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media/image36.jpg" ContentType="image/jpg"/>
  <Override PartName="/ppt/media/image39.jpg" ContentType="image/jpg"/>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5"/>
  </p:notesMasterIdLst>
  <p:sldIdLst>
    <p:sldId id="267" r:id="rId2"/>
    <p:sldId id="268" r:id="rId3"/>
    <p:sldId id="299" r:id="rId4"/>
    <p:sldId id="310" r:id="rId5"/>
    <p:sldId id="312" r:id="rId6"/>
    <p:sldId id="395" r:id="rId7"/>
    <p:sldId id="348" r:id="rId8"/>
    <p:sldId id="341" r:id="rId9"/>
    <p:sldId id="360" r:id="rId10"/>
    <p:sldId id="344" r:id="rId11"/>
    <p:sldId id="379" r:id="rId12"/>
    <p:sldId id="363" r:id="rId13"/>
    <p:sldId id="364" r:id="rId14"/>
    <p:sldId id="404" r:id="rId15"/>
    <p:sldId id="402" r:id="rId16"/>
    <p:sldId id="390" r:id="rId17"/>
    <p:sldId id="391" r:id="rId18"/>
    <p:sldId id="405" r:id="rId19"/>
    <p:sldId id="392" r:id="rId20"/>
    <p:sldId id="380" r:id="rId21"/>
    <p:sldId id="381" r:id="rId22"/>
    <p:sldId id="332" r:id="rId23"/>
    <p:sldId id="306" r:id="rId24"/>
    <p:sldId id="403" r:id="rId25"/>
    <p:sldId id="352" r:id="rId26"/>
    <p:sldId id="353" r:id="rId27"/>
    <p:sldId id="354" r:id="rId28"/>
    <p:sldId id="355" r:id="rId29"/>
    <p:sldId id="356" r:id="rId30"/>
    <p:sldId id="357" r:id="rId31"/>
    <p:sldId id="369" r:id="rId32"/>
    <p:sldId id="441" r:id="rId33"/>
    <p:sldId id="442" r:id="rId34"/>
    <p:sldId id="443" r:id="rId35"/>
    <p:sldId id="444" r:id="rId36"/>
    <p:sldId id="445" r:id="rId37"/>
    <p:sldId id="446" r:id="rId38"/>
    <p:sldId id="447" r:id="rId39"/>
    <p:sldId id="419" r:id="rId40"/>
    <p:sldId id="464" r:id="rId41"/>
    <p:sldId id="465" r:id="rId42"/>
    <p:sldId id="466" r:id="rId43"/>
    <p:sldId id="467" r:id="rId44"/>
    <p:sldId id="468" r:id="rId45"/>
    <p:sldId id="469" r:id="rId46"/>
    <p:sldId id="428" r:id="rId47"/>
    <p:sldId id="453" r:id="rId48"/>
    <p:sldId id="454" r:id="rId49"/>
    <p:sldId id="455" r:id="rId50"/>
    <p:sldId id="456" r:id="rId51"/>
    <p:sldId id="457" r:id="rId52"/>
    <p:sldId id="458" r:id="rId53"/>
    <p:sldId id="396" r:id="rId54"/>
    <p:sldId id="397" r:id="rId55"/>
    <p:sldId id="398" r:id="rId56"/>
    <p:sldId id="406" r:id="rId57"/>
    <p:sldId id="459" r:id="rId58"/>
    <p:sldId id="460" r:id="rId59"/>
    <p:sldId id="461" r:id="rId60"/>
    <p:sldId id="462" r:id="rId61"/>
    <p:sldId id="359" r:id="rId62"/>
    <p:sldId id="463" r:id="rId63"/>
    <p:sldId id="374" r:id="rId64"/>
  </p:sldIdLst>
  <p:sldSz cx="12192000" cy="6858000"/>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1CB4"/>
    <a:srgbClr val="FFD13F"/>
    <a:srgbClr val="512373"/>
    <a:srgbClr val="4A23AD"/>
    <a:srgbClr val="61953D"/>
    <a:srgbClr val="EAB200"/>
    <a:srgbClr val="7CB953"/>
    <a:srgbClr val="46973B"/>
    <a:srgbClr val="3E7537"/>
    <a:srgbClr val="F6BB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75" autoAdjust="0"/>
    <p:restoredTop sz="94722"/>
  </p:normalViewPr>
  <p:slideViewPr>
    <p:cSldViewPr snapToGrid="0" snapToObjects="1">
      <p:cViewPr varScale="1">
        <p:scale>
          <a:sx n="56" d="100"/>
          <a:sy n="56" d="100"/>
        </p:scale>
        <p:origin x="715" y="53"/>
      </p:cViewPr>
      <p:guideLst/>
    </p:cSldViewPr>
  </p:slideViewPr>
  <p:notesTextViewPr>
    <p:cViewPr>
      <p:scale>
        <a:sx n="1" d="1"/>
        <a:sy n="1" d="1"/>
      </p:scale>
      <p:origin x="0" y="0"/>
    </p:cViewPr>
  </p:notesTextViewPr>
  <p:sorterViewPr>
    <p:cViewPr>
      <p:scale>
        <a:sx n="100" d="100"/>
        <a:sy n="100" d="100"/>
      </p:scale>
      <p:origin x="0" y="-457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oleObject" Target="Libro2"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Libro2"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fcastroc\Documents\Estado%20de%20Planes%20-%20Gr&#225;ficas%20presentaci&#243;n%20comite%20control%20interno.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fcastroc\Documents\Estado%20de%20Planes%20-%20Gr&#225;ficas%20presentaci&#243;n%20comite%20control%20interno.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138132266776784"/>
          <c:y val="3.9285737231005133E-2"/>
          <c:w val="0.7081540762106282"/>
          <c:h val="0.736108827440909"/>
        </c:manualLayout>
      </c:layout>
      <c:barChart>
        <c:barDir val="col"/>
        <c:grouping val="percentStacked"/>
        <c:varyColors val="0"/>
        <c:ser>
          <c:idx val="0"/>
          <c:order val="0"/>
          <c:tx>
            <c:strRef>
              <c:f>Historio!$H$13</c:f>
              <c:strCache>
                <c:ptCount val="1"/>
                <c:pt idx="0">
                  <c:v>Cumplido</c:v>
                </c:pt>
              </c:strCache>
            </c:strRef>
          </c:tx>
          <c:spPr>
            <a:solidFill>
              <a:srgbClr val="33CC33"/>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Historio!$I$12:$J$12</c:f>
              <c:strCache>
                <c:ptCount val="2"/>
                <c:pt idx="0">
                  <c:v>Planes</c:v>
                </c:pt>
                <c:pt idx="1">
                  <c:v>Actividades</c:v>
                </c:pt>
              </c:strCache>
            </c:strRef>
          </c:cat>
          <c:val>
            <c:numRef>
              <c:f>Historio!$I$13:$J$13</c:f>
              <c:numCache>
                <c:formatCode>General</c:formatCode>
                <c:ptCount val="2"/>
                <c:pt idx="0">
                  <c:v>142</c:v>
                </c:pt>
                <c:pt idx="1">
                  <c:v>269</c:v>
                </c:pt>
              </c:numCache>
            </c:numRef>
          </c:val>
          <c:extLst>
            <c:ext xmlns:c16="http://schemas.microsoft.com/office/drawing/2014/chart" uri="{C3380CC4-5D6E-409C-BE32-E72D297353CC}">
              <c16:uniqueId val="{00000000-A224-4A1B-8686-74C7FF06BBF6}"/>
            </c:ext>
          </c:extLst>
        </c:ser>
        <c:ser>
          <c:idx val="1"/>
          <c:order val="1"/>
          <c:tx>
            <c:strRef>
              <c:f>Historio!$H$14</c:f>
              <c:strCache>
                <c:ptCount val="1"/>
                <c:pt idx="0">
                  <c:v>En avance</c:v>
                </c:pt>
              </c:strCache>
            </c:strRef>
          </c:tx>
          <c:spPr>
            <a:solidFill>
              <a:schemeClr val="accent6">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Historio!$I$12:$J$12</c:f>
              <c:strCache>
                <c:ptCount val="2"/>
                <c:pt idx="0">
                  <c:v>Planes</c:v>
                </c:pt>
                <c:pt idx="1">
                  <c:v>Actividades</c:v>
                </c:pt>
              </c:strCache>
            </c:strRef>
          </c:cat>
          <c:val>
            <c:numRef>
              <c:f>Historio!$I$14:$J$14</c:f>
              <c:numCache>
                <c:formatCode>General</c:formatCode>
                <c:ptCount val="2"/>
                <c:pt idx="0">
                  <c:v>12</c:v>
                </c:pt>
                <c:pt idx="1">
                  <c:v>17</c:v>
                </c:pt>
              </c:numCache>
            </c:numRef>
          </c:val>
          <c:extLst>
            <c:ext xmlns:c16="http://schemas.microsoft.com/office/drawing/2014/chart" uri="{C3380CC4-5D6E-409C-BE32-E72D297353CC}">
              <c16:uniqueId val="{00000001-A224-4A1B-8686-74C7FF06BBF6}"/>
            </c:ext>
          </c:extLst>
        </c:ser>
        <c:ser>
          <c:idx val="2"/>
          <c:order val="2"/>
          <c:tx>
            <c:strRef>
              <c:f>Historio!$H$15</c:f>
              <c:strCache>
                <c:ptCount val="1"/>
                <c:pt idx="0">
                  <c:v>Vencido</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Historio!$I$12:$J$12</c:f>
              <c:strCache>
                <c:ptCount val="2"/>
                <c:pt idx="0">
                  <c:v>Planes</c:v>
                </c:pt>
                <c:pt idx="1">
                  <c:v>Actividades</c:v>
                </c:pt>
              </c:strCache>
            </c:strRef>
          </c:cat>
          <c:val>
            <c:numRef>
              <c:f>Historio!$I$15:$J$15</c:f>
              <c:numCache>
                <c:formatCode>General</c:formatCode>
                <c:ptCount val="2"/>
                <c:pt idx="0">
                  <c:v>13</c:v>
                </c:pt>
                <c:pt idx="1">
                  <c:v>24</c:v>
                </c:pt>
              </c:numCache>
            </c:numRef>
          </c:val>
          <c:extLst>
            <c:ext xmlns:c16="http://schemas.microsoft.com/office/drawing/2014/chart" uri="{C3380CC4-5D6E-409C-BE32-E72D297353CC}">
              <c16:uniqueId val="{00000002-A224-4A1B-8686-74C7FF06BBF6}"/>
            </c:ext>
          </c:extLst>
        </c:ser>
        <c:ser>
          <c:idx val="3"/>
          <c:order val="3"/>
          <c:tx>
            <c:strRef>
              <c:f>Historio!$H$16</c:f>
              <c:strCache>
                <c:ptCount val="1"/>
                <c:pt idx="0">
                  <c:v>Sin avance</c:v>
                </c:pt>
              </c:strCache>
            </c:strRef>
          </c:tx>
          <c:spPr>
            <a:solidFill>
              <a:srgbClr val="FFFF00"/>
            </a:solidFill>
            <a:ln>
              <a:noFill/>
            </a:ln>
            <a:effectLst/>
          </c:spPr>
          <c:invertIfNegative val="0"/>
          <c:dLbls>
            <c:dLbl>
              <c:idx val="0"/>
              <c:layout>
                <c:manualLayout>
                  <c:x val="-4.7200375463997144E-3"/>
                  <c:y val="-2.208424756153595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224-4A1B-8686-74C7FF06BBF6}"/>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Historio!$I$12:$J$12</c:f>
              <c:strCache>
                <c:ptCount val="2"/>
                <c:pt idx="0">
                  <c:v>Planes</c:v>
                </c:pt>
                <c:pt idx="1">
                  <c:v>Actividades</c:v>
                </c:pt>
              </c:strCache>
            </c:strRef>
          </c:cat>
          <c:val>
            <c:numRef>
              <c:f>Historio!$I$16:$J$16</c:f>
              <c:numCache>
                <c:formatCode>General</c:formatCode>
                <c:ptCount val="2"/>
                <c:pt idx="0">
                  <c:v>2</c:v>
                </c:pt>
                <c:pt idx="1">
                  <c:v>3</c:v>
                </c:pt>
              </c:numCache>
            </c:numRef>
          </c:val>
          <c:extLst>
            <c:ext xmlns:c16="http://schemas.microsoft.com/office/drawing/2014/chart" uri="{C3380CC4-5D6E-409C-BE32-E72D297353CC}">
              <c16:uniqueId val="{00000004-A224-4A1B-8686-74C7FF06BBF6}"/>
            </c:ext>
          </c:extLst>
        </c:ser>
        <c:ser>
          <c:idx val="4"/>
          <c:order val="4"/>
          <c:tx>
            <c:strRef>
              <c:f>Historio!$H$17</c:f>
              <c:strCache>
                <c:ptCount val="1"/>
                <c:pt idx="0">
                  <c:v>No aplica al corte</c:v>
                </c:pt>
              </c:strCache>
            </c:strRef>
          </c:tx>
          <c:spPr>
            <a:solidFill>
              <a:schemeClr val="bg1">
                <a:lumMod val="65000"/>
              </a:schemeClr>
            </a:solidFill>
            <a:ln>
              <a:noFill/>
            </a:ln>
            <a:effectLst/>
          </c:spPr>
          <c:invertIfNegative val="0"/>
          <c:dLbls>
            <c:dLbl>
              <c:idx val="0"/>
              <c:layout>
                <c:manualLayout>
                  <c:x val="-0.12378474301583975"/>
                  <c:y val="-5.93378818491565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224-4A1B-8686-74C7FF06BBF6}"/>
                </c:ext>
              </c:extLst>
            </c:dLbl>
            <c:dLbl>
              <c:idx val="1"/>
              <c:layout>
                <c:manualLayout>
                  <c:x val="0.11544730814144984"/>
                  <c:y val="-1.09105367868930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224-4A1B-8686-74C7FF06BBF6}"/>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Historio!$I$12:$J$12</c:f>
              <c:strCache>
                <c:ptCount val="2"/>
                <c:pt idx="0">
                  <c:v>Planes</c:v>
                </c:pt>
                <c:pt idx="1">
                  <c:v>Actividades</c:v>
                </c:pt>
              </c:strCache>
            </c:strRef>
          </c:cat>
          <c:val>
            <c:numRef>
              <c:f>Historio!$I$17:$J$17</c:f>
              <c:numCache>
                <c:formatCode>General</c:formatCode>
                <c:ptCount val="2"/>
                <c:pt idx="0">
                  <c:v>1</c:v>
                </c:pt>
                <c:pt idx="1">
                  <c:v>3</c:v>
                </c:pt>
              </c:numCache>
            </c:numRef>
          </c:val>
          <c:extLst>
            <c:ext xmlns:c16="http://schemas.microsoft.com/office/drawing/2014/chart" uri="{C3380CC4-5D6E-409C-BE32-E72D297353CC}">
              <c16:uniqueId val="{00000007-A224-4A1B-8686-74C7FF06BBF6}"/>
            </c:ext>
          </c:extLst>
        </c:ser>
        <c:dLbls>
          <c:dLblPos val="ctr"/>
          <c:showLegendKey val="0"/>
          <c:showVal val="1"/>
          <c:showCatName val="0"/>
          <c:showSerName val="0"/>
          <c:showPercent val="0"/>
          <c:showBubbleSize val="0"/>
        </c:dLbls>
        <c:gapWidth val="150"/>
        <c:overlap val="100"/>
        <c:axId val="403569648"/>
        <c:axId val="403563376"/>
      </c:barChart>
      <c:catAx>
        <c:axId val="4035696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s-CO"/>
          </a:p>
        </c:txPr>
        <c:crossAx val="403563376"/>
        <c:crosses val="autoZero"/>
        <c:auto val="1"/>
        <c:lblAlgn val="ctr"/>
        <c:lblOffset val="100"/>
        <c:noMultiLvlLbl val="0"/>
      </c:catAx>
      <c:valAx>
        <c:axId val="403563376"/>
        <c:scaling>
          <c:orientation val="minMax"/>
        </c:scaling>
        <c:delete val="1"/>
        <c:axPos val="l"/>
        <c:numFmt formatCode="0%" sourceLinked="1"/>
        <c:majorTickMark val="none"/>
        <c:minorTickMark val="none"/>
        <c:tickLblPos val="nextTo"/>
        <c:crossAx val="403569648"/>
        <c:crosses val="autoZero"/>
        <c:crossBetween val="between"/>
      </c:valAx>
      <c:spPr>
        <a:noFill/>
        <a:ln>
          <a:noFill/>
        </a:ln>
        <a:effectLst/>
      </c:spPr>
    </c:plotArea>
    <c:legend>
      <c:legendPos val="b"/>
      <c:layout>
        <c:manualLayout>
          <c:xMode val="edge"/>
          <c:yMode val="edge"/>
          <c:x val="2.5134021715359743E-2"/>
          <c:y val="3.4466750250978992E-2"/>
          <c:w val="0.22560830688385183"/>
          <c:h val="0.4336648072369515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252880563728997E-3"/>
          <c:y val="5.2772367225035713E-2"/>
          <c:w val="0.93702183137989814"/>
          <c:h val="0.79541384235813528"/>
        </c:manualLayout>
      </c:layout>
      <c:barChart>
        <c:barDir val="col"/>
        <c:grouping val="percentStacked"/>
        <c:varyColors val="0"/>
        <c:ser>
          <c:idx val="0"/>
          <c:order val="0"/>
          <c:tx>
            <c:strRef>
              <c:f>'Corte abril 30'!$H$13</c:f>
              <c:strCache>
                <c:ptCount val="1"/>
                <c:pt idx="0">
                  <c:v>Cumplido</c:v>
                </c:pt>
              </c:strCache>
            </c:strRef>
          </c:tx>
          <c:spPr>
            <a:solidFill>
              <a:srgbClr val="33CC3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'Corte abril 30'!$I$12:$J$12</c:f>
              <c:strCache>
                <c:ptCount val="2"/>
                <c:pt idx="0">
                  <c:v>Planes</c:v>
                </c:pt>
                <c:pt idx="1">
                  <c:v>Actividades</c:v>
                </c:pt>
              </c:strCache>
            </c:strRef>
          </c:cat>
          <c:val>
            <c:numRef>
              <c:f>'Corte abril 30'!$I$13:$J$13</c:f>
              <c:numCache>
                <c:formatCode>General</c:formatCode>
                <c:ptCount val="2"/>
                <c:pt idx="0">
                  <c:v>5</c:v>
                </c:pt>
                <c:pt idx="1">
                  <c:v>22</c:v>
                </c:pt>
              </c:numCache>
            </c:numRef>
          </c:val>
          <c:extLst>
            <c:ext xmlns:c16="http://schemas.microsoft.com/office/drawing/2014/chart" uri="{C3380CC4-5D6E-409C-BE32-E72D297353CC}">
              <c16:uniqueId val="{00000000-4FAD-4DAA-A21E-D9E25D4B979A}"/>
            </c:ext>
          </c:extLst>
        </c:ser>
        <c:ser>
          <c:idx val="1"/>
          <c:order val="1"/>
          <c:tx>
            <c:strRef>
              <c:f>'Corte abril 30'!$H$14</c:f>
              <c:strCache>
                <c:ptCount val="1"/>
                <c:pt idx="0">
                  <c:v>En avance</c:v>
                </c:pt>
              </c:strCache>
            </c:strRef>
          </c:tx>
          <c:spPr>
            <a:solidFill>
              <a:schemeClr val="accent6">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'Corte abril 30'!$I$12:$J$12</c:f>
              <c:strCache>
                <c:ptCount val="2"/>
                <c:pt idx="0">
                  <c:v>Planes</c:v>
                </c:pt>
                <c:pt idx="1">
                  <c:v>Actividades</c:v>
                </c:pt>
              </c:strCache>
            </c:strRef>
          </c:cat>
          <c:val>
            <c:numRef>
              <c:f>'Corte abril 30'!$I$14:$J$14</c:f>
              <c:numCache>
                <c:formatCode>General</c:formatCode>
                <c:ptCount val="2"/>
                <c:pt idx="0">
                  <c:v>13</c:v>
                </c:pt>
                <c:pt idx="1">
                  <c:v>17</c:v>
                </c:pt>
              </c:numCache>
            </c:numRef>
          </c:val>
          <c:extLst>
            <c:ext xmlns:c16="http://schemas.microsoft.com/office/drawing/2014/chart" uri="{C3380CC4-5D6E-409C-BE32-E72D297353CC}">
              <c16:uniqueId val="{00000001-4FAD-4DAA-A21E-D9E25D4B979A}"/>
            </c:ext>
          </c:extLst>
        </c:ser>
        <c:ser>
          <c:idx val="2"/>
          <c:order val="2"/>
          <c:tx>
            <c:strRef>
              <c:f>'Corte abril 30'!$H$15</c:f>
              <c:strCache>
                <c:ptCount val="1"/>
                <c:pt idx="0">
                  <c:v>Vencido</c:v>
                </c:pt>
              </c:strCache>
            </c:strRef>
          </c:tx>
          <c:spPr>
            <a:solidFill>
              <a:srgbClr val="FF0000"/>
            </a:solidFill>
            <a:ln>
              <a:no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s-CO"/>
                </a:p>
              </c:txPr>
              <c:dLblPos val="ctr"/>
              <c:showLegendKey val="0"/>
              <c:showVal val="1"/>
              <c:showCatName val="0"/>
              <c:showSerName val="0"/>
              <c:showPercent val="0"/>
              <c:showBubbleSize val="0"/>
              <c:extLst>
                <c:ext xmlns:c16="http://schemas.microsoft.com/office/drawing/2014/chart" uri="{C3380CC4-5D6E-409C-BE32-E72D297353CC}">
                  <c16:uniqueId val="{00000000-D48D-429C-B22B-61BB88322E4C}"/>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'Corte abril 30'!$I$12:$J$12</c:f>
              <c:strCache>
                <c:ptCount val="2"/>
                <c:pt idx="0">
                  <c:v>Planes</c:v>
                </c:pt>
                <c:pt idx="1">
                  <c:v>Actividades</c:v>
                </c:pt>
              </c:strCache>
            </c:strRef>
          </c:cat>
          <c:val>
            <c:numRef>
              <c:f>'Corte abril 30'!$I$15:$J$15</c:f>
              <c:numCache>
                <c:formatCode>General</c:formatCode>
                <c:ptCount val="2"/>
                <c:pt idx="0">
                  <c:v>13</c:v>
                </c:pt>
                <c:pt idx="1">
                  <c:v>24</c:v>
                </c:pt>
              </c:numCache>
            </c:numRef>
          </c:val>
          <c:extLst>
            <c:ext xmlns:c16="http://schemas.microsoft.com/office/drawing/2014/chart" uri="{C3380CC4-5D6E-409C-BE32-E72D297353CC}">
              <c16:uniqueId val="{00000002-4FAD-4DAA-A21E-D9E25D4B979A}"/>
            </c:ext>
          </c:extLst>
        </c:ser>
        <c:ser>
          <c:idx val="3"/>
          <c:order val="3"/>
          <c:tx>
            <c:strRef>
              <c:f>'Corte abril 30'!$H$16</c:f>
              <c:strCache>
                <c:ptCount val="1"/>
                <c:pt idx="0">
                  <c:v>Sin avance</c:v>
                </c:pt>
              </c:strCache>
            </c:strRef>
          </c:tx>
          <c:spPr>
            <a:solidFill>
              <a:srgbClr val="FFFF00"/>
            </a:solidFill>
            <a:ln>
              <a:noFill/>
            </a:ln>
            <a:effectLst/>
          </c:spPr>
          <c:invertIfNegative val="0"/>
          <c:dLbls>
            <c:dLbl>
              <c:idx val="0"/>
              <c:layout>
                <c:manualLayout>
                  <c:x val="-2.3117925237319172E-3"/>
                  <c:y val="3.835447319192776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FAD-4DAA-A21E-D9E25D4B979A}"/>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'Corte abril 30'!$I$12:$J$12</c:f>
              <c:strCache>
                <c:ptCount val="2"/>
                <c:pt idx="0">
                  <c:v>Planes</c:v>
                </c:pt>
                <c:pt idx="1">
                  <c:v>Actividades</c:v>
                </c:pt>
              </c:strCache>
            </c:strRef>
          </c:cat>
          <c:val>
            <c:numRef>
              <c:f>'Corte abril 30'!$I$16:$J$16</c:f>
              <c:numCache>
                <c:formatCode>General</c:formatCode>
                <c:ptCount val="2"/>
                <c:pt idx="0">
                  <c:v>2</c:v>
                </c:pt>
                <c:pt idx="1">
                  <c:v>3</c:v>
                </c:pt>
              </c:numCache>
            </c:numRef>
          </c:val>
          <c:extLst>
            <c:ext xmlns:c16="http://schemas.microsoft.com/office/drawing/2014/chart" uri="{C3380CC4-5D6E-409C-BE32-E72D297353CC}">
              <c16:uniqueId val="{00000004-4FAD-4DAA-A21E-D9E25D4B979A}"/>
            </c:ext>
          </c:extLst>
        </c:ser>
        <c:dLbls>
          <c:dLblPos val="ctr"/>
          <c:showLegendKey val="0"/>
          <c:showVal val="1"/>
          <c:showCatName val="0"/>
          <c:showSerName val="0"/>
          <c:showPercent val="0"/>
          <c:showBubbleSize val="0"/>
        </c:dLbls>
        <c:gapWidth val="150"/>
        <c:overlap val="100"/>
        <c:axId val="403572000"/>
        <c:axId val="403574352"/>
      </c:barChart>
      <c:catAx>
        <c:axId val="403572000"/>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s-CO"/>
          </a:p>
        </c:txPr>
        <c:crossAx val="403574352"/>
        <c:crosses val="autoZero"/>
        <c:auto val="1"/>
        <c:lblAlgn val="ctr"/>
        <c:lblOffset val="100"/>
        <c:noMultiLvlLbl val="0"/>
      </c:catAx>
      <c:valAx>
        <c:axId val="403574352"/>
        <c:scaling>
          <c:orientation val="minMax"/>
        </c:scaling>
        <c:delete val="1"/>
        <c:axPos val="l"/>
        <c:numFmt formatCode="0%" sourceLinked="1"/>
        <c:majorTickMark val="none"/>
        <c:minorTickMark val="none"/>
        <c:tickLblPos val="nextTo"/>
        <c:crossAx val="403572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58908252293565"/>
          <c:y val="1.0632257221929323E-2"/>
          <c:w val="0.39020444667920978"/>
          <c:h val="0.69319993896916932"/>
        </c:manualLayout>
      </c:layout>
      <c:barChart>
        <c:barDir val="col"/>
        <c:grouping val="percentStacked"/>
        <c:varyColors val="0"/>
        <c:ser>
          <c:idx val="0"/>
          <c:order val="0"/>
          <c:tx>
            <c:strRef>
              <c:f>Hoja4!$E$5</c:f>
              <c:strCache>
                <c:ptCount val="1"/>
                <c:pt idx="0">
                  <c:v>Actividades vencidas </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Lit>
              <c:ptCount val="1"/>
              <c:pt idx="0">
                <c:v>Actividades</c:v>
              </c:pt>
            </c:strLit>
          </c:cat>
          <c:val>
            <c:numRef>
              <c:f>Hoja4!$F$5</c:f>
              <c:numCache>
                <c:formatCode>General</c:formatCode>
                <c:ptCount val="1"/>
                <c:pt idx="0">
                  <c:v>68</c:v>
                </c:pt>
              </c:numCache>
            </c:numRef>
          </c:val>
          <c:extLst>
            <c:ext xmlns:c16="http://schemas.microsoft.com/office/drawing/2014/chart" uri="{C3380CC4-5D6E-409C-BE32-E72D297353CC}">
              <c16:uniqueId val="{00000000-C7BD-40FF-8446-426CCEECAABF}"/>
            </c:ext>
          </c:extLst>
        </c:ser>
        <c:ser>
          <c:idx val="1"/>
          <c:order val="1"/>
          <c:tx>
            <c:strRef>
              <c:f>Hoja4!$E$6</c:f>
              <c:strCache>
                <c:ptCount val="1"/>
                <c:pt idx="0">
                  <c:v>Actividades cumplidas</c:v>
                </c:pt>
              </c:strCache>
            </c:strRef>
          </c:tx>
          <c:spPr>
            <a:solidFill>
              <a:srgbClr val="33CC3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Lit>
              <c:ptCount val="1"/>
              <c:pt idx="0">
                <c:v>Actividades</c:v>
              </c:pt>
            </c:strLit>
          </c:cat>
          <c:val>
            <c:numRef>
              <c:f>Hoja4!$F$6</c:f>
              <c:numCache>
                <c:formatCode>General</c:formatCode>
                <c:ptCount val="1"/>
                <c:pt idx="0">
                  <c:v>44</c:v>
                </c:pt>
              </c:numCache>
            </c:numRef>
          </c:val>
          <c:extLst>
            <c:ext xmlns:c16="http://schemas.microsoft.com/office/drawing/2014/chart" uri="{C3380CC4-5D6E-409C-BE32-E72D297353CC}">
              <c16:uniqueId val="{00000001-C7BD-40FF-8446-426CCEECAABF}"/>
            </c:ext>
          </c:extLst>
        </c:ser>
        <c:ser>
          <c:idx val="2"/>
          <c:order val="2"/>
          <c:tx>
            <c:strRef>
              <c:f>Hoja4!$E$7</c:f>
              <c:strCache>
                <c:ptCount val="1"/>
                <c:pt idx="0">
                  <c:v>Actividades en avance</c:v>
                </c:pt>
              </c:strCache>
            </c:strRef>
          </c:tx>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Lit>
              <c:ptCount val="1"/>
              <c:pt idx="0">
                <c:v>Actividades</c:v>
              </c:pt>
            </c:strLit>
          </c:cat>
          <c:val>
            <c:numRef>
              <c:f>Hoja4!$F$7</c:f>
              <c:numCache>
                <c:formatCode>General</c:formatCode>
                <c:ptCount val="1"/>
                <c:pt idx="0">
                  <c:v>34</c:v>
                </c:pt>
              </c:numCache>
            </c:numRef>
          </c:val>
          <c:extLst>
            <c:ext xmlns:c16="http://schemas.microsoft.com/office/drawing/2014/chart" uri="{C3380CC4-5D6E-409C-BE32-E72D297353CC}">
              <c16:uniqueId val="{00000002-C7BD-40FF-8446-426CCEECAABF}"/>
            </c:ext>
          </c:extLst>
        </c:ser>
        <c:ser>
          <c:idx val="3"/>
          <c:order val="3"/>
          <c:tx>
            <c:strRef>
              <c:f>Hoja4!$E$8</c:f>
              <c:strCache>
                <c:ptCount val="1"/>
                <c:pt idx="0">
                  <c:v>Actividades sin avance</c:v>
                </c:pt>
              </c:strCache>
            </c:strRef>
          </c:tx>
          <c:spPr>
            <a:solidFill>
              <a:srgbClr val="FFFF00"/>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Lit>
              <c:ptCount val="1"/>
              <c:pt idx="0">
                <c:v>Actividades</c:v>
              </c:pt>
            </c:strLit>
          </c:cat>
          <c:val>
            <c:numRef>
              <c:f>Hoja4!$F$8</c:f>
              <c:numCache>
                <c:formatCode>General</c:formatCode>
                <c:ptCount val="1"/>
                <c:pt idx="0">
                  <c:v>18</c:v>
                </c:pt>
              </c:numCache>
            </c:numRef>
          </c:val>
          <c:extLst>
            <c:ext xmlns:c16="http://schemas.microsoft.com/office/drawing/2014/chart" uri="{C3380CC4-5D6E-409C-BE32-E72D297353CC}">
              <c16:uniqueId val="{00000003-C7BD-40FF-8446-426CCEECAABF}"/>
            </c:ext>
          </c:extLst>
        </c:ser>
        <c:ser>
          <c:idx val="4"/>
          <c:order val="4"/>
          <c:tx>
            <c:strRef>
              <c:f>Hoja4!$E$9</c:f>
              <c:strCache>
                <c:ptCount val="1"/>
                <c:pt idx="0">
                  <c:v>Actividades no aplica al corte  </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Lit>
              <c:ptCount val="1"/>
              <c:pt idx="0">
                <c:v>Actividades</c:v>
              </c:pt>
            </c:strLit>
          </c:cat>
          <c:val>
            <c:numRef>
              <c:f>Hoja4!$F$9</c:f>
              <c:numCache>
                <c:formatCode>General</c:formatCode>
                <c:ptCount val="1"/>
                <c:pt idx="0">
                  <c:v>6</c:v>
                </c:pt>
              </c:numCache>
            </c:numRef>
          </c:val>
          <c:extLst>
            <c:ext xmlns:c16="http://schemas.microsoft.com/office/drawing/2014/chart" uri="{C3380CC4-5D6E-409C-BE32-E72D297353CC}">
              <c16:uniqueId val="{00000004-C7BD-40FF-8446-426CCEECAABF}"/>
            </c:ext>
          </c:extLst>
        </c:ser>
        <c:ser>
          <c:idx val="5"/>
          <c:order val="5"/>
          <c:tx>
            <c:strRef>
              <c:f>Hoja4!$E$10</c:f>
              <c:strCache>
                <c:ptCount val="1"/>
                <c:pt idx="0">
                  <c:v>Actividades Inactivas </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Lit>
              <c:ptCount val="1"/>
              <c:pt idx="0">
                <c:v>Actividades</c:v>
              </c:pt>
            </c:strLit>
          </c:cat>
          <c:val>
            <c:numRef>
              <c:f>Hoja4!$F$10</c:f>
              <c:numCache>
                <c:formatCode>General</c:formatCode>
                <c:ptCount val="1"/>
                <c:pt idx="0">
                  <c:v>2</c:v>
                </c:pt>
              </c:numCache>
            </c:numRef>
          </c:val>
          <c:extLst>
            <c:ext xmlns:c16="http://schemas.microsoft.com/office/drawing/2014/chart" uri="{C3380CC4-5D6E-409C-BE32-E72D297353CC}">
              <c16:uniqueId val="{00000005-C7BD-40FF-8446-426CCEECAABF}"/>
            </c:ext>
          </c:extLst>
        </c:ser>
        <c:dLbls>
          <c:dLblPos val="ctr"/>
          <c:showLegendKey val="0"/>
          <c:showVal val="1"/>
          <c:showCatName val="0"/>
          <c:showSerName val="0"/>
          <c:showPercent val="0"/>
          <c:showBubbleSize val="0"/>
        </c:dLbls>
        <c:gapWidth val="150"/>
        <c:overlap val="100"/>
        <c:axId val="403568472"/>
        <c:axId val="403564944"/>
      </c:barChart>
      <c:catAx>
        <c:axId val="403568472"/>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s-CO"/>
          </a:p>
        </c:txPr>
        <c:crossAx val="403564944"/>
        <c:crosses val="autoZero"/>
        <c:auto val="1"/>
        <c:lblAlgn val="ctr"/>
        <c:lblOffset val="100"/>
        <c:noMultiLvlLbl val="0"/>
      </c:catAx>
      <c:valAx>
        <c:axId val="403564944"/>
        <c:scaling>
          <c:orientation val="minMax"/>
        </c:scaling>
        <c:delete val="1"/>
        <c:axPos val="l"/>
        <c:numFmt formatCode="0%" sourceLinked="1"/>
        <c:majorTickMark val="none"/>
        <c:minorTickMark val="none"/>
        <c:tickLblPos val="nextTo"/>
        <c:crossAx val="403568472"/>
        <c:crosses val="autoZero"/>
        <c:crossBetween val="between"/>
      </c:valAx>
      <c:spPr>
        <a:noFill/>
        <a:ln>
          <a:noFill/>
        </a:ln>
        <a:effectLst/>
      </c:spPr>
    </c:plotArea>
    <c:legend>
      <c:legendPos val="b"/>
      <c:layout>
        <c:manualLayout>
          <c:xMode val="edge"/>
          <c:yMode val="edge"/>
          <c:x val="0"/>
          <c:y val="0.84833939450060303"/>
          <c:w val="1"/>
          <c:h val="0.1332853938046599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1522896698617"/>
          <c:y val="2.6580637491591518E-3"/>
          <c:w val="0.63365282215122476"/>
          <c:h val="0.70359700907132283"/>
        </c:manualLayout>
      </c:layout>
      <c:barChart>
        <c:barDir val="col"/>
        <c:grouping val="percentStacked"/>
        <c:varyColors val="0"/>
        <c:ser>
          <c:idx val="0"/>
          <c:order val="0"/>
          <c:tx>
            <c:strRef>
              <c:f>Hoja4!$B$5</c:f>
              <c:strCache>
                <c:ptCount val="1"/>
                <c:pt idx="0">
                  <c:v>Abiertos</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Lit>
              <c:ptCount val="1"/>
              <c:pt idx="0">
                <c:v>Hallazgos</c:v>
              </c:pt>
            </c:strLit>
          </c:cat>
          <c:val>
            <c:numRef>
              <c:f>Hoja4!$C$5</c:f>
              <c:numCache>
                <c:formatCode>General</c:formatCode>
                <c:ptCount val="1"/>
                <c:pt idx="0">
                  <c:v>79</c:v>
                </c:pt>
              </c:numCache>
            </c:numRef>
          </c:val>
          <c:extLst>
            <c:ext xmlns:c16="http://schemas.microsoft.com/office/drawing/2014/chart" uri="{C3380CC4-5D6E-409C-BE32-E72D297353CC}">
              <c16:uniqueId val="{00000000-95D0-4D02-9F84-ABA3F1438BF0}"/>
            </c:ext>
          </c:extLst>
        </c:ser>
        <c:ser>
          <c:idx val="1"/>
          <c:order val="1"/>
          <c:tx>
            <c:strRef>
              <c:f>Hoja4!$B$6</c:f>
              <c:strCache>
                <c:ptCount val="1"/>
                <c:pt idx="0">
                  <c:v>Cerrados</c:v>
                </c:pt>
              </c:strCache>
            </c:strRef>
          </c:tx>
          <c:spPr>
            <a:solidFill>
              <a:srgbClr val="33CC3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Lit>
              <c:ptCount val="1"/>
              <c:pt idx="0">
                <c:v>Hallazgos</c:v>
              </c:pt>
            </c:strLit>
          </c:cat>
          <c:val>
            <c:numRef>
              <c:f>Hoja4!$C$6</c:f>
              <c:numCache>
                <c:formatCode>General</c:formatCode>
                <c:ptCount val="1"/>
                <c:pt idx="0">
                  <c:v>21</c:v>
                </c:pt>
              </c:numCache>
            </c:numRef>
          </c:val>
          <c:extLst>
            <c:ext xmlns:c16="http://schemas.microsoft.com/office/drawing/2014/chart" uri="{C3380CC4-5D6E-409C-BE32-E72D297353CC}">
              <c16:uniqueId val="{00000001-95D0-4D02-9F84-ABA3F1438BF0}"/>
            </c:ext>
          </c:extLst>
        </c:ser>
        <c:ser>
          <c:idx val="2"/>
          <c:order val="2"/>
          <c:tx>
            <c:strRef>
              <c:f>Hoja4!$B$7</c:f>
              <c:strCache>
                <c:ptCount val="1"/>
                <c:pt idx="0">
                  <c:v>Pendientes por verificar</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Lit>
              <c:ptCount val="1"/>
              <c:pt idx="0">
                <c:v>Hallazgos</c:v>
              </c:pt>
            </c:strLit>
          </c:cat>
          <c:val>
            <c:numRef>
              <c:f>Hoja4!$C$7</c:f>
              <c:numCache>
                <c:formatCode>General</c:formatCode>
                <c:ptCount val="1"/>
                <c:pt idx="0">
                  <c:v>4</c:v>
                </c:pt>
              </c:numCache>
            </c:numRef>
          </c:val>
          <c:extLst>
            <c:ext xmlns:c16="http://schemas.microsoft.com/office/drawing/2014/chart" uri="{C3380CC4-5D6E-409C-BE32-E72D297353CC}">
              <c16:uniqueId val="{00000002-95D0-4D02-9F84-ABA3F1438BF0}"/>
            </c:ext>
          </c:extLst>
        </c:ser>
        <c:dLbls>
          <c:dLblPos val="ctr"/>
          <c:showLegendKey val="0"/>
          <c:showVal val="1"/>
          <c:showCatName val="0"/>
          <c:showSerName val="0"/>
          <c:showPercent val="0"/>
          <c:showBubbleSize val="0"/>
        </c:dLbls>
        <c:gapWidth val="150"/>
        <c:overlap val="100"/>
        <c:axId val="403562984"/>
        <c:axId val="403563768"/>
      </c:barChart>
      <c:catAx>
        <c:axId val="40356298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s-CO"/>
          </a:p>
        </c:txPr>
        <c:crossAx val="403563768"/>
        <c:crosses val="autoZero"/>
        <c:auto val="1"/>
        <c:lblAlgn val="ctr"/>
        <c:lblOffset val="100"/>
        <c:noMultiLvlLbl val="0"/>
      </c:catAx>
      <c:valAx>
        <c:axId val="403563768"/>
        <c:scaling>
          <c:orientation val="minMax"/>
        </c:scaling>
        <c:delete val="1"/>
        <c:axPos val="l"/>
        <c:numFmt formatCode="0%" sourceLinked="1"/>
        <c:majorTickMark val="none"/>
        <c:minorTickMark val="none"/>
        <c:tickLblPos val="nextTo"/>
        <c:crossAx val="403562984"/>
        <c:crosses val="autoZero"/>
        <c:crossBetween val="between"/>
      </c:valAx>
      <c:spPr>
        <a:noFill/>
        <a:ln>
          <a:noFill/>
        </a:ln>
        <a:effectLst/>
      </c:spPr>
    </c:plotArea>
    <c:legend>
      <c:legendPos val="b"/>
      <c:layout>
        <c:manualLayout>
          <c:xMode val="edge"/>
          <c:yMode val="edge"/>
          <c:x val="0"/>
          <c:y val="0.84669923440572703"/>
          <c:w val="1"/>
          <c:h val="0.1283397577178865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0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30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image" Target="../media/image29.png"/><Relationship Id="rId6" Type="http://schemas.openxmlformats.org/officeDocument/2006/relationships/image" Target="../media/image34.png"/><Relationship Id="rId5" Type="http://schemas.openxmlformats.org/officeDocument/2006/relationships/image" Target="../media/image33.jpg"/><Relationship Id="rId4" Type="http://schemas.openxmlformats.org/officeDocument/2006/relationships/image" Target="../media/image32.jpg"/></Relationships>
</file>

<file path=ppt/diagrams/_rels/drawing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image" Target="../media/image29.png"/><Relationship Id="rId6" Type="http://schemas.openxmlformats.org/officeDocument/2006/relationships/image" Target="../media/image34.png"/><Relationship Id="rId5" Type="http://schemas.openxmlformats.org/officeDocument/2006/relationships/image" Target="../media/image33.jpg"/><Relationship Id="rId4" Type="http://schemas.openxmlformats.org/officeDocument/2006/relationships/image" Target="../media/image32.jp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2CC355-D1CB-474F-8B42-1BB0FE124AA7}" type="doc">
      <dgm:prSet loTypeId="urn:microsoft.com/office/officeart/2005/8/layout/hList7" loCatId="list" qsTypeId="urn:microsoft.com/office/officeart/2005/8/quickstyle/simple1" qsCatId="simple" csTypeId="urn:microsoft.com/office/officeart/2005/8/colors/accent1_1" csCatId="accent1" phldr="1"/>
      <dgm:spPr/>
    </dgm:pt>
    <dgm:pt modelId="{DB787820-4AFC-4B6E-8532-7F171FEA661E}">
      <dgm:prSet phldrT="[Texto]" custT="1"/>
      <dgm:spPr/>
      <dgm:t>
        <a:bodyPr/>
        <a:lstStyle/>
        <a:p>
          <a:r>
            <a:rPr lang="es-ES" sz="1800" b="1" dirty="0"/>
            <a:t>Alineación con objetivos estratégicos</a:t>
          </a:r>
        </a:p>
      </dgm:t>
    </dgm:pt>
    <dgm:pt modelId="{0E46D40D-E3E5-432F-BFC4-C0AC0C47BC3C}" type="parTrans" cxnId="{310C9277-899A-4478-B444-4E13803E40AB}">
      <dgm:prSet/>
      <dgm:spPr/>
      <dgm:t>
        <a:bodyPr/>
        <a:lstStyle/>
        <a:p>
          <a:endParaRPr lang="es-ES"/>
        </a:p>
      </dgm:t>
    </dgm:pt>
    <dgm:pt modelId="{6611EACC-AE63-46F7-94A4-409344926880}" type="sibTrans" cxnId="{310C9277-899A-4478-B444-4E13803E40AB}">
      <dgm:prSet/>
      <dgm:spPr/>
      <dgm:t>
        <a:bodyPr/>
        <a:lstStyle/>
        <a:p>
          <a:endParaRPr lang="es-ES"/>
        </a:p>
      </dgm:t>
    </dgm:pt>
    <dgm:pt modelId="{8EB3A9BF-3FB4-49BD-ACEA-B5581F2C40E1}">
      <dgm:prSet phldrT="[Texto]" custT="1"/>
      <dgm:spPr/>
      <dgm:t>
        <a:bodyPr/>
        <a:lstStyle/>
        <a:p>
          <a:pPr algn="ctr"/>
          <a:r>
            <a:rPr lang="es-ES_tradnl" sz="1800" b="1" dirty="0">
              <a:solidFill>
                <a:schemeClr val="tx1"/>
              </a:solidFill>
            </a:rPr>
            <a:t>Metodología a utilizar</a:t>
          </a:r>
        </a:p>
      </dgm:t>
    </dgm:pt>
    <dgm:pt modelId="{F1904F85-8DD5-4381-BA82-6326E154E71B}" type="parTrans" cxnId="{3173AB14-A72E-4DD7-9BA6-5E536C593416}">
      <dgm:prSet/>
      <dgm:spPr/>
      <dgm:t>
        <a:bodyPr/>
        <a:lstStyle/>
        <a:p>
          <a:endParaRPr lang="es-ES"/>
        </a:p>
      </dgm:t>
    </dgm:pt>
    <dgm:pt modelId="{66079E8E-223A-4490-99F0-03E3284EB3CF}" type="sibTrans" cxnId="{3173AB14-A72E-4DD7-9BA6-5E536C593416}">
      <dgm:prSet/>
      <dgm:spPr/>
      <dgm:t>
        <a:bodyPr/>
        <a:lstStyle/>
        <a:p>
          <a:endParaRPr lang="es-ES"/>
        </a:p>
      </dgm:t>
    </dgm:pt>
    <dgm:pt modelId="{10A9CFC2-221E-4EE0-9109-24971959E63E}">
      <dgm:prSet phldrT="[Texto]" custT="1"/>
      <dgm:spPr/>
      <dgm:t>
        <a:bodyPr/>
        <a:lstStyle/>
        <a:p>
          <a:r>
            <a:rPr lang="es-ES_tradnl" sz="1800" b="1" dirty="0">
              <a:solidFill>
                <a:schemeClr val="tx1"/>
              </a:solidFill>
            </a:rPr>
            <a:t>Periodicidad gestión del riesgo</a:t>
          </a:r>
        </a:p>
      </dgm:t>
    </dgm:pt>
    <dgm:pt modelId="{AAA8CBDA-4654-435C-A227-D628B4FF0007}" type="parTrans" cxnId="{F1371297-1724-45AF-B549-F34C8D22EBB2}">
      <dgm:prSet/>
      <dgm:spPr/>
      <dgm:t>
        <a:bodyPr/>
        <a:lstStyle/>
        <a:p>
          <a:endParaRPr lang="es-ES"/>
        </a:p>
      </dgm:t>
    </dgm:pt>
    <dgm:pt modelId="{E6071006-330C-474C-8565-D43D0EEDF97A}" type="sibTrans" cxnId="{F1371297-1724-45AF-B549-F34C8D22EBB2}">
      <dgm:prSet/>
      <dgm:spPr/>
      <dgm:t>
        <a:bodyPr/>
        <a:lstStyle/>
        <a:p>
          <a:endParaRPr lang="es-ES"/>
        </a:p>
      </dgm:t>
    </dgm:pt>
    <dgm:pt modelId="{F2B82604-D257-42E8-882C-11A749A0CC8E}">
      <dgm:prSet phldrT="[Texto]" custT="1"/>
      <dgm:spPr/>
      <dgm:t>
        <a:bodyPr/>
        <a:lstStyle/>
        <a:p>
          <a:r>
            <a:rPr lang="es-CO" sz="1800" b="1" dirty="0"/>
            <a:t>Factores de riesgos para análisis de establecimiento del contexto</a:t>
          </a:r>
          <a:endParaRPr lang="es-ES" sz="1800" b="1" dirty="0">
            <a:solidFill>
              <a:schemeClr val="tx1"/>
            </a:solidFill>
          </a:endParaRPr>
        </a:p>
      </dgm:t>
    </dgm:pt>
    <dgm:pt modelId="{574F2CE6-7E77-4817-B82B-C00996A3F145}" type="parTrans" cxnId="{E700EA02-A3D6-4E59-89CE-B55003533CE2}">
      <dgm:prSet/>
      <dgm:spPr/>
      <dgm:t>
        <a:bodyPr/>
        <a:lstStyle/>
        <a:p>
          <a:endParaRPr lang="es-ES"/>
        </a:p>
      </dgm:t>
    </dgm:pt>
    <dgm:pt modelId="{083C03FE-9C23-458C-82E9-1545D53FD0BA}" type="sibTrans" cxnId="{E700EA02-A3D6-4E59-89CE-B55003533CE2}">
      <dgm:prSet/>
      <dgm:spPr/>
      <dgm:t>
        <a:bodyPr/>
        <a:lstStyle/>
        <a:p>
          <a:endParaRPr lang="es-ES"/>
        </a:p>
      </dgm:t>
    </dgm:pt>
    <dgm:pt modelId="{D8C1FC87-8709-4EAA-B7E8-D9A5FC201ECF}">
      <dgm:prSet phldrT="[Texto]" custT="1"/>
      <dgm:spPr/>
      <dgm:t>
        <a:bodyPr/>
        <a:lstStyle/>
        <a:p>
          <a:r>
            <a:rPr lang="es-CO" sz="1800" b="1" dirty="0"/>
            <a:t>Niveles de aceptación de los riesgos y tratamiento de los riesgos</a:t>
          </a:r>
          <a:endParaRPr lang="es-ES" sz="1800" b="1" dirty="0">
            <a:solidFill>
              <a:schemeClr val="tx1"/>
            </a:solidFill>
          </a:endParaRPr>
        </a:p>
      </dgm:t>
    </dgm:pt>
    <dgm:pt modelId="{5B41EB3D-E899-4948-B800-E9B02EEA4F90}" type="parTrans" cxnId="{DE6D5249-FCD6-4D24-A5DC-BCC1B6DBF154}">
      <dgm:prSet/>
      <dgm:spPr/>
      <dgm:t>
        <a:bodyPr/>
        <a:lstStyle/>
        <a:p>
          <a:endParaRPr lang="es-ES"/>
        </a:p>
      </dgm:t>
    </dgm:pt>
    <dgm:pt modelId="{C135FDBD-4F74-45A8-933D-909BB8498E3B}" type="sibTrans" cxnId="{DE6D5249-FCD6-4D24-A5DC-BCC1B6DBF154}">
      <dgm:prSet/>
      <dgm:spPr/>
      <dgm:t>
        <a:bodyPr/>
        <a:lstStyle/>
        <a:p>
          <a:endParaRPr lang="es-ES"/>
        </a:p>
      </dgm:t>
    </dgm:pt>
    <dgm:pt modelId="{88695E16-211B-4C70-BC8E-BA0C1F4C558C}">
      <dgm:prSet phldrT="[Texto]" custT="1"/>
      <dgm:spPr/>
      <dgm:t>
        <a:bodyPr/>
        <a:lstStyle/>
        <a:p>
          <a:r>
            <a:rPr lang="es-ES_tradnl" sz="1800" b="1" dirty="0"/>
            <a:t>Niveles para calificar la probabilidad e impacto de los riesgos</a:t>
          </a:r>
          <a:endParaRPr lang="es-ES" sz="1800" b="1" dirty="0"/>
        </a:p>
      </dgm:t>
    </dgm:pt>
    <dgm:pt modelId="{BE7AD27C-8250-412E-A63D-9FC07BD02AF8}" type="sibTrans" cxnId="{4A82829B-75CE-4FB7-B09F-0860AC395E15}">
      <dgm:prSet/>
      <dgm:spPr/>
      <dgm:t>
        <a:bodyPr/>
        <a:lstStyle/>
        <a:p>
          <a:endParaRPr lang="es-ES"/>
        </a:p>
      </dgm:t>
    </dgm:pt>
    <dgm:pt modelId="{1AB42EB4-9B5B-4CCF-A8B7-3AE75DE5D03F}" type="parTrans" cxnId="{4A82829B-75CE-4FB7-B09F-0860AC395E15}">
      <dgm:prSet/>
      <dgm:spPr/>
      <dgm:t>
        <a:bodyPr/>
        <a:lstStyle/>
        <a:p>
          <a:endParaRPr lang="es-ES"/>
        </a:p>
      </dgm:t>
    </dgm:pt>
    <dgm:pt modelId="{75010CCB-AC28-4750-9D43-A39C6E0FB1CE}" type="pres">
      <dgm:prSet presAssocID="{DC2CC355-D1CB-474F-8B42-1BB0FE124AA7}" presName="Name0" presStyleCnt="0">
        <dgm:presLayoutVars>
          <dgm:dir/>
          <dgm:resizeHandles val="exact"/>
        </dgm:presLayoutVars>
      </dgm:prSet>
      <dgm:spPr/>
    </dgm:pt>
    <dgm:pt modelId="{A4CD6EBE-366E-4FB9-8755-076FA99D556F}" type="pres">
      <dgm:prSet presAssocID="{DC2CC355-D1CB-474F-8B42-1BB0FE124AA7}" presName="fgShape" presStyleLbl="fgShp" presStyleIdx="0" presStyleCnt="1"/>
      <dgm:spPr>
        <a:noFill/>
      </dgm:spPr>
    </dgm:pt>
    <dgm:pt modelId="{6D440F56-0A5B-462E-9F97-6904A48A7C74}" type="pres">
      <dgm:prSet presAssocID="{DC2CC355-D1CB-474F-8B42-1BB0FE124AA7}" presName="linComp" presStyleCnt="0"/>
      <dgm:spPr/>
    </dgm:pt>
    <dgm:pt modelId="{10FFFACF-150F-4AEE-B94E-A92D79FAB0C9}" type="pres">
      <dgm:prSet presAssocID="{DB787820-4AFC-4B6E-8532-7F171FEA661E}" presName="compNode" presStyleCnt="0"/>
      <dgm:spPr/>
    </dgm:pt>
    <dgm:pt modelId="{9F5C5007-B1D3-4157-8B75-DB8DC794A6CB}" type="pres">
      <dgm:prSet presAssocID="{DB787820-4AFC-4B6E-8532-7F171FEA661E}" presName="bkgdShape" presStyleLbl="node1" presStyleIdx="0" presStyleCnt="6"/>
      <dgm:spPr/>
    </dgm:pt>
    <dgm:pt modelId="{EB5E38EE-C2E7-4435-A79F-C3260AD05AA3}" type="pres">
      <dgm:prSet presAssocID="{DB787820-4AFC-4B6E-8532-7F171FEA661E}" presName="nodeTx" presStyleLbl="node1" presStyleIdx="0" presStyleCnt="6">
        <dgm:presLayoutVars>
          <dgm:bulletEnabled val="1"/>
        </dgm:presLayoutVars>
      </dgm:prSet>
      <dgm:spPr/>
    </dgm:pt>
    <dgm:pt modelId="{02B739FF-942B-40BC-96BA-F6A123C7210B}" type="pres">
      <dgm:prSet presAssocID="{DB787820-4AFC-4B6E-8532-7F171FEA661E}" presName="invisiNode" presStyleLbl="node1" presStyleIdx="0" presStyleCnt="6"/>
      <dgm:spPr/>
    </dgm:pt>
    <dgm:pt modelId="{F2224953-DBE2-44CF-9A50-1CF417FF48D0}" type="pres">
      <dgm:prSet presAssocID="{DB787820-4AFC-4B6E-8532-7F171FEA661E}" presName="imagNode"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l="-50000" r="-50000"/>
          </a:stretch>
        </a:blipFill>
      </dgm:spPr>
    </dgm:pt>
    <dgm:pt modelId="{D33F4FFA-4C07-4FBE-A77A-BDAB85190311}" type="pres">
      <dgm:prSet presAssocID="{6611EACC-AE63-46F7-94A4-409344926880}" presName="sibTrans" presStyleLbl="sibTrans2D1" presStyleIdx="0" presStyleCnt="0"/>
      <dgm:spPr/>
    </dgm:pt>
    <dgm:pt modelId="{1C43D5F2-2309-44C6-8EE8-2CC05E81624E}" type="pres">
      <dgm:prSet presAssocID="{8EB3A9BF-3FB4-49BD-ACEA-B5581F2C40E1}" presName="compNode" presStyleCnt="0"/>
      <dgm:spPr/>
    </dgm:pt>
    <dgm:pt modelId="{E530B02B-B444-433E-805E-E50BDC3B665F}" type="pres">
      <dgm:prSet presAssocID="{8EB3A9BF-3FB4-49BD-ACEA-B5581F2C40E1}" presName="bkgdShape" presStyleLbl="node1" presStyleIdx="1" presStyleCnt="6"/>
      <dgm:spPr/>
    </dgm:pt>
    <dgm:pt modelId="{8B5CBAA9-0D6B-406D-ABDF-43671BB05DDB}" type="pres">
      <dgm:prSet presAssocID="{8EB3A9BF-3FB4-49BD-ACEA-B5581F2C40E1}" presName="nodeTx" presStyleLbl="node1" presStyleIdx="1" presStyleCnt="6">
        <dgm:presLayoutVars>
          <dgm:bulletEnabled val="1"/>
        </dgm:presLayoutVars>
      </dgm:prSet>
      <dgm:spPr/>
    </dgm:pt>
    <dgm:pt modelId="{4EDBCD6E-13D6-496F-ABE3-BC038735F6BE}" type="pres">
      <dgm:prSet presAssocID="{8EB3A9BF-3FB4-49BD-ACEA-B5581F2C40E1}" presName="invisiNode" presStyleLbl="node1" presStyleIdx="1" presStyleCnt="6"/>
      <dgm:spPr/>
    </dgm:pt>
    <dgm:pt modelId="{B25D7533-FDC6-4E4C-8DC7-9FD7FFDBDE15}" type="pres">
      <dgm:prSet presAssocID="{8EB3A9BF-3FB4-49BD-ACEA-B5581F2C40E1}" presName="imagNode" presStyleLbl="fgImgPlace1"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l="-20000" r="-20000"/>
          </a:stretch>
        </a:blipFill>
      </dgm:spPr>
    </dgm:pt>
    <dgm:pt modelId="{627C7658-298E-48A5-A63B-A8C651F77E83}" type="pres">
      <dgm:prSet presAssocID="{66079E8E-223A-4490-99F0-03E3284EB3CF}" presName="sibTrans" presStyleLbl="sibTrans2D1" presStyleIdx="0" presStyleCnt="0"/>
      <dgm:spPr/>
    </dgm:pt>
    <dgm:pt modelId="{F7489DD9-3089-45D6-B6CE-C84C6464076A}" type="pres">
      <dgm:prSet presAssocID="{10A9CFC2-221E-4EE0-9109-24971959E63E}" presName="compNode" presStyleCnt="0"/>
      <dgm:spPr/>
    </dgm:pt>
    <dgm:pt modelId="{12AE286F-33DF-4FDD-AE69-D68B3DF4626C}" type="pres">
      <dgm:prSet presAssocID="{10A9CFC2-221E-4EE0-9109-24971959E63E}" presName="bkgdShape" presStyleLbl="node1" presStyleIdx="2" presStyleCnt="6"/>
      <dgm:spPr/>
    </dgm:pt>
    <dgm:pt modelId="{2F708B13-430C-4DC4-9B46-EEB8FB0A1114}" type="pres">
      <dgm:prSet presAssocID="{10A9CFC2-221E-4EE0-9109-24971959E63E}" presName="nodeTx" presStyleLbl="node1" presStyleIdx="2" presStyleCnt="6">
        <dgm:presLayoutVars>
          <dgm:bulletEnabled val="1"/>
        </dgm:presLayoutVars>
      </dgm:prSet>
      <dgm:spPr/>
    </dgm:pt>
    <dgm:pt modelId="{DC451288-B6DB-4A83-AE9E-A0E430F22747}" type="pres">
      <dgm:prSet presAssocID="{10A9CFC2-221E-4EE0-9109-24971959E63E}" presName="invisiNode" presStyleLbl="node1" presStyleIdx="2" presStyleCnt="6"/>
      <dgm:spPr/>
    </dgm:pt>
    <dgm:pt modelId="{660AC049-0BCF-46E9-85DE-F36C2621CA3F}" type="pres">
      <dgm:prSet presAssocID="{10A9CFC2-221E-4EE0-9109-24971959E63E}" presName="imagNode" presStyleLbl="fgImgPlace1" presStyleIdx="2" presStyleCnt="6"/>
      <dgm:spPr>
        <a:blipFill>
          <a:blip xmlns:r="http://schemas.openxmlformats.org/officeDocument/2006/relationships" r:embed="rId3">
            <a:extLst>
              <a:ext uri="{28A0092B-C50C-407E-A947-70E740481C1C}">
                <a14:useLocalDpi xmlns:a14="http://schemas.microsoft.com/office/drawing/2010/main" val="0"/>
              </a:ext>
            </a:extLst>
          </a:blip>
          <a:srcRect/>
          <a:stretch>
            <a:fillRect l="-22000" r="-22000"/>
          </a:stretch>
        </a:blipFill>
      </dgm:spPr>
    </dgm:pt>
    <dgm:pt modelId="{DE2C4044-1951-4F9F-9F36-CA60060EB681}" type="pres">
      <dgm:prSet presAssocID="{E6071006-330C-474C-8565-D43D0EEDF97A}" presName="sibTrans" presStyleLbl="sibTrans2D1" presStyleIdx="0" presStyleCnt="0"/>
      <dgm:spPr/>
    </dgm:pt>
    <dgm:pt modelId="{A1E55B2B-646A-4B57-9E2D-C0111A6F96ED}" type="pres">
      <dgm:prSet presAssocID="{F2B82604-D257-42E8-882C-11A749A0CC8E}" presName="compNode" presStyleCnt="0"/>
      <dgm:spPr/>
    </dgm:pt>
    <dgm:pt modelId="{E3647B03-EC41-447D-8C5D-435C429A3E33}" type="pres">
      <dgm:prSet presAssocID="{F2B82604-D257-42E8-882C-11A749A0CC8E}" presName="bkgdShape" presStyleLbl="node1" presStyleIdx="3" presStyleCnt="6" custLinFactNeighborX="3471" custLinFactNeighborY="-996"/>
      <dgm:spPr/>
    </dgm:pt>
    <dgm:pt modelId="{227B89F8-69DE-4794-83E2-252A0BA1627D}" type="pres">
      <dgm:prSet presAssocID="{F2B82604-D257-42E8-882C-11A749A0CC8E}" presName="nodeTx" presStyleLbl="node1" presStyleIdx="3" presStyleCnt="6">
        <dgm:presLayoutVars>
          <dgm:bulletEnabled val="1"/>
        </dgm:presLayoutVars>
      </dgm:prSet>
      <dgm:spPr/>
    </dgm:pt>
    <dgm:pt modelId="{FF7BB959-0056-4B84-95FA-4DE9A3E3B5E3}" type="pres">
      <dgm:prSet presAssocID="{F2B82604-D257-42E8-882C-11A749A0CC8E}" presName="invisiNode" presStyleLbl="node1" presStyleIdx="3" presStyleCnt="6"/>
      <dgm:spPr/>
    </dgm:pt>
    <dgm:pt modelId="{187DD1F7-83D8-47D6-9258-4ED01E81F813}" type="pres">
      <dgm:prSet presAssocID="{F2B82604-D257-42E8-882C-11A749A0CC8E}" presName="imagNode" presStyleLbl="fgImgPlace1" presStyleIdx="3" presStyleCnt="6"/>
      <dgm:spPr>
        <a:blipFill>
          <a:blip xmlns:r="http://schemas.openxmlformats.org/officeDocument/2006/relationships" r:embed="rId4">
            <a:extLst>
              <a:ext uri="{28A0092B-C50C-407E-A947-70E740481C1C}">
                <a14:useLocalDpi xmlns:a14="http://schemas.microsoft.com/office/drawing/2010/main" val="0"/>
              </a:ext>
            </a:extLst>
          </a:blip>
          <a:srcRect/>
          <a:stretch>
            <a:fillRect l="-29000" r="-29000"/>
          </a:stretch>
        </a:blipFill>
      </dgm:spPr>
    </dgm:pt>
    <dgm:pt modelId="{0E8A945E-3AF9-458C-ACD7-459A97E98143}" type="pres">
      <dgm:prSet presAssocID="{083C03FE-9C23-458C-82E9-1545D53FD0BA}" presName="sibTrans" presStyleLbl="sibTrans2D1" presStyleIdx="0" presStyleCnt="0"/>
      <dgm:spPr/>
    </dgm:pt>
    <dgm:pt modelId="{B495E7AC-2E5B-42D0-BA85-69BF038D3A91}" type="pres">
      <dgm:prSet presAssocID="{D8C1FC87-8709-4EAA-B7E8-D9A5FC201ECF}" presName="compNode" presStyleCnt="0"/>
      <dgm:spPr/>
    </dgm:pt>
    <dgm:pt modelId="{9E815254-B95D-43E7-85BA-EBDA5B16BEF4}" type="pres">
      <dgm:prSet presAssocID="{D8C1FC87-8709-4EAA-B7E8-D9A5FC201ECF}" presName="bkgdShape" presStyleLbl="node1" presStyleIdx="4" presStyleCnt="6"/>
      <dgm:spPr/>
    </dgm:pt>
    <dgm:pt modelId="{AF3D52DB-091D-4BF7-A0ED-238CEDA6D39C}" type="pres">
      <dgm:prSet presAssocID="{D8C1FC87-8709-4EAA-B7E8-D9A5FC201ECF}" presName="nodeTx" presStyleLbl="node1" presStyleIdx="4" presStyleCnt="6">
        <dgm:presLayoutVars>
          <dgm:bulletEnabled val="1"/>
        </dgm:presLayoutVars>
      </dgm:prSet>
      <dgm:spPr/>
    </dgm:pt>
    <dgm:pt modelId="{E42457C2-A9FD-47BC-810C-7C5CC4376C57}" type="pres">
      <dgm:prSet presAssocID="{D8C1FC87-8709-4EAA-B7E8-D9A5FC201ECF}" presName="invisiNode" presStyleLbl="node1" presStyleIdx="4" presStyleCnt="6"/>
      <dgm:spPr/>
    </dgm:pt>
    <dgm:pt modelId="{95495AF9-FF70-4019-A65C-753B6A0F57DB}" type="pres">
      <dgm:prSet presAssocID="{D8C1FC87-8709-4EAA-B7E8-D9A5FC201ECF}" presName="imagNode" presStyleLbl="fgImgPlace1"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l="-17000" r="-17000"/>
          </a:stretch>
        </a:blipFill>
      </dgm:spPr>
    </dgm:pt>
    <dgm:pt modelId="{55CABCCA-E4CC-4C35-92CC-332B0DBC3F1B}" type="pres">
      <dgm:prSet presAssocID="{C135FDBD-4F74-45A8-933D-909BB8498E3B}" presName="sibTrans" presStyleLbl="sibTrans2D1" presStyleIdx="0" presStyleCnt="0"/>
      <dgm:spPr/>
    </dgm:pt>
    <dgm:pt modelId="{E8A06DC2-91A1-468A-9CB8-03801E9A2C8B}" type="pres">
      <dgm:prSet presAssocID="{88695E16-211B-4C70-BC8E-BA0C1F4C558C}" presName="compNode" presStyleCnt="0"/>
      <dgm:spPr/>
    </dgm:pt>
    <dgm:pt modelId="{E9EFDF11-E186-4EC9-B30A-B072561320B4}" type="pres">
      <dgm:prSet presAssocID="{88695E16-211B-4C70-BC8E-BA0C1F4C558C}" presName="bkgdShape" presStyleLbl="node1" presStyleIdx="5" presStyleCnt="6"/>
      <dgm:spPr/>
    </dgm:pt>
    <dgm:pt modelId="{3C698AC0-35F3-4BC2-B93E-1CB2539ADB42}" type="pres">
      <dgm:prSet presAssocID="{88695E16-211B-4C70-BC8E-BA0C1F4C558C}" presName="nodeTx" presStyleLbl="node1" presStyleIdx="5" presStyleCnt="6">
        <dgm:presLayoutVars>
          <dgm:bulletEnabled val="1"/>
        </dgm:presLayoutVars>
      </dgm:prSet>
      <dgm:spPr/>
    </dgm:pt>
    <dgm:pt modelId="{6F75B434-3F33-4B3C-8887-570C0D83E5E9}" type="pres">
      <dgm:prSet presAssocID="{88695E16-211B-4C70-BC8E-BA0C1F4C558C}" presName="invisiNode" presStyleLbl="node1" presStyleIdx="5" presStyleCnt="6"/>
      <dgm:spPr/>
    </dgm:pt>
    <dgm:pt modelId="{254FD631-8358-4CD9-9743-90D67F1F63A7}" type="pres">
      <dgm:prSet presAssocID="{88695E16-211B-4C70-BC8E-BA0C1F4C558C}" presName="imagNode" presStyleLbl="fgImgPlace1" presStyleIdx="5" presStyleCnt="6"/>
      <dgm:spPr>
        <a:blipFill>
          <a:blip xmlns:r="http://schemas.openxmlformats.org/officeDocument/2006/relationships" r:embed="rId6">
            <a:extLst>
              <a:ext uri="{28A0092B-C50C-407E-A947-70E740481C1C}">
                <a14:useLocalDpi xmlns:a14="http://schemas.microsoft.com/office/drawing/2010/main" val="0"/>
              </a:ext>
            </a:extLst>
          </a:blip>
          <a:srcRect/>
          <a:stretch>
            <a:fillRect l="-37000" r="-37000"/>
          </a:stretch>
        </a:blipFill>
      </dgm:spPr>
    </dgm:pt>
  </dgm:ptLst>
  <dgm:cxnLst>
    <dgm:cxn modelId="{E700EA02-A3D6-4E59-89CE-B55003533CE2}" srcId="{DC2CC355-D1CB-474F-8B42-1BB0FE124AA7}" destId="{F2B82604-D257-42E8-882C-11A749A0CC8E}" srcOrd="3" destOrd="0" parTransId="{574F2CE6-7E77-4817-B82B-C00996A3F145}" sibTransId="{083C03FE-9C23-458C-82E9-1545D53FD0BA}"/>
    <dgm:cxn modelId="{3173AB14-A72E-4DD7-9BA6-5E536C593416}" srcId="{DC2CC355-D1CB-474F-8B42-1BB0FE124AA7}" destId="{8EB3A9BF-3FB4-49BD-ACEA-B5581F2C40E1}" srcOrd="1" destOrd="0" parTransId="{F1904F85-8DD5-4381-BA82-6326E154E71B}" sibTransId="{66079E8E-223A-4490-99F0-03E3284EB3CF}"/>
    <dgm:cxn modelId="{07C1631B-999A-403D-A6F0-464D1CC74F1D}" type="presOf" srcId="{8EB3A9BF-3FB4-49BD-ACEA-B5581F2C40E1}" destId="{E530B02B-B444-433E-805E-E50BDC3B665F}" srcOrd="0" destOrd="0" presId="urn:microsoft.com/office/officeart/2005/8/layout/hList7"/>
    <dgm:cxn modelId="{AED52720-85A0-4091-894D-8F6760EA1854}" type="presOf" srcId="{E6071006-330C-474C-8565-D43D0EEDF97A}" destId="{DE2C4044-1951-4F9F-9F36-CA60060EB681}" srcOrd="0" destOrd="0" presId="urn:microsoft.com/office/officeart/2005/8/layout/hList7"/>
    <dgm:cxn modelId="{90A3A43A-2C7B-4D70-9FA3-8E45A5690965}" type="presOf" srcId="{C135FDBD-4F74-45A8-933D-909BB8498E3B}" destId="{55CABCCA-E4CC-4C35-92CC-332B0DBC3F1B}" srcOrd="0" destOrd="0" presId="urn:microsoft.com/office/officeart/2005/8/layout/hList7"/>
    <dgm:cxn modelId="{89939142-26C3-4D7B-9221-CBA83847057D}" type="presOf" srcId="{8EB3A9BF-3FB4-49BD-ACEA-B5581F2C40E1}" destId="{8B5CBAA9-0D6B-406D-ABDF-43671BB05DDB}" srcOrd="1" destOrd="0" presId="urn:microsoft.com/office/officeart/2005/8/layout/hList7"/>
    <dgm:cxn modelId="{DE6D5249-FCD6-4D24-A5DC-BCC1B6DBF154}" srcId="{DC2CC355-D1CB-474F-8B42-1BB0FE124AA7}" destId="{D8C1FC87-8709-4EAA-B7E8-D9A5FC201ECF}" srcOrd="4" destOrd="0" parTransId="{5B41EB3D-E899-4948-B800-E9B02EEA4F90}" sibTransId="{C135FDBD-4F74-45A8-933D-909BB8498E3B}"/>
    <dgm:cxn modelId="{31AF1A74-824D-4D81-BBDC-04F4DC02E071}" type="presOf" srcId="{88695E16-211B-4C70-BC8E-BA0C1F4C558C}" destId="{E9EFDF11-E186-4EC9-B30A-B072561320B4}" srcOrd="0" destOrd="0" presId="urn:microsoft.com/office/officeart/2005/8/layout/hList7"/>
    <dgm:cxn modelId="{310C9277-899A-4478-B444-4E13803E40AB}" srcId="{DC2CC355-D1CB-474F-8B42-1BB0FE124AA7}" destId="{DB787820-4AFC-4B6E-8532-7F171FEA661E}" srcOrd="0" destOrd="0" parTransId="{0E46D40D-E3E5-432F-BFC4-C0AC0C47BC3C}" sibTransId="{6611EACC-AE63-46F7-94A4-409344926880}"/>
    <dgm:cxn modelId="{F1371297-1724-45AF-B549-F34C8D22EBB2}" srcId="{DC2CC355-D1CB-474F-8B42-1BB0FE124AA7}" destId="{10A9CFC2-221E-4EE0-9109-24971959E63E}" srcOrd="2" destOrd="0" parTransId="{AAA8CBDA-4654-435C-A227-D628B4FF0007}" sibTransId="{E6071006-330C-474C-8565-D43D0EEDF97A}"/>
    <dgm:cxn modelId="{F1982A97-D6C8-47FE-98DB-638A9A06D9BB}" type="presOf" srcId="{F2B82604-D257-42E8-882C-11A749A0CC8E}" destId="{227B89F8-69DE-4794-83E2-252A0BA1627D}" srcOrd="1" destOrd="0" presId="urn:microsoft.com/office/officeart/2005/8/layout/hList7"/>
    <dgm:cxn modelId="{A84BFA99-06CC-4070-92D2-9077F71BDA8E}" type="presOf" srcId="{D8C1FC87-8709-4EAA-B7E8-D9A5FC201ECF}" destId="{AF3D52DB-091D-4BF7-A0ED-238CEDA6D39C}" srcOrd="1" destOrd="0" presId="urn:microsoft.com/office/officeart/2005/8/layout/hList7"/>
    <dgm:cxn modelId="{4A82829B-75CE-4FB7-B09F-0860AC395E15}" srcId="{DC2CC355-D1CB-474F-8B42-1BB0FE124AA7}" destId="{88695E16-211B-4C70-BC8E-BA0C1F4C558C}" srcOrd="5" destOrd="0" parTransId="{1AB42EB4-9B5B-4CCF-A8B7-3AE75DE5D03F}" sibTransId="{BE7AD27C-8250-412E-A63D-9FC07BD02AF8}"/>
    <dgm:cxn modelId="{D099609F-169D-4646-92D1-A9270D172BB2}" type="presOf" srcId="{F2B82604-D257-42E8-882C-11A749A0CC8E}" destId="{E3647B03-EC41-447D-8C5D-435C429A3E33}" srcOrd="0" destOrd="0" presId="urn:microsoft.com/office/officeart/2005/8/layout/hList7"/>
    <dgm:cxn modelId="{914F56A4-CF41-4BBF-9536-0A875AB23FF7}" type="presOf" srcId="{10A9CFC2-221E-4EE0-9109-24971959E63E}" destId="{2F708B13-430C-4DC4-9B46-EEB8FB0A1114}" srcOrd="1" destOrd="0" presId="urn:microsoft.com/office/officeart/2005/8/layout/hList7"/>
    <dgm:cxn modelId="{828AE2B1-A500-45A7-B2DF-281B7F435B32}" type="presOf" srcId="{D8C1FC87-8709-4EAA-B7E8-D9A5FC201ECF}" destId="{9E815254-B95D-43E7-85BA-EBDA5B16BEF4}" srcOrd="0" destOrd="0" presId="urn:microsoft.com/office/officeart/2005/8/layout/hList7"/>
    <dgm:cxn modelId="{854117B6-5BA6-4E32-ABAA-49703E2F43F4}" type="presOf" srcId="{66079E8E-223A-4490-99F0-03E3284EB3CF}" destId="{627C7658-298E-48A5-A63B-A8C651F77E83}" srcOrd="0" destOrd="0" presId="urn:microsoft.com/office/officeart/2005/8/layout/hList7"/>
    <dgm:cxn modelId="{01A2C9C9-48CA-433D-87CC-67DAB35441B1}" type="presOf" srcId="{6611EACC-AE63-46F7-94A4-409344926880}" destId="{D33F4FFA-4C07-4FBE-A77A-BDAB85190311}" srcOrd="0" destOrd="0" presId="urn:microsoft.com/office/officeart/2005/8/layout/hList7"/>
    <dgm:cxn modelId="{980347CB-F023-43C7-8085-3C28736BD1AD}" type="presOf" srcId="{DB787820-4AFC-4B6E-8532-7F171FEA661E}" destId="{EB5E38EE-C2E7-4435-A79F-C3260AD05AA3}" srcOrd="1" destOrd="0" presId="urn:microsoft.com/office/officeart/2005/8/layout/hList7"/>
    <dgm:cxn modelId="{22C452D4-10AA-408F-AFF2-2B76052E2543}" type="presOf" srcId="{083C03FE-9C23-458C-82E9-1545D53FD0BA}" destId="{0E8A945E-3AF9-458C-ACD7-459A97E98143}" srcOrd="0" destOrd="0" presId="urn:microsoft.com/office/officeart/2005/8/layout/hList7"/>
    <dgm:cxn modelId="{0BB62AE9-EEF9-4FC1-A26B-18C1C1AFA91F}" type="presOf" srcId="{10A9CFC2-221E-4EE0-9109-24971959E63E}" destId="{12AE286F-33DF-4FDD-AE69-D68B3DF4626C}" srcOrd="0" destOrd="0" presId="urn:microsoft.com/office/officeart/2005/8/layout/hList7"/>
    <dgm:cxn modelId="{81106AE9-EDD2-4265-B8CD-F0C5660D5E6F}" type="presOf" srcId="{DC2CC355-D1CB-474F-8B42-1BB0FE124AA7}" destId="{75010CCB-AC28-4750-9D43-A39C6E0FB1CE}" srcOrd="0" destOrd="0" presId="urn:microsoft.com/office/officeart/2005/8/layout/hList7"/>
    <dgm:cxn modelId="{C51E15EE-8836-4C30-9A43-E8FCC7A7C947}" type="presOf" srcId="{88695E16-211B-4C70-BC8E-BA0C1F4C558C}" destId="{3C698AC0-35F3-4BC2-B93E-1CB2539ADB42}" srcOrd="1" destOrd="0" presId="urn:microsoft.com/office/officeart/2005/8/layout/hList7"/>
    <dgm:cxn modelId="{A00B59F4-2ACE-494E-A262-C14479540E5B}" type="presOf" srcId="{DB787820-4AFC-4B6E-8532-7F171FEA661E}" destId="{9F5C5007-B1D3-4157-8B75-DB8DC794A6CB}" srcOrd="0" destOrd="0" presId="urn:microsoft.com/office/officeart/2005/8/layout/hList7"/>
    <dgm:cxn modelId="{BC163E85-5A54-46C1-B17E-CAD69D84CC3C}" type="presParOf" srcId="{75010CCB-AC28-4750-9D43-A39C6E0FB1CE}" destId="{A4CD6EBE-366E-4FB9-8755-076FA99D556F}" srcOrd="0" destOrd="0" presId="urn:microsoft.com/office/officeart/2005/8/layout/hList7"/>
    <dgm:cxn modelId="{E6C29F85-C394-4253-9206-2C20F815B916}" type="presParOf" srcId="{75010CCB-AC28-4750-9D43-A39C6E0FB1CE}" destId="{6D440F56-0A5B-462E-9F97-6904A48A7C74}" srcOrd="1" destOrd="0" presId="urn:microsoft.com/office/officeart/2005/8/layout/hList7"/>
    <dgm:cxn modelId="{A7C3B9CA-FFC8-4C57-81C2-48361FFAE421}" type="presParOf" srcId="{6D440F56-0A5B-462E-9F97-6904A48A7C74}" destId="{10FFFACF-150F-4AEE-B94E-A92D79FAB0C9}" srcOrd="0" destOrd="0" presId="urn:microsoft.com/office/officeart/2005/8/layout/hList7"/>
    <dgm:cxn modelId="{1692B443-0167-4DCD-AA57-2673B19036BA}" type="presParOf" srcId="{10FFFACF-150F-4AEE-B94E-A92D79FAB0C9}" destId="{9F5C5007-B1D3-4157-8B75-DB8DC794A6CB}" srcOrd="0" destOrd="0" presId="urn:microsoft.com/office/officeart/2005/8/layout/hList7"/>
    <dgm:cxn modelId="{1D83A3B4-9EBD-4714-A70C-B630F730AEFC}" type="presParOf" srcId="{10FFFACF-150F-4AEE-B94E-A92D79FAB0C9}" destId="{EB5E38EE-C2E7-4435-A79F-C3260AD05AA3}" srcOrd="1" destOrd="0" presId="urn:microsoft.com/office/officeart/2005/8/layout/hList7"/>
    <dgm:cxn modelId="{3C191A02-8443-41DF-9CB9-690B0B2D640D}" type="presParOf" srcId="{10FFFACF-150F-4AEE-B94E-A92D79FAB0C9}" destId="{02B739FF-942B-40BC-96BA-F6A123C7210B}" srcOrd="2" destOrd="0" presId="urn:microsoft.com/office/officeart/2005/8/layout/hList7"/>
    <dgm:cxn modelId="{F65BF969-82B4-457A-828F-B0963F2ECB82}" type="presParOf" srcId="{10FFFACF-150F-4AEE-B94E-A92D79FAB0C9}" destId="{F2224953-DBE2-44CF-9A50-1CF417FF48D0}" srcOrd="3" destOrd="0" presId="urn:microsoft.com/office/officeart/2005/8/layout/hList7"/>
    <dgm:cxn modelId="{86794937-306B-4BFA-A134-1796B3C2BA88}" type="presParOf" srcId="{6D440F56-0A5B-462E-9F97-6904A48A7C74}" destId="{D33F4FFA-4C07-4FBE-A77A-BDAB85190311}" srcOrd="1" destOrd="0" presId="urn:microsoft.com/office/officeart/2005/8/layout/hList7"/>
    <dgm:cxn modelId="{889DAEF7-D442-4D38-AD96-74F12519C5D0}" type="presParOf" srcId="{6D440F56-0A5B-462E-9F97-6904A48A7C74}" destId="{1C43D5F2-2309-44C6-8EE8-2CC05E81624E}" srcOrd="2" destOrd="0" presId="urn:microsoft.com/office/officeart/2005/8/layout/hList7"/>
    <dgm:cxn modelId="{D5EDBCC9-F6A8-41D8-B380-75BAFE91CD15}" type="presParOf" srcId="{1C43D5F2-2309-44C6-8EE8-2CC05E81624E}" destId="{E530B02B-B444-433E-805E-E50BDC3B665F}" srcOrd="0" destOrd="0" presId="urn:microsoft.com/office/officeart/2005/8/layout/hList7"/>
    <dgm:cxn modelId="{5AA2F19A-E0D2-4CD2-9347-3DD8F6191E52}" type="presParOf" srcId="{1C43D5F2-2309-44C6-8EE8-2CC05E81624E}" destId="{8B5CBAA9-0D6B-406D-ABDF-43671BB05DDB}" srcOrd="1" destOrd="0" presId="urn:microsoft.com/office/officeart/2005/8/layout/hList7"/>
    <dgm:cxn modelId="{02148BA4-11FA-44A1-8436-BB9D7A40C3C0}" type="presParOf" srcId="{1C43D5F2-2309-44C6-8EE8-2CC05E81624E}" destId="{4EDBCD6E-13D6-496F-ABE3-BC038735F6BE}" srcOrd="2" destOrd="0" presId="urn:microsoft.com/office/officeart/2005/8/layout/hList7"/>
    <dgm:cxn modelId="{9525CB04-0CD0-4F33-A0C5-2285AB4510C2}" type="presParOf" srcId="{1C43D5F2-2309-44C6-8EE8-2CC05E81624E}" destId="{B25D7533-FDC6-4E4C-8DC7-9FD7FFDBDE15}" srcOrd="3" destOrd="0" presId="urn:microsoft.com/office/officeart/2005/8/layout/hList7"/>
    <dgm:cxn modelId="{04B49184-FE1A-471C-84FD-C78305A8FA38}" type="presParOf" srcId="{6D440F56-0A5B-462E-9F97-6904A48A7C74}" destId="{627C7658-298E-48A5-A63B-A8C651F77E83}" srcOrd="3" destOrd="0" presId="urn:microsoft.com/office/officeart/2005/8/layout/hList7"/>
    <dgm:cxn modelId="{94C9B546-BF83-4EA0-B308-D131499E2BB3}" type="presParOf" srcId="{6D440F56-0A5B-462E-9F97-6904A48A7C74}" destId="{F7489DD9-3089-45D6-B6CE-C84C6464076A}" srcOrd="4" destOrd="0" presId="urn:microsoft.com/office/officeart/2005/8/layout/hList7"/>
    <dgm:cxn modelId="{6D938C86-6A24-4E27-AC43-93E56F09B10F}" type="presParOf" srcId="{F7489DD9-3089-45D6-B6CE-C84C6464076A}" destId="{12AE286F-33DF-4FDD-AE69-D68B3DF4626C}" srcOrd="0" destOrd="0" presId="urn:microsoft.com/office/officeart/2005/8/layout/hList7"/>
    <dgm:cxn modelId="{ACA7733D-352F-48BC-8F05-4AAEF2D80CD4}" type="presParOf" srcId="{F7489DD9-3089-45D6-B6CE-C84C6464076A}" destId="{2F708B13-430C-4DC4-9B46-EEB8FB0A1114}" srcOrd="1" destOrd="0" presId="urn:microsoft.com/office/officeart/2005/8/layout/hList7"/>
    <dgm:cxn modelId="{8580569B-8969-418B-BA84-A6A686611D7B}" type="presParOf" srcId="{F7489DD9-3089-45D6-B6CE-C84C6464076A}" destId="{DC451288-B6DB-4A83-AE9E-A0E430F22747}" srcOrd="2" destOrd="0" presId="urn:microsoft.com/office/officeart/2005/8/layout/hList7"/>
    <dgm:cxn modelId="{C4627D01-E3AB-48FA-BAEE-2732127F1A63}" type="presParOf" srcId="{F7489DD9-3089-45D6-B6CE-C84C6464076A}" destId="{660AC049-0BCF-46E9-85DE-F36C2621CA3F}" srcOrd="3" destOrd="0" presId="urn:microsoft.com/office/officeart/2005/8/layout/hList7"/>
    <dgm:cxn modelId="{3FD812C2-D753-4469-839E-CFD45D2C3140}" type="presParOf" srcId="{6D440F56-0A5B-462E-9F97-6904A48A7C74}" destId="{DE2C4044-1951-4F9F-9F36-CA60060EB681}" srcOrd="5" destOrd="0" presId="urn:microsoft.com/office/officeart/2005/8/layout/hList7"/>
    <dgm:cxn modelId="{0A97A40B-7C91-4509-81D9-2A26456D9B75}" type="presParOf" srcId="{6D440F56-0A5B-462E-9F97-6904A48A7C74}" destId="{A1E55B2B-646A-4B57-9E2D-C0111A6F96ED}" srcOrd="6" destOrd="0" presId="urn:microsoft.com/office/officeart/2005/8/layout/hList7"/>
    <dgm:cxn modelId="{641BFA1D-FDCF-41BD-A259-747ED783C9ED}" type="presParOf" srcId="{A1E55B2B-646A-4B57-9E2D-C0111A6F96ED}" destId="{E3647B03-EC41-447D-8C5D-435C429A3E33}" srcOrd="0" destOrd="0" presId="urn:microsoft.com/office/officeart/2005/8/layout/hList7"/>
    <dgm:cxn modelId="{0D462107-2E26-4789-8994-8899AB4C1C35}" type="presParOf" srcId="{A1E55B2B-646A-4B57-9E2D-C0111A6F96ED}" destId="{227B89F8-69DE-4794-83E2-252A0BA1627D}" srcOrd="1" destOrd="0" presId="urn:microsoft.com/office/officeart/2005/8/layout/hList7"/>
    <dgm:cxn modelId="{91906B05-F4DA-4269-9CAA-A3D671968519}" type="presParOf" srcId="{A1E55B2B-646A-4B57-9E2D-C0111A6F96ED}" destId="{FF7BB959-0056-4B84-95FA-4DE9A3E3B5E3}" srcOrd="2" destOrd="0" presId="urn:microsoft.com/office/officeart/2005/8/layout/hList7"/>
    <dgm:cxn modelId="{B7CCAC75-66F7-4405-98CF-69D3CF02E7B2}" type="presParOf" srcId="{A1E55B2B-646A-4B57-9E2D-C0111A6F96ED}" destId="{187DD1F7-83D8-47D6-9258-4ED01E81F813}" srcOrd="3" destOrd="0" presId="urn:microsoft.com/office/officeart/2005/8/layout/hList7"/>
    <dgm:cxn modelId="{5ABDA57F-EF30-4A03-AC0F-92359F205507}" type="presParOf" srcId="{6D440F56-0A5B-462E-9F97-6904A48A7C74}" destId="{0E8A945E-3AF9-458C-ACD7-459A97E98143}" srcOrd="7" destOrd="0" presId="urn:microsoft.com/office/officeart/2005/8/layout/hList7"/>
    <dgm:cxn modelId="{AC224992-1642-4134-95AB-466CD8C0C529}" type="presParOf" srcId="{6D440F56-0A5B-462E-9F97-6904A48A7C74}" destId="{B495E7AC-2E5B-42D0-BA85-69BF038D3A91}" srcOrd="8" destOrd="0" presId="urn:microsoft.com/office/officeart/2005/8/layout/hList7"/>
    <dgm:cxn modelId="{88C41DB6-CB14-41AB-A532-B3F93C209D67}" type="presParOf" srcId="{B495E7AC-2E5B-42D0-BA85-69BF038D3A91}" destId="{9E815254-B95D-43E7-85BA-EBDA5B16BEF4}" srcOrd="0" destOrd="0" presId="urn:microsoft.com/office/officeart/2005/8/layout/hList7"/>
    <dgm:cxn modelId="{C835DE7B-23F1-4EA8-B48E-C33D46614C92}" type="presParOf" srcId="{B495E7AC-2E5B-42D0-BA85-69BF038D3A91}" destId="{AF3D52DB-091D-4BF7-A0ED-238CEDA6D39C}" srcOrd="1" destOrd="0" presId="urn:microsoft.com/office/officeart/2005/8/layout/hList7"/>
    <dgm:cxn modelId="{38848869-1BA7-4305-98C7-8F62567E0C2C}" type="presParOf" srcId="{B495E7AC-2E5B-42D0-BA85-69BF038D3A91}" destId="{E42457C2-A9FD-47BC-810C-7C5CC4376C57}" srcOrd="2" destOrd="0" presId="urn:microsoft.com/office/officeart/2005/8/layout/hList7"/>
    <dgm:cxn modelId="{22F5630C-8C1C-4118-8AEF-F30AB33A9886}" type="presParOf" srcId="{B495E7AC-2E5B-42D0-BA85-69BF038D3A91}" destId="{95495AF9-FF70-4019-A65C-753B6A0F57DB}" srcOrd="3" destOrd="0" presId="urn:microsoft.com/office/officeart/2005/8/layout/hList7"/>
    <dgm:cxn modelId="{5845084A-44B9-42C9-89CE-009062BB07ED}" type="presParOf" srcId="{6D440F56-0A5B-462E-9F97-6904A48A7C74}" destId="{55CABCCA-E4CC-4C35-92CC-332B0DBC3F1B}" srcOrd="9" destOrd="0" presId="urn:microsoft.com/office/officeart/2005/8/layout/hList7"/>
    <dgm:cxn modelId="{4A873842-12B4-4FC9-9BC1-14B161D3D145}" type="presParOf" srcId="{6D440F56-0A5B-462E-9F97-6904A48A7C74}" destId="{E8A06DC2-91A1-468A-9CB8-03801E9A2C8B}" srcOrd="10" destOrd="0" presId="urn:microsoft.com/office/officeart/2005/8/layout/hList7"/>
    <dgm:cxn modelId="{C72FB41F-5318-47A0-B67A-BD51502CDFF2}" type="presParOf" srcId="{E8A06DC2-91A1-468A-9CB8-03801E9A2C8B}" destId="{E9EFDF11-E186-4EC9-B30A-B072561320B4}" srcOrd="0" destOrd="0" presId="urn:microsoft.com/office/officeart/2005/8/layout/hList7"/>
    <dgm:cxn modelId="{F7DA89E1-4E8F-4FC2-8174-F328E59A7CB2}" type="presParOf" srcId="{E8A06DC2-91A1-468A-9CB8-03801E9A2C8B}" destId="{3C698AC0-35F3-4BC2-B93E-1CB2539ADB42}" srcOrd="1" destOrd="0" presId="urn:microsoft.com/office/officeart/2005/8/layout/hList7"/>
    <dgm:cxn modelId="{4579AF39-6E2D-44D1-ACDA-BFA5B1D332A8}" type="presParOf" srcId="{E8A06DC2-91A1-468A-9CB8-03801E9A2C8B}" destId="{6F75B434-3F33-4B3C-8887-570C0D83E5E9}" srcOrd="2" destOrd="0" presId="urn:microsoft.com/office/officeart/2005/8/layout/hList7"/>
    <dgm:cxn modelId="{973A5174-40D8-46B2-936E-9CDFFDF9C533}" type="presParOf" srcId="{E8A06DC2-91A1-468A-9CB8-03801E9A2C8B}" destId="{254FD631-8358-4CD9-9743-90D67F1F63A7}"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5C5007-B1D3-4157-8B75-DB8DC794A6CB}">
      <dsp:nvSpPr>
        <dsp:cNvPr id="0" name=""/>
        <dsp:cNvSpPr/>
      </dsp:nvSpPr>
      <dsp:spPr>
        <a:xfrm>
          <a:off x="141" y="0"/>
          <a:ext cx="1883979" cy="5081452"/>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ES" sz="1800" b="1" kern="1200" dirty="0"/>
            <a:t>Alineación con objetivos estratégicos</a:t>
          </a:r>
        </a:p>
      </dsp:txBody>
      <dsp:txXfrm>
        <a:off x="141" y="2032580"/>
        <a:ext cx="1883979" cy="2032580"/>
      </dsp:txXfrm>
    </dsp:sp>
    <dsp:sp modelId="{F2224953-DBE2-44CF-9A50-1CF417FF48D0}">
      <dsp:nvSpPr>
        <dsp:cNvPr id="0" name=""/>
        <dsp:cNvSpPr/>
      </dsp:nvSpPr>
      <dsp:spPr>
        <a:xfrm>
          <a:off x="96069" y="304887"/>
          <a:ext cx="1692123" cy="169212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0000" r="-50000"/>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30B02B-B444-433E-805E-E50BDC3B665F}">
      <dsp:nvSpPr>
        <dsp:cNvPr id="0" name=""/>
        <dsp:cNvSpPr/>
      </dsp:nvSpPr>
      <dsp:spPr>
        <a:xfrm>
          <a:off x="1940639" y="0"/>
          <a:ext cx="1883979" cy="5081452"/>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ES_tradnl" sz="1800" b="1" kern="1200" dirty="0">
              <a:solidFill>
                <a:schemeClr val="tx1"/>
              </a:solidFill>
            </a:rPr>
            <a:t>Metodología a utilizar</a:t>
          </a:r>
        </a:p>
      </dsp:txBody>
      <dsp:txXfrm>
        <a:off x="1940639" y="2032580"/>
        <a:ext cx="1883979" cy="2032580"/>
      </dsp:txXfrm>
    </dsp:sp>
    <dsp:sp modelId="{B25D7533-FDC6-4E4C-8DC7-9FD7FFDBDE15}">
      <dsp:nvSpPr>
        <dsp:cNvPr id="0" name=""/>
        <dsp:cNvSpPr/>
      </dsp:nvSpPr>
      <dsp:spPr>
        <a:xfrm>
          <a:off x="2036567" y="304887"/>
          <a:ext cx="1692123" cy="169212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0000" r="-20000"/>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AE286F-33DF-4FDD-AE69-D68B3DF4626C}">
      <dsp:nvSpPr>
        <dsp:cNvPr id="0" name=""/>
        <dsp:cNvSpPr/>
      </dsp:nvSpPr>
      <dsp:spPr>
        <a:xfrm>
          <a:off x="3881138" y="0"/>
          <a:ext cx="1883979" cy="5081452"/>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ES_tradnl" sz="1800" b="1" kern="1200" dirty="0">
              <a:solidFill>
                <a:schemeClr val="tx1"/>
              </a:solidFill>
            </a:rPr>
            <a:t>Periodicidad gestión del riesgo</a:t>
          </a:r>
        </a:p>
      </dsp:txBody>
      <dsp:txXfrm>
        <a:off x="3881138" y="2032580"/>
        <a:ext cx="1883979" cy="2032580"/>
      </dsp:txXfrm>
    </dsp:sp>
    <dsp:sp modelId="{660AC049-0BCF-46E9-85DE-F36C2621CA3F}">
      <dsp:nvSpPr>
        <dsp:cNvPr id="0" name=""/>
        <dsp:cNvSpPr/>
      </dsp:nvSpPr>
      <dsp:spPr>
        <a:xfrm>
          <a:off x="3977066" y="304887"/>
          <a:ext cx="1692123" cy="1692123"/>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2000" r="-22000"/>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647B03-EC41-447D-8C5D-435C429A3E33}">
      <dsp:nvSpPr>
        <dsp:cNvPr id="0" name=""/>
        <dsp:cNvSpPr/>
      </dsp:nvSpPr>
      <dsp:spPr>
        <a:xfrm>
          <a:off x="5887029" y="0"/>
          <a:ext cx="1883979" cy="5081452"/>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CO" sz="1800" b="1" kern="1200" dirty="0"/>
            <a:t>Factores de riesgos para análisis de establecimiento del contexto</a:t>
          </a:r>
          <a:endParaRPr lang="es-ES" sz="1800" b="1" kern="1200" dirty="0">
            <a:solidFill>
              <a:schemeClr val="tx1"/>
            </a:solidFill>
          </a:endParaRPr>
        </a:p>
      </dsp:txBody>
      <dsp:txXfrm>
        <a:off x="5887029" y="2032580"/>
        <a:ext cx="1883979" cy="2032580"/>
      </dsp:txXfrm>
    </dsp:sp>
    <dsp:sp modelId="{187DD1F7-83D8-47D6-9258-4ED01E81F813}">
      <dsp:nvSpPr>
        <dsp:cNvPr id="0" name=""/>
        <dsp:cNvSpPr/>
      </dsp:nvSpPr>
      <dsp:spPr>
        <a:xfrm>
          <a:off x="5917564" y="304887"/>
          <a:ext cx="1692123" cy="1692123"/>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9000" r="-29000"/>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E815254-B95D-43E7-85BA-EBDA5B16BEF4}">
      <dsp:nvSpPr>
        <dsp:cNvPr id="0" name=""/>
        <dsp:cNvSpPr/>
      </dsp:nvSpPr>
      <dsp:spPr>
        <a:xfrm>
          <a:off x="7762135" y="0"/>
          <a:ext cx="1883979" cy="5081452"/>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CO" sz="1800" b="1" kern="1200" dirty="0"/>
            <a:t>Niveles de aceptación de los riesgos y tratamiento de los riesgos</a:t>
          </a:r>
          <a:endParaRPr lang="es-ES" sz="1800" b="1" kern="1200" dirty="0">
            <a:solidFill>
              <a:schemeClr val="tx1"/>
            </a:solidFill>
          </a:endParaRPr>
        </a:p>
      </dsp:txBody>
      <dsp:txXfrm>
        <a:off x="7762135" y="2032580"/>
        <a:ext cx="1883979" cy="2032580"/>
      </dsp:txXfrm>
    </dsp:sp>
    <dsp:sp modelId="{95495AF9-FF70-4019-A65C-753B6A0F57DB}">
      <dsp:nvSpPr>
        <dsp:cNvPr id="0" name=""/>
        <dsp:cNvSpPr/>
      </dsp:nvSpPr>
      <dsp:spPr>
        <a:xfrm>
          <a:off x="7858062" y="304887"/>
          <a:ext cx="1692123" cy="1692123"/>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17000" r="-17000"/>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EFDF11-E186-4EC9-B30A-B072561320B4}">
      <dsp:nvSpPr>
        <dsp:cNvPr id="0" name=""/>
        <dsp:cNvSpPr/>
      </dsp:nvSpPr>
      <dsp:spPr>
        <a:xfrm>
          <a:off x="9702633" y="0"/>
          <a:ext cx="1883979" cy="5081452"/>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ES_tradnl" sz="1800" b="1" kern="1200" dirty="0"/>
            <a:t>Niveles para calificar la probabilidad e impacto de los riesgos</a:t>
          </a:r>
          <a:endParaRPr lang="es-ES" sz="1800" b="1" kern="1200" dirty="0"/>
        </a:p>
      </dsp:txBody>
      <dsp:txXfrm>
        <a:off x="9702633" y="2032580"/>
        <a:ext cx="1883979" cy="2032580"/>
      </dsp:txXfrm>
    </dsp:sp>
    <dsp:sp modelId="{254FD631-8358-4CD9-9743-90D67F1F63A7}">
      <dsp:nvSpPr>
        <dsp:cNvPr id="0" name=""/>
        <dsp:cNvSpPr/>
      </dsp:nvSpPr>
      <dsp:spPr>
        <a:xfrm>
          <a:off x="9798561" y="304887"/>
          <a:ext cx="1692123" cy="1692123"/>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37000" r="-37000"/>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CD6EBE-366E-4FB9-8755-076FA99D556F}">
      <dsp:nvSpPr>
        <dsp:cNvPr id="0" name=""/>
        <dsp:cNvSpPr/>
      </dsp:nvSpPr>
      <dsp:spPr>
        <a:xfrm>
          <a:off x="463470" y="4065161"/>
          <a:ext cx="10659813" cy="762217"/>
        </a:xfrm>
        <a:prstGeom prst="leftRightArrow">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3037840" cy="466434"/>
          </a:xfrm>
          <a:prstGeom prst="rect">
            <a:avLst/>
          </a:prstGeom>
        </p:spPr>
        <p:txBody>
          <a:bodyPr vert="horz" lIns="93136" tIns="46569" rIns="93136" bIns="46569" rtlCol="0"/>
          <a:lstStyle>
            <a:lvl1pPr algn="l">
              <a:defRPr sz="1200"/>
            </a:lvl1pPr>
          </a:lstStyle>
          <a:p>
            <a:endParaRPr lang="es-CO" dirty="0"/>
          </a:p>
        </p:txBody>
      </p:sp>
      <p:sp>
        <p:nvSpPr>
          <p:cNvPr id="3" name="Marcador de fecha 2"/>
          <p:cNvSpPr>
            <a:spLocks noGrp="1"/>
          </p:cNvSpPr>
          <p:nvPr>
            <p:ph type="dt" idx="1"/>
          </p:nvPr>
        </p:nvSpPr>
        <p:spPr>
          <a:xfrm>
            <a:off x="3970938" y="1"/>
            <a:ext cx="3037840" cy="466434"/>
          </a:xfrm>
          <a:prstGeom prst="rect">
            <a:avLst/>
          </a:prstGeom>
        </p:spPr>
        <p:txBody>
          <a:bodyPr vert="horz" lIns="93136" tIns="46569" rIns="93136" bIns="46569" rtlCol="0"/>
          <a:lstStyle>
            <a:lvl1pPr algn="r">
              <a:defRPr sz="1200"/>
            </a:lvl1pPr>
          </a:lstStyle>
          <a:p>
            <a:fld id="{BE888D21-65AD-4795-9D28-ED02DAC2C663}" type="datetimeFigureOut">
              <a:rPr lang="es-CO" smtClean="0"/>
              <a:t>3/08/2020</a:t>
            </a:fld>
            <a:endParaRPr lang="es-CO" dirty="0"/>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36" tIns="46569" rIns="93136" bIns="46569" rtlCol="0" anchor="ctr"/>
          <a:lstStyle/>
          <a:p>
            <a:endParaRPr lang="es-CO" dirty="0"/>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36" tIns="46569" rIns="93136" bIns="46569"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970"/>
            <a:ext cx="3037840" cy="466433"/>
          </a:xfrm>
          <a:prstGeom prst="rect">
            <a:avLst/>
          </a:prstGeom>
        </p:spPr>
        <p:txBody>
          <a:bodyPr vert="horz" lIns="93136" tIns="46569" rIns="93136" bIns="46569"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970938" y="8829970"/>
            <a:ext cx="3037840" cy="466433"/>
          </a:xfrm>
          <a:prstGeom prst="rect">
            <a:avLst/>
          </a:prstGeom>
        </p:spPr>
        <p:txBody>
          <a:bodyPr vert="horz" lIns="93136" tIns="46569" rIns="93136" bIns="46569" rtlCol="0" anchor="b"/>
          <a:lstStyle>
            <a:lvl1pPr algn="r">
              <a:defRPr sz="1200"/>
            </a:lvl1pPr>
          </a:lstStyle>
          <a:p>
            <a:fld id="{EC6B19A9-0334-4452-BF90-D1B79E2E5F32}" type="slidenum">
              <a:rPr lang="es-CO" smtClean="0"/>
              <a:t>‹Nº›</a:t>
            </a:fld>
            <a:endParaRPr lang="es-CO" dirty="0"/>
          </a:p>
        </p:txBody>
      </p:sp>
    </p:spTree>
    <p:extLst>
      <p:ext uri="{BB962C8B-B14F-4D97-AF65-F5344CB8AC3E}">
        <p14:creationId xmlns:p14="http://schemas.microsoft.com/office/powerpoint/2010/main" val="867875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1470400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4251350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4142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3849360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2852949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22839860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1550050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447227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3276263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74126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2119537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27573246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23639508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29318135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25364756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27021522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30197544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17857007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19010260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13296643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34797403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2360058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3805703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281745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10401168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7550" y="1162050"/>
            <a:ext cx="5575300" cy="3136900"/>
          </a:xfrm>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49C114F4-46C0-4D4E-BB64-5C10E75F9D85}" type="slidenum">
              <a:rPr lang="en-US" smtClean="0"/>
              <a:pPr/>
              <a:t>32</a:t>
            </a:fld>
            <a:endParaRPr lang="en-US" dirty="0"/>
          </a:p>
        </p:txBody>
      </p:sp>
    </p:spTree>
    <p:extLst>
      <p:ext uri="{BB962C8B-B14F-4D97-AF65-F5344CB8AC3E}">
        <p14:creationId xmlns:p14="http://schemas.microsoft.com/office/powerpoint/2010/main" val="9376263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7550" y="1162050"/>
            <a:ext cx="5575300" cy="3136900"/>
          </a:xfrm>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49C114F4-46C0-4D4E-BB64-5C10E75F9D85}" type="slidenum">
              <a:rPr lang="en-US" smtClean="0"/>
              <a:pPr/>
              <a:t>33</a:t>
            </a:fld>
            <a:endParaRPr lang="en-US" dirty="0"/>
          </a:p>
        </p:txBody>
      </p:sp>
    </p:spTree>
    <p:extLst>
      <p:ext uri="{BB962C8B-B14F-4D97-AF65-F5344CB8AC3E}">
        <p14:creationId xmlns:p14="http://schemas.microsoft.com/office/powerpoint/2010/main" val="28403754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7550" y="1162050"/>
            <a:ext cx="5575300" cy="3136900"/>
          </a:xfrm>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49C114F4-46C0-4D4E-BB64-5C10E75F9D85}" type="slidenum">
              <a:rPr lang="en-US" smtClean="0"/>
              <a:pPr/>
              <a:t>34</a:t>
            </a:fld>
            <a:endParaRPr lang="en-US" dirty="0"/>
          </a:p>
        </p:txBody>
      </p:sp>
    </p:spTree>
    <p:extLst>
      <p:ext uri="{BB962C8B-B14F-4D97-AF65-F5344CB8AC3E}">
        <p14:creationId xmlns:p14="http://schemas.microsoft.com/office/powerpoint/2010/main" val="42372017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13411251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8927477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7550" y="1162050"/>
            <a:ext cx="5575300" cy="3136900"/>
          </a:xfrm>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49C114F4-46C0-4D4E-BB64-5C10E75F9D85}" type="slidenum">
              <a:rPr lang="en-US" smtClean="0"/>
              <a:pPr/>
              <a:t>38</a:t>
            </a:fld>
            <a:endParaRPr lang="en-US" dirty="0"/>
          </a:p>
        </p:txBody>
      </p:sp>
    </p:spTree>
    <p:extLst>
      <p:ext uri="{BB962C8B-B14F-4D97-AF65-F5344CB8AC3E}">
        <p14:creationId xmlns:p14="http://schemas.microsoft.com/office/powerpoint/2010/main" val="39022614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404353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95559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33586538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441992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60847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109852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516135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535989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40304883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24054472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27114757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259416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7550" y="1162050"/>
            <a:ext cx="5575300" cy="3136900"/>
          </a:xfrm>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49C114F4-46C0-4D4E-BB64-5C10E75F9D85}" type="slidenum">
              <a:rPr lang="en-US" smtClean="0"/>
              <a:pPr/>
              <a:t>57</a:t>
            </a:fld>
            <a:endParaRPr lang="en-US" dirty="0"/>
          </a:p>
        </p:txBody>
      </p:sp>
    </p:spTree>
    <p:extLst>
      <p:ext uri="{BB962C8B-B14F-4D97-AF65-F5344CB8AC3E}">
        <p14:creationId xmlns:p14="http://schemas.microsoft.com/office/powerpoint/2010/main" val="1112812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23087794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7620558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21945690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1650419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ctr"/>
            <a:endParaRPr lang="es-CO" dirty="0"/>
          </a:p>
        </p:txBody>
      </p:sp>
    </p:spTree>
    <p:extLst>
      <p:ext uri="{BB962C8B-B14F-4D97-AF65-F5344CB8AC3E}">
        <p14:creationId xmlns:p14="http://schemas.microsoft.com/office/powerpoint/2010/main" val="3115023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1642856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27614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3292026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CCF848-94C1-134D-AF92-6DFA10B0D33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FB24293C-2341-4E45-807A-DD7B2AE048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CAC9FF9F-ED7C-FA43-9807-DB9A9AB7A314}"/>
              </a:ext>
            </a:extLst>
          </p:cNvPr>
          <p:cNvSpPr>
            <a:spLocks noGrp="1"/>
          </p:cNvSpPr>
          <p:nvPr>
            <p:ph type="dt" sz="half" idx="10"/>
          </p:nvPr>
        </p:nvSpPr>
        <p:spPr/>
        <p:txBody>
          <a:bodyPr/>
          <a:lstStyle/>
          <a:p>
            <a:fld id="{A06EBE8F-010E-A64B-AF07-DE81DADF8E3D}" type="datetimeFigureOut">
              <a:rPr lang="es-CO" smtClean="0"/>
              <a:t>3/08/2020</a:t>
            </a:fld>
            <a:endParaRPr lang="es-CO" dirty="0"/>
          </a:p>
        </p:txBody>
      </p:sp>
      <p:sp>
        <p:nvSpPr>
          <p:cNvPr id="5" name="Marcador de pie de página 4">
            <a:extLst>
              <a:ext uri="{FF2B5EF4-FFF2-40B4-BE49-F238E27FC236}">
                <a16:creationId xmlns:a16="http://schemas.microsoft.com/office/drawing/2014/main" id="{9942FDD5-DE01-7746-B684-C2E55FF679FE}"/>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420490D3-C926-2D4D-8650-FA201E4BA181}"/>
              </a:ext>
            </a:extLst>
          </p:cNvPr>
          <p:cNvSpPr>
            <a:spLocks noGrp="1"/>
          </p:cNvSpPr>
          <p:nvPr>
            <p:ph type="sldNum" sz="quarter" idx="12"/>
          </p:nvPr>
        </p:nvSpPr>
        <p:spPr/>
        <p:txBody>
          <a:bodyPr/>
          <a:lstStyle/>
          <a:p>
            <a:fld id="{83F513E9-8C5B-9248-B98F-31D6FF0F784D}" type="slidenum">
              <a:rPr lang="es-CO" smtClean="0"/>
              <a:t>‹Nº›</a:t>
            </a:fld>
            <a:endParaRPr lang="es-CO" dirty="0"/>
          </a:p>
        </p:txBody>
      </p:sp>
    </p:spTree>
    <p:extLst>
      <p:ext uri="{BB962C8B-B14F-4D97-AF65-F5344CB8AC3E}">
        <p14:creationId xmlns:p14="http://schemas.microsoft.com/office/powerpoint/2010/main" val="4001261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E74D91-A22A-F04E-8303-4DCB468569D1}"/>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BFFABF70-58AE-AD49-9372-F463F7B4A06A}"/>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a16="http://schemas.microsoft.com/office/drawing/2014/main" id="{2CE4B8A2-A860-CD41-8292-8ADF26E6D464}"/>
              </a:ext>
            </a:extLst>
          </p:cNvPr>
          <p:cNvSpPr>
            <a:spLocks noGrp="1"/>
          </p:cNvSpPr>
          <p:nvPr>
            <p:ph type="dt" sz="half" idx="10"/>
          </p:nvPr>
        </p:nvSpPr>
        <p:spPr/>
        <p:txBody>
          <a:bodyPr/>
          <a:lstStyle/>
          <a:p>
            <a:fld id="{A06EBE8F-010E-A64B-AF07-DE81DADF8E3D}" type="datetimeFigureOut">
              <a:rPr lang="es-CO" smtClean="0"/>
              <a:t>3/08/2020</a:t>
            </a:fld>
            <a:endParaRPr lang="es-CO" dirty="0"/>
          </a:p>
        </p:txBody>
      </p:sp>
      <p:sp>
        <p:nvSpPr>
          <p:cNvPr id="5" name="Marcador de pie de página 4">
            <a:extLst>
              <a:ext uri="{FF2B5EF4-FFF2-40B4-BE49-F238E27FC236}">
                <a16:creationId xmlns:a16="http://schemas.microsoft.com/office/drawing/2014/main" id="{7E77F6FF-022C-7846-BBEA-198D454658F5}"/>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6377FDA1-B42C-3544-A214-480FB1EBE609}"/>
              </a:ext>
            </a:extLst>
          </p:cNvPr>
          <p:cNvSpPr>
            <a:spLocks noGrp="1"/>
          </p:cNvSpPr>
          <p:nvPr>
            <p:ph type="sldNum" sz="quarter" idx="12"/>
          </p:nvPr>
        </p:nvSpPr>
        <p:spPr/>
        <p:txBody>
          <a:bodyPr/>
          <a:lstStyle/>
          <a:p>
            <a:fld id="{83F513E9-8C5B-9248-B98F-31D6FF0F784D}" type="slidenum">
              <a:rPr lang="es-CO" smtClean="0"/>
              <a:t>‹Nº›</a:t>
            </a:fld>
            <a:endParaRPr lang="es-CO" dirty="0"/>
          </a:p>
        </p:txBody>
      </p:sp>
    </p:spTree>
    <p:extLst>
      <p:ext uri="{BB962C8B-B14F-4D97-AF65-F5344CB8AC3E}">
        <p14:creationId xmlns:p14="http://schemas.microsoft.com/office/powerpoint/2010/main" val="1691932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A792DD1-DF5D-B34C-969E-52ED14E518B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AF40D808-B625-D841-956A-748A04F3D976}"/>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a16="http://schemas.microsoft.com/office/drawing/2014/main" id="{5B0F6BE5-9A1B-5E49-B1C1-7AF080DC3BD0}"/>
              </a:ext>
            </a:extLst>
          </p:cNvPr>
          <p:cNvSpPr>
            <a:spLocks noGrp="1"/>
          </p:cNvSpPr>
          <p:nvPr>
            <p:ph type="dt" sz="half" idx="10"/>
          </p:nvPr>
        </p:nvSpPr>
        <p:spPr/>
        <p:txBody>
          <a:bodyPr/>
          <a:lstStyle/>
          <a:p>
            <a:fld id="{A06EBE8F-010E-A64B-AF07-DE81DADF8E3D}" type="datetimeFigureOut">
              <a:rPr lang="es-CO" smtClean="0"/>
              <a:t>3/08/2020</a:t>
            </a:fld>
            <a:endParaRPr lang="es-CO" dirty="0"/>
          </a:p>
        </p:txBody>
      </p:sp>
      <p:sp>
        <p:nvSpPr>
          <p:cNvPr id="5" name="Marcador de pie de página 4">
            <a:extLst>
              <a:ext uri="{FF2B5EF4-FFF2-40B4-BE49-F238E27FC236}">
                <a16:creationId xmlns:a16="http://schemas.microsoft.com/office/drawing/2014/main" id="{9A723EF0-4F99-A342-A642-3175C2DA94C6}"/>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804C3756-DAF1-8042-8BD2-7F5622696157}"/>
              </a:ext>
            </a:extLst>
          </p:cNvPr>
          <p:cNvSpPr>
            <a:spLocks noGrp="1"/>
          </p:cNvSpPr>
          <p:nvPr>
            <p:ph type="sldNum" sz="quarter" idx="12"/>
          </p:nvPr>
        </p:nvSpPr>
        <p:spPr/>
        <p:txBody>
          <a:bodyPr/>
          <a:lstStyle/>
          <a:p>
            <a:fld id="{83F513E9-8C5B-9248-B98F-31D6FF0F784D}" type="slidenum">
              <a:rPr lang="es-CO" smtClean="0"/>
              <a:t>‹Nº›</a:t>
            </a:fld>
            <a:endParaRPr lang="es-CO" dirty="0"/>
          </a:p>
        </p:txBody>
      </p:sp>
    </p:spTree>
    <p:extLst>
      <p:ext uri="{BB962C8B-B14F-4D97-AF65-F5344CB8AC3E}">
        <p14:creationId xmlns:p14="http://schemas.microsoft.com/office/powerpoint/2010/main" val="1348837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1190650" y="1151946"/>
            <a:ext cx="9810751" cy="2321719"/>
          </a:xfrm>
          <a:prstGeom prst="rect">
            <a:avLst/>
          </a:prstGeom>
        </p:spPr>
        <p:txBody>
          <a:bodyPr lIns="57402" tIns="28701" rIns="57402" bIns="28701" anchor="b"/>
          <a:lstStyle>
            <a:lvl1pPr>
              <a:defRPr>
                <a:latin typeface="Arial"/>
              </a:defRPr>
            </a:lvl1pPr>
          </a:lstStyle>
          <a:p>
            <a:pPr lvl="0">
              <a:defRPr sz="1800"/>
            </a:pPr>
            <a:r>
              <a:rPr sz="3825" dirty="0"/>
              <a:t>Title Text</a:t>
            </a:r>
          </a:p>
        </p:txBody>
      </p:sp>
      <p:sp>
        <p:nvSpPr>
          <p:cNvPr id="6" name="Shape 6"/>
          <p:cNvSpPr>
            <a:spLocks noGrp="1"/>
          </p:cNvSpPr>
          <p:nvPr>
            <p:ph type="body" idx="1"/>
          </p:nvPr>
        </p:nvSpPr>
        <p:spPr>
          <a:xfrm>
            <a:off x="1190650" y="3536158"/>
            <a:ext cx="9810751" cy="794743"/>
          </a:xfrm>
          <a:prstGeom prst="rect">
            <a:avLst/>
          </a:prstGeom>
        </p:spPr>
        <p:txBody>
          <a:bodyPr lIns="57402" tIns="28701" rIns="57402" bIns="28701" anchor="t"/>
          <a:lstStyle>
            <a:lvl1pPr marL="0" indent="0" algn="ctr">
              <a:spcBef>
                <a:spcPts val="0"/>
              </a:spcBef>
              <a:buSzTx/>
              <a:buNone/>
              <a:defRPr sz="1500">
                <a:latin typeface="Arial"/>
              </a:defRPr>
            </a:lvl1pPr>
            <a:lvl2pPr marL="0" indent="107628" algn="ctr">
              <a:spcBef>
                <a:spcPts val="0"/>
              </a:spcBef>
              <a:buSzTx/>
              <a:buNone/>
              <a:defRPr sz="1500">
                <a:latin typeface="Arial"/>
              </a:defRPr>
            </a:lvl2pPr>
            <a:lvl3pPr marL="0" indent="215257" algn="ctr">
              <a:spcBef>
                <a:spcPts val="0"/>
              </a:spcBef>
              <a:buSzTx/>
              <a:buNone/>
              <a:defRPr sz="1500">
                <a:latin typeface="Arial"/>
              </a:defRPr>
            </a:lvl3pPr>
            <a:lvl4pPr marL="0" indent="322885" algn="ctr">
              <a:spcBef>
                <a:spcPts val="0"/>
              </a:spcBef>
              <a:buSzTx/>
              <a:buNone/>
              <a:defRPr sz="1500">
                <a:latin typeface="Arial"/>
              </a:defRPr>
            </a:lvl4pPr>
            <a:lvl5pPr marL="0" indent="430514" algn="ctr">
              <a:spcBef>
                <a:spcPts val="0"/>
              </a:spcBef>
              <a:buSzTx/>
              <a:buNone/>
              <a:defRPr sz="1500">
                <a:latin typeface="Arial"/>
              </a:defRPr>
            </a:lvl5pPr>
          </a:lstStyle>
          <a:p>
            <a:pPr lvl="0">
              <a:defRPr sz="1800"/>
            </a:pPr>
            <a:r>
              <a:rPr sz="1500" dirty="0"/>
              <a:t>Body Level One</a:t>
            </a:r>
          </a:p>
          <a:p>
            <a:pPr lvl="1">
              <a:defRPr sz="1800"/>
            </a:pPr>
            <a:r>
              <a:rPr sz="1500" dirty="0"/>
              <a:t>Body Level Two</a:t>
            </a:r>
          </a:p>
          <a:p>
            <a:pPr lvl="2">
              <a:defRPr sz="1800"/>
            </a:pPr>
            <a:r>
              <a:rPr sz="1500" dirty="0"/>
              <a:t>Body Level Three</a:t>
            </a:r>
          </a:p>
          <a:p>
            <a:pPr lvl="3">
              <a:defRPr sz="1800"/>
            </a:pPr>
            <a:r>
              <a:rPr sz="1500" dirty="0"/>
              <a:t>Body Level Four</a:t>
            </a:r>
          </a:p>
          <a:p>
            <a:pPr lvl="4">
              <a:defRPr sz="1800"/>
            </a:pPr>
            <a:r>
              <a:rPr sz="1500" dirty="0"/>
              <a:t>Body Level Five</a:t>
            </a:r>
          </a:p>
        </p:txBody>
      </p:sp>
      <p:sp>
        <p:nvSpPr>
          <p:cNvPr id="2" name="CuadroTexto 1">
            <a:extLst>
              <a:ext uri="{FF2B5EF4-FFF2-40B4-BE49-F238E27FC236}">
                <a16:creationId xmlns:a16="http://schemas.microsoft.com/office/drawing/2014/main" id="{9B314E5E-63EB-4323-922B-997619AA3E89}"/>
              </a:ext>
            </a:extLst>
          </p:cNvPr>
          <p:cNvSpPr txBox="1"/>
          <p:nvPr/>
        </p:nvSpPr>
        <p:spPr>
          <a:xfrm>
            <a:off x="4712766" y="6470553"/>
            <a:ext cx="2532009" cy="230832"/>
          </a:xfrm>
          <a:prstGeom prst="rect">
            <a:avLst/>
          </a:prstGeom>
          <a:noFill/>
        </p:spPr>
        <p:txBody>
          <a:bodyPr wrap="square" rtlCol="0">
            <a:spAutoFit/>
          </a:bodyPr>
          <a:lstStyle/>
          <a:p>
            <a:pPr algn="ctr" eaLnBrk="1" fontAlgn="auto" hangingPunct="1">
              <a:spcBef>
                <a:spcPts val="0"/>
              </a:spcBef>
              <a:spcAft>
                <a:spcPts val="0"/>
              </a:spcAft>
            </a:pPr>
            <a:r>
              <a:rPr lang="es-CO" sz="900" dirty="0">
                <a:solidFill>
                  <a:srgbClr val="ACCBF9">
                    <a:lumMod val="50000"/>
                  </a:srgbClr>
                </a:solidFill>
                <a:cs typeface="Arial" panose="020B0604020202020204" pitchFamily="34" charset="0"/>
              </a:rPr>
              <a:t>Diapositiva </a:t>
            </a:r>
            <a:fld id="{81BF8856-FCAA-4A39-9DF2-80EF4E7C458B}" type="slidenum">
              <a:rPr lang="es-CO" sz="900" smtClean="0">
                <a:solidFill>
                  <a:srgbClr val="ACCBF9">
                    <a:lumMod val="50000"/>
                  </a:srgbClr>
                </a:solidFill>
                <a:cs typeface="Arial" panose="020B0604020202020204" pitchFamily="34" charset="0"/>
              </a:rPr>
              <a:pPr algn="ctr" eaLnBrk="1" fontAlgn="auto" hangingPunct="1">
                <a:spcBef>
                  <a:spcPts val="0"/>
                </a:spcBef>
                <a:spcAft>
                  <a:spcPts val="0"/>
                </a:spcAft>
              </a:pPr>
              <a:t>‹Nº›</a:t>
            </a:fld>
            <a:endParaRPr lang="es-CO" sz="900" dirty="0">
              <a:solidFill>
                <a:srgbClr val="ACCBF9">
                  <a:lumMod val="50000"/>
                </a:srgbClr>
              </a:solidFill>
              <a:cs typeface="Arial" panose="020B0604020202020204" pitchFamily="34" charset="0"/>
            </a:endParaRPr>
          </a:p>
        </p:txBody>
      </p:sp>
    </p:spTree>
    <p:extLst>
      <p:ext uri="{BB962C8B-B14F-4D97-AF65-F5344CB8AC3E}">
        <p14:creationId xmlns:p14="http://schemas.microsoft.com/office/powerpoint/2010/main" val="400440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endParaRPr lang="es-CO" dirty="0"/>
          </a:p>
        </p:txBody>
      </p:sp>
      <p:sp>
        <p:nvSpPr>
          <p:cNvPr id="5" name="4 Marcador de pie de página"/>
          <p:cNvSpPr>
            <a:spLocks noGrp="1"/>
          </p:cNvSpPr>
          <p:nvPr>
            <p:ph type="ftr" sz="quarter" idx="11"/>
          </p:nvPr>
        </p:nvSpPr>
        <p:spPr/>
        <p:txBody>
          <a:bodyPr/>
          <a:lstStyle/>
          <a:p>
            <a:r>
              <a:rPr lang="es-CO" dirty="0"/>
              <a:t>1</a:t>
            </a:r>
          </a:p>
        </p:txBody>
      </p:sp>
      <p:sp>
        <p:nvSpPr>
          <p:cNvPr id="6" name="5 Marcador de número de diapositiva"/>
          <p:cNvSpPr>
            <a:spLocks noGrp="1"/>
          </p:cNvSpPr>
          <p:nvPr>
            <p:ph type="sldNum" sz="quarter" idx="12"/>
          </p:nvPr>
        </p:nvSpPr>
        <p:spPr/>
        <p:txBody>
          <a:bodyPr/>
          <a:lstStyle/>
          <a:p>
            <a:fld id="{BA3C691D-F6EE-4236-A6A1-C0EBEE8C8CE0}" type="slidenum">
              <a:rPr lang="es-CO" smtClean="0"/>
              <a:pPr/>
              <a:t>‹Nº›</a:t>
            </a:fld>
            <a:endParaRPr lang="es-CO" dirty="0"/>
          </a:p>
        </p:txBody>
      </p:sp>
    </p:spTree>
    <p:extLst>
      <p:ext uri="{BB962C8B-B14F-4D97-AF65-F5344CB8AC3E}">
        <p14:creationId xmlns:p14="http://schemas.microsoft.com/office/powerpoint/2010/main" val="2970997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chemeClr val="bg1"/>
                </a:solidFill>
                <a:latin typeface="Century Gothic"/>
                <a:cs typeface="Century Gothic"/>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8/3/2020</a:t>
            </a:fld>
            <a:endParaRPr lang="en-US" dirty="0"/>
          </a:p>
        </p:txBody>
      </p:sp>
      <p:sp>
        <p:nvSpPr>
          <p:cNvPr id="5" name="Holder 5"/>
          <p:cNvSpPr>
            <a:spLocks noGrp="1"/>
          </p:cNvSpPr>
          <p:nvPr>
            <p:ph type="sldNum" sz="quarter" idx="7"/>
          </p:nvPr>
        </p:nvSpPr>
        <p:spPr/>
        <p:txBody>
          <a:bodyPr lIns="0" tIns="0" rIns="0" bIns="0"/>
          <a:lstStyle>
            <a:lvl1pPr>
              <a:defRPr sz="900" b="0" i="0">
                <a:solidFill>
                  <a:srgbClr val="0D57C4"/>
                </a:solidFill>
                <a:latin typeface="Calibri"/>
                <a:cs typeface="Calibri"/>
              </a:defRPr>
            </a:lvl1pPr>
          </a:lstStyle>
          <a:p>
            <a:pPr marL="12700">
              <a:lnSpc>
                <a:spcPts val="955"/>
              </a:lnSpc>
            </a:pPr>
            <a:r>
              <a:rPr spc="-5" dirty="0"/>
              <a:t>Diapositiva</a:t>
            </a:r>
            <a:r>
              <a:rPr spc="-25" dirty="0"/>
              <a:t> </a:t>
            </a:r>
            <a:fld id="{81D60167-4931-47E6-BA6A-407CBD079E47}" type="slidenum">
              <a:rPr dirty="0"/>
              <a:t>‹Nº›</a:t>
            </a:fld>
            <a:endParaRPr dirty="0"/>
          </a:p>
        </p:txBody>
      </p:sp>
    </p:spTree>
    <p:extLst>
      <p:ext uri="{BB962C8B-B14F-4D97-AF65-F5344CB8AC3E}">
        <p14:creationId xmlns:p14="http://schemas.microsoft.com/office/powerpoint/2010/main" val="3898346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B5707E-B71E-2744-AECD-BD50F20A7AF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BE12484D-06F9-C74D-B25A-1C4D7F9E9650}"/>
              </a:ext>
            </a:extLst>
          </p:cNvPr>
          <p:cNvSpPr>
            <a:spLocks noGrp="1"/>
          </p:cNvSpPr>
          <p:nvPr>
            <p:ph idx="1"/>
          </p:nvPr>
        </p:nvSpPr>
        <p:spPr/>
        <p:txBody>
          <a:bodyPr/>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a16="http://schemas.microsoft.com/office/drawing/2014/main" id="{F6771DEC-7E0D-8D4F-AC65-251D0595C1A0}"/>
              </a:ext>
            </a:extLst>
          </p:cNvPr>
          <p:cNvSpPr>
            <a:spLocks noGrp="1"/>
          </p:cNvSpPr>
          <p:nvPr>
            <p:ph type="dt" sz="half" idx="10"/>
          </p:nvPr>
        </p:nvSpPr>
        <p:spPr/>
        <p:txBody>
          <a:bodyPr/>
          <a:lstStyle/>
          <a:p>
            <a:fld id="{A06EBE8F-010E-A64B-AF07-DE81DADF8E3D}" type="datetimeFigureOut">
              <a:rPr lang="es-CO" smtClean="0"/>
              <a:t>3/08/2020</a:t>
            </a:fld>
            <a:endParaRPr lang="es-CO" dirty="0"/>
          </a:p>
        </p:txBody>
      </p:sp>
      <p:sp>
        <p:nvSpPr>
          <p:cNvPr id="5" name="Marcador de pie de página 4">
            <a:extLst>
              <a:ext uri="{FF2B5EF4-FFF2-40B4-BE49-F238E27FC236}">
                <a16:creationId xmlns:a16="http://schemas.microsoft.com/office/drawing/2014/main" id="{48BCC9C3-C154-0749-A1A5-740903C2CD74}"/>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BB43B18C-DFEC-6C45-803E-90E44DE1B032}"/>
              </a:ext>
            </a:extLst>
          </p:cNvPr>
          <p:cNvSpPr>
            <a:spLocks noGrp="1"/>
          </p:cNvSpPr>
          <p:nvPr>
            <p:ph type="sldNum" sz="quarter" idx="12"/>
          </p:nvPr>
        </p:nvSpPr>
        <p:spPr/>
        <p:txBody>
          <a:bodyPr/>
          <a:lstStyle/>
          <a:p>
            <a:fld id="{83F513E9-8C5B-9248-B98F-31D6FF0F784D}" type="slidenum">
              <a:rPr lang="es-CO" smtClean="0"/>
              <a:t>‹Nº›</a:t>
            </a:fld>
            <a:endParaRPr lang="es-CO" dirty="0"/>
          </a:p>
        </p:txBody>
      </p:sp>
    </p:spTree>
    <p:extLst>
      <p:ext uri="{BB962C8B-B14F-4D97-AF65-F5344CB8AC3E}">
        <p14:creationId xmlns:p14="http://schemas.microsoft.com/office/powerpoint/2010/main" val="2822895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DDA241-814A-D047-9841-783833CA637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DAD1320-34CB-4E48-BBD9-4538B42867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a16="http://schemas.microsoft.com/office/drawing/2014/main" id="{2F6C1E42-8521-0A43-A619-2A1D91657843}"/>
              </a:ext>
            </a:extLst>
          </p:cNvPr>
          <p:cNvSpPr>
            <a:spLocks noGrp="1"/>
          </p:cNvSpPr>
          <p:nvPr>
            <p:ph type="dt" sz="half" idx="10"/>
          </p:nvPr>
        </p:nvSpPr>
        <p:spPr/>
        <p:txBody>
          <a:bodyPr/>
          <a:lstStyle/>
          <a:p>
            <a:fld id="{A06EBE8F-010E-A64B-AF07-DE81DADF8E3D}" type="datetimeFigureOut">
              <a:rPr lang="es-CO" smtClean="0"/>
              <a:t>3/08/2020</a:t>
            </a:fld>
            <a:endParaRPr lang="es-CO" dirty="0"/>
          </a:p>
        </p:txBody>
      </p:sp>
      <p:sp>
        <p:nvSpPr>
          <p:cNvPr id="5" name="Marcador de pie de página 4">
            <a:extLst>
              <a:ext uri="{FF2B5EF4-FFF2-40B4-BE49-F238E27FC236}">
                <a16:creationId xmlns:a16="http://schemas.microsoft.com/office/drawing/2014/main" id="{6831A194-43E3-F243-ADBD-3D42E861F874}"/>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65323D3F-B731-4D4C-BD98-773E37C60250}"/>
              </a:ext>
            </a:extLst>
          </p:cNvPr>
          <p:cNvSpPr>
            <a:spLocks noGrp="1"/>
          </p:cNvSpPr>
          <p:nvPr>
            <p:ph type="sldNum" sz="quarter" idx="12"/>
          </p:nvPr>
        </p:nvSpPr>
        <p:spPr/>
        <p:txBody>
          <a:bodyPr/>
          <a:lstStyle/>
          <a:p>
            <a:fld id="{83F513E9-8C5B-9248-B98F-31D6FF0F784D}" type="slidenum">
              <a:rPr lang="es-CO" smtClean="0"/>
              <a:t>‹Nº›</a:t>
            </a:fld>
            <a:endParaRPr lang="es-CO" dirty="0"/>
          </a:p>
        </p:txBody>
      </p:sp>
    </p:spTree>
    <p:extLst>
      <p:ext uri="{BB962C8B-B14F-4D97-AF65-F5344CB8AC3E}">
        <p14:creationId xmlns:p14="http://schemas.microsoft.com/office/powerpoint/2010/main" val="1449022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DEA3A1-BC6C-9E4A-88E8-29D355BCDD8A}"/>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746CFBA5-3D46-8149-8B7F-68D70C9738D7}"/>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CO"/>
          </a:p>
        </p:txBody>
      </p:sp>
      <p:sp>
        <p:nvSpPr>
          <p:cNvPr id="4" name="Marcador de contenido 3">
            <a:extLst>
              <a:ext uri="{FF2B5EF4-FFF2-40B4-BE49-F238E27FC236}">
                <a16:creationId xmlns:a16="http://schemas.microsoft.com/office/drawing/2014/main" id="{08407B5A-964E-6545-BE7A-E841374E44A6}"/>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CO"/>
          </a:p>
        </p:txBody>
      </p:sp>
      <p:sp>
        <p:nvSpPr>
          <p:cNvPr id="5" name="Marcador de fecha 4">
            <a:extLst>
              <a:ext uri="{FF2B5EF4-FFF2-40B4-BE49-F238E27FC236}">
                <a16:creationId xmlns:a16="http://schemas.microsoft.com/office/drawing/2014/main" id="{3F3CE7DD-2C5D-4549-984A-430DF3F7E4EC}"/>
              </a:ext>
            </a:extLst>
          </p:cNvPr>
          <p:cNvSpPr>
            <a:spLocks noGrp="1"/>
          </p:cNvSpPr>
          <p:nvPr>
            <p:ph type="dt" sz="half" idx="10"/>
          </p:nvPr>
        </p:nvSpPr>
        <p:spPr/>
        <p:txBody>
          <a:bodyPr/>
          <a:lstStyle/>
          <a:p>
            <a:fld id="{A06EBE8F-010E-A64B-AF07-DE81DADF8E3D}" type="datetimeFigureOut">
              <a:rPr lang="es-CO" smtClean="0"/>
              <a:t>3/08/2020</a:t>
            </a:fld>
            <a:endParaRPr lang="es-CO" dirty="0"/>
          </a:p>
        </p:txBody>
      </p:sp>
      <p:sp>
        <p:nvSpPr>
          <p:cNvPr id="6" name="Marcador de pie de página 5">
            <a:extLst>
              <a:ext uri="{FF2B5EF4-FFF2-40B4-BE49-F238E27FC236}">
                <a16:creationId xmlns:a16="http://schemas.microsoft.com/office/drawing/2014/main" id="{1010AF5C-650B-034A-86C1-BB07EED999D5}"/>
              </a:ext>
            </a:extLst>
          </p:cNvPr>
          <p:cNvSpPr>
            <a:spLocks noGrp="1"/>
          </p:cNvSpPr>
          <p:nvPr>
            <p:ph type="ftr" sz="quarter" idx="11"/>
          </p:nvPr>
        </p:nvSpPr>
        <p:spPr/>
        <p:txBody>
          <a:bodyPr/>
          <a:lstStyle/>
          <a:p>
            <a:endParaRPr lang="es-CO" dirty="0"/>
          </a:p>
        </p:txBody>
      </p:sp>
      <p:sp>
        <p:nvSpPr>
          <p:cNvPr id="7" name="Marcador de número de diapositiva 6">
            <a:extLst>
              <a:ext uri="{FF2B5EF4-FFF2-40B4-BE49-F238E27FC236}">
                <a16:creationId xmlns:a16="http://schemas.microsoft.com/office/drawing/2014/main" id="{349269A1-E728-9B47-B046-28CF79BD4CA7}"/>
              </a:ext>
            </a:extLst>
          </p:cNvPr>
          <p:cNvSpPr>
            <a:spLocks noGrp="1"/>
          </p:cNvSpPr>
          <p:nvPr>
            <p:ph type="sldNum" sz="quarter" idx="12"/>
          </p:nvPr>
        </p:nvSpPr>
        <p:spPr/>
        <p:txBody>
          <a:bodyPr/>
          <a:lstStyle/>
          <a:p>
            <a:fld id="{83F513E9-8C5B-9248-B98F-31D6FF0F784D}" type="slidenum">
              <a:rPr lang="es-CO" smtClean="0"/>
              <a:t>‹Nº›</a:t>
            </a:fld>
            <a:endParaRPr lang="es-CO" dirty="0"/>
          </a:p>
        </p:txBody>
      </p:sp>
    </p:spTree>
    <p:extLst>
      <p:ext uri="{BB962C8B-B14F-4D97-AF65-F5344CB8AC3E}">
        <p14:creationId xmlns:p14="http://schemas.microsoft.com/office/powerpoint/2010/main" val="3860891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8A87F8-1051-6A41-A089-5EA11CCD2D2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1FF46B36-230F-A247-B04B-989F29C139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CO"/>
          </a:p>
        </p:txBody>
      </p:sp>
      <p:sp>
        <p:nvSpPr>
          <p:cNvPr id="4" name="Marcador de contenido 3">
            <a:extLst>
              <a:ext uri="{FF2B5EF4-FFF2-40B4-BE49-F238E27FC236}">
                <a16:creationId xmlns:a16="http://schemas.microsoft.com/office/drawing/2014/main" id="{CA225EF7-162D-CF42-81E9-FF7225A4BAD7}"/>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CO"/>
          </a:p>
        </p:txBody>
      </p:sp>
      <p:sp>
        <p:nvSpPr>
          <p:cNvPr id="5" name="Marcador de texto 4">
            <a:extLst>
              <a:ext uri="{FF2B5EF4-FFF2-40B4-BE49-F238E27FC236}">
                <a16:creationId xmlns:a16="http://schemas.microsoft.com/office/drawing/2014/main" id="{F4A42BC0-9EE7-7A4C-A957-25F44880A6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CO"/>
          </a:p>
        </p:txBody>
      </p:sp>
      <p:sp>
        <p:nvSpPr>
          <p:cNvPr id="6" name="Marcador de contenido 5">
            <a:extLst>
              <a:ext uri="{FF2B5EF4-FFF2-40B4-BE49-F238E27FC236}">
                <a16:creationId xmlns:a16="http://schemas.microsoft.com/office/drawing/2014/main" id="{222C273A-F75D-0A4F-A904-708D2CFDEEE8}"/>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CO"/>
          </a:p>
        </p:txBody>
      </p:sp>
      <p:sp>
        <p:nvSpPr>
          <p:cNvPr id="7" name="Marcador de fecha 6">
            <a:extLst>
              <a:ext uri="{FF2B5EF4-FFF2-40B4-BE49-F238E27FC236}">
                <a16:creationId xmlns:a16="http://schemas.microsoft.com/office/drawing/2014/main" id="{C87CCDE1-89C3-5F4F-A360-164B7B0EFADC}"/>
              </a:ext>
            </a:extLst>
          </p:cNvPr>
          <p:cNvSpPr>
            <a:spLocks noGrp="1"/>
          </p:cNvSpPr>
          <p:nvPr>
            <p:ph type="dt" sz="half" idx="10"/>
          </p:nvPr>
        </p:nvSpPr>
        <p:spPr/>
        <p:txBody>
          <a:bodyPr/>
          <a:lstStyle/>
          <a:p>
            <a:fld id="{A06EBE8F-010E-A64B-AF07-DE81DADF8E3D}" type="datetimeFigureOut">
              <a:rPr lang="es-CO" smtClean="0"/>
              <a:t>3/08/2020</a:t>
            </a:fld>
            <a:endParaRPr lang="es-CO" dirty="0"/>
          </a:p>
        </p:txBody>
      </p:sp>
      <p:sp>
        <p:nvSpPr>
          <p:cNvPr id="8" name="Marcador de pie de página 7">
            <a:extLst>
              <a:ext uri="{FF2B5EF4-FFF2-40B4-BE49-F238E27FC236}">
                <a16:creationId xmlns:a16="http://schemas.microsoft.com/office/drawing/2014/main" id="{D3794CB9-29AB-0948-8755-AB4BC08728E5}"/>
              </a:ext>
            </a:extLst>
          </p:cNvPr>
          <p:cNvSpPr>
            <a:spLocks noGrp="1"/>
          </p:cNvSpPr>
          <p:nvPr>
            <p:ph type="ftr" sz="quarter" idx="11"/>
          </p:nvPr>
        </p:nvSpPr>
        <p:spPr/>
        <p:txBody>
          <a:bodyPr/>
          <a:lstStyle/>
          <a:p>
            <a:endParaRPr lang="es-CO" dirty="0"/>
          </a:p>
        </p:txBody>
      </p:sp>
      <p:sp>
        <p:nvSpPr>
          <p:cNvPr id="9" name="Marcador de número de diapositiva 8">
            <a:extLst>
              <a:ext uri="{FF2B5EF4-FFF2-40B4-BE49-F238E27FC236}">
                <a16:creationId xmlns:a16="http://schemas.microsoft.com/office/drawing/2014/main" id="{95B5DA3D-6654-774B-82F7-5AE6BF87B831}"/>
              </a:ext>
            </a:extLst>
          </p:cNvPr>
          <p:cNvSpPr>
            <a:spLocks noGrp="1"/>
          </p:cNvSpPr>
          <p:nvPr>
            <p:ph type="sldNum" sz="quarter" idx="12"/>
          </p:nvPr>
        </p:nvSpPr>
        <p:spPr/>
        <p:txBody>
          <a:bodyPr/>
          <a:lstStyle/>
          <a:p>
            <a:fld id="{83F513E9-8C5B-9248-B98F-31D6FF0F784D}" type="slidenum">
              <a:rPr lang="es-CO" smtClean="0"/>
              <a:t>‹Nº›</a:t>
            </a:fld>
            <a:endParaRPr lang="es-CO" dirty="0"/>
          </a:p>
        </p:txBody>
      </p:sp>
    </p:spTree>
    <p:extLst>
      <p:ext uri="{BB962C8B-B14F-4D97-AF65-F5344CB8AC3E}">
        <p14:creationId xmlns:p14="http://schemas.microsoft.com/office/powerpoint/2010/main" val="3797141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6862F9-44BC-BC49-9EAF-4938A0AD4097}"/>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181EA09B-CF93-664A-9756-7D4D80D22738}"/>
              </a:ext>
            </a:extLst>
          </p:cNvPr>
          <p:cNvSpPr>
            <a:spLocks noGrp="1"/>
          </p:cNvSpPr>
          <p:nvPr>
            <p:ph type="dt" sz="half" idx="10"/>
          </p:nvPr>
        </p:nvSpPr>
        <p:spPr/>
        <p:txBody>
          <a:bodyPr/>
          <a:lstStyle/>
          <a:p>
            <a:fld id="{A06EBE8F-010E-A64B-AF07-DE81DADF8E3D}" type="datetimeFigureOut">
              <a:rPr lang="es-CO" smtClean="0"/>
              <a:t>3/08/2020</a:t>
            </a:fld>
            <a:endParaRPr lang="es-CO" dirty="0"/>
          </a:p>
        </p:txBody>
      </p:sp>
      <p:sp>
        <p:nvSpPr>
          <p:cNvPr id="4" name="Marcador de pie de página 3">
            <a:extLst>
              <a:ext uri="{FF2B5EF4-FFF2-40B4-BE49-F238E27FC236}">
                <a16:creationId xmlns:a16="http://schemas.microsoft.com/office/drawing/2014/main" id="{3F9D13C8-DCA8-5746-BF8B-8159DB2B63F3}"/>
              </a:ext>
            </a:extLst>
          </p:cNvPr>
          <p:cNvSpPr>
            <a:spLocks noGrp="1"/>
          </p:cNvSpPr>
          <p:nvPr>
            <p:ph type="ftr" sz="quarter" idx="11"/>
          </p:nvPr>
        </p:nvSpPr>
        <p:spPr/>
        <p:txBody>
          <a:bodyPr/>
          <a:lstStyle/>
          <a:p>
            <a:endParaRPr lang="es-CO" dirty="0"/>
          </a:p>
        </p:txBody>
      </p:sp>
      <p:sp>
        <p:nvSpPr>
          <p:cNvPr id="5" name="Marcador de número de diapositiva 4">
            <a:extLst>
              <a:ext uri="{FF2B5EF4-FFF2-40B4-BE49-F238E27FC236}">
                <a16:creationId xmlns:a16="http://schemas.microsoft.com/office/drawing/2014/main" id="{EBAE6500-FD71-9E48-8911-EC6C1C830995}"/>
              </a:ext>
            </a:extLst>
          </p:cNvPr>
          <p:cNvSpPr>
            <a:spLocks noGrp="1"/>
          </p:cNvSpPr>
          <p:nvPr>
            <p:ph type="sldNum" sz="quarter" idx="12"/>
          </p:nvPr>
        </p:nvSpPr>
        <p:spPr/>
        <p:txBody>
          <a:bodyPr/>
          <a:lstStyle/>
          <a:p>
            <a:fld id="{83F513E9-8C5B-9248-B98F-31D6FF0F784D}" type="slidenum">
              <a:rPr lang="es-CO" smtClean="0"/>
              <a:t>‹Nº›</a:t>
            </a:fld>
            <a:endParaRPr lang="es-CO" dirty="0"/>
          </a:p>
        </p:txBody>
      </p:sp>
    </p:spTree>
    <p:extLst>
      <p:ext uri="{BB962C8B-B14F-4D97-AF65-F5344CB8AC3E}">
        <p14:creationId xmlns:p14="http://schemas.microsoft.com/office/powerpoint/2010/main" val="3949301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BB17046-620B-EA41-90FB-AC36B53005AD}"/>
              </a:ext>
            </a:extLst>
          </p:cNvPr>
          <p:cNvSpPr>
            <a:spLocks noGrp="1"/>
          </p:cNvSpPr>
          <p:nvPr>
            <p:ph type="dt" sz="half" idx="10"/>
          </p:nvPr>
        </p:nvSpPr>
        <p:spPr/>
        <p:txBody>
          <a:bodyPr/>
          <a:lstStyle/>
          <a:p>
            <a:fld id="{A06EBE8F-010E-A64B-AF07-DE81DADF8E3D}" type="datetimeFigureOut">
              <a:rPr lang="es-CO" smtClean="0"/>
              <a:t>3/08/2020</a:t>
            </a:fld>
            <a:endParaRPr lang="es-CO" dirty="0"/>
          </a:p>
        </p:txBody>
      </p:sp>
      <p:sp>
        <p:nvSpPr>
          <p:cNvPr id="3" name="Marcador de pie de página 2">
            <a:extLst>
              <a:ext uri="{FF2B5EF4-FFF2-40B4-BE49-F238E27FC236}">
                <a16:creationId xmlns:a16="http://schemas.microsoft.com/office/drawing/2014/main" id="{59BA5AD9-7A6F-A049-93DE-A5B1A261D8D0}"/>
              </a:ext>
            </a:extLst>
          </p:cNvPr>
          <p:cNvSpPr>
            <a:spLocks noGrp="1"/>
          </p:cNvSpPr>
          <p:nvPr>
            <p:ph type="ftr" sz="quarter" idx="11"/>
          </p:nvPr>
        </p:nvSpPr>
        <p:spPr/>
        <p:txBody>
          <a:bodyPr/>
          <a:lstStyle/>
          <a:p>
            <a:endParaRPr lang="es-CO" dirty="0"/>
          </a:p>
        </p:txBody>
      </p:sp>
      <p:sp>
        <p:nvSpPr>
          <p:cNvPr id="4" name="Marcador de número de diapositiva 3">
            <a:extLst>
              <a:ext uri="{FF2B5EF4-FFF2-40B4-BE49-F238E27FC236}">
                <a16:creationId xmlns:a16="http://schemas.microsoft.com/office/drawing/2014/main" id="{2483C998-540A-884C-9B71-A57884B1F183}"/>
              </a:ext>
            </a:extLst>
          </p:cNvPr>
          <p:cNvSpPr>
            <a:spLocks noGrp="1"/>
          </p:cNvSpPr>
          <p:nvPr>
            <p:ph type="sldNum" sz="quarter" idx="12"/>
          </p:nvPr>
        </p:nvSpPr>
        <p:spPr/>
        <p:txBody>
          <a:bodyPr/>
          <a:lstStyle/>
          <a:p>
            <a:fld id="{83F513E9-8C5B-9248-B98F-31D6FF0F784D}" type="slidenum">
              <a:rPr lang="es-CO" smtClean="0"/>
              <a:t>‹Nº›</a:t>
            </a:fld>
            <a:endParaRPr lang="es-CO" dirty="0"/>
          </a:p>
        </p:txBody>
      </p:sp>
    </p:spTree>
    <p:extLst>
      <p:ext uri="{BB962C8B-B14F-4D97-AF65-F5344CB8AC3E}">
        <p14:creationId xmlns:p14="http://schemas.microsoft.com/office/powerpoint/2010/main" val="2179827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9760B8-D65E-F449-8E7C-E516FD75527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26673AB8-456B-F24C-AD0F-253E22DC39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CO"/>
          </a:p>
        </p:txBody>
      </p:sp>
      <p:sp>
        <p:nvSpPr>
          <p:cNvPr id="4" name="Marcador de texto 3">
            <a:extLst>
              <a:ext uri="{FF2B5EF4-FFF2-40B4-BE49-F238E27FC236}">
                <a16:creationId xmlns:a16="http://schemas.microsoft.com/office/drawing/2014/main" id="{795858D6-568D-984B-ACFF-ABEB5A5F80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CO"/>
          </a:p>
        </p:txBody>
      </p:sp>
      <p:sp>
        <p:nvSpPr>
          <p:cNvPr id="5" name="Marcador de fecha 4">
            <a:extLst>
              <a:ext uri="{FF2B5EF4-FFF2-40B4-BE49-F238E27FC236}">
                <a16:creationId xmlns:a16="http://schemas.microsoft.com/office/drawing/2014/main" id="{12F91084-2332-2E4E-B75A-59F9587F49A8}"/>
              </a:ext>
            </a:extLst>
          </p:cNvPr>
          <p:cNvSpPr>
            <a:spLocks noGrp="1"/>
          </p:cNvSpPr>
          <p:nvPr>
            <p:ph type="dt" sz="half" idx="10"/>
          </p:nvPr>
        </p:nvSpPr>
        <p:spPr/>
        <p:txBody>
          <a:bodyPr/>
          <a:lstStyle/>
          <a:p>
            <a:fld id="{A06EBE8F-010E-A64B-AF07-DE81DADF8E3D}" type="datetimeFigureOut">
              <a:rPr lang="es-CO" smtClean="0"/>
              <a:t>3/08/2020</a:t>
            </a:fld>
            <a:endParaRPr lang="es-CO" dirty="0"/>
          </a:p>
        </p:txBody>
      </p:sp>
      <p:sp>
        <p:nvSpPr>
          <p:cNvPr id="6" name="Marcador de pie de página 5">
            <a:extLst>
              <a:ext uri="{FF2B5EF4-FFF2-40B4-BE49-F238E27FC236}">
                <a16:creationId xmlns:a16="http://schemas.microsoft.com/office/drawing/2014/main" id="{666362CA-67F2-8D48-98B2-33948DA666A6}"/>
              </a:ext>
            </a:extLst>
          </p:cNvPr>
          <p:cNvSpPr>
            <a:spLocks noGrp="1"/>
          </p:cNvSpPr>
          <p:nvPr>
            <p:ph type="ftr" sz="quarter" idx="11"/>
          </p:nvPr>
        </p:nvSpPr>
        <p:spPr/>
        <p:txBody>
          <a:bodyPr/>
          <a:lstStyle/>
          <a:p>
            <a:endParaRPr lang="es-CO" dirty="0"/>
          </a:p>
        </p:txBody>
      </p:sp>
      <p:sp>
        <p:nvSpPr>
          <p:cNvPr id="7" name="Marcador de número de diapositiva 6">
            <a:extLst>
              <a:ext uri="{FF2B5EF4-FFF2-40B4-BE49-F238E27FC236}">
                <a16:creationId xmlns:a16="http://schemas.microsoft.com/office/drawing/2014/main" id="{8FACC13D-57D1-CE48-813B-014DBC3B19BA}"/>
              </a:ext>
            </a:extLst>
          </p:cNvPr>
          <p:cNvSpPr>
            <a:spLocks noGrp="1"/>
          </p:cNvSpPr>
          <p:nvPr>
            <p:ph type="sldNum" sz="quarter" idx="12"/>
          </p:nvPr>
        </p:nvSpPr>
        <p:spPr/>
        <p:txBody>
          <a:bodyPr/>
          <a:lstStyle/>
          <a:p>
            <a:fld id="{83F513E9-8C5B-9248-B98F-31D6FF0F784D}" type="slidenum">
              <a:rPr lang="es-CO" smtClean="0"/>
              <a:t>‹Nº›</a:t>
            </a:fld>
            <a:endParaRPr lang="es-CO" dirty="0"/>
          </a:p>
        </p:txBody>
      </p:sp>
    </p:spTree>
    <p:extLst>
      <p:ext uri="{BB962C8B-B14F-4D97-AF65-F5344CB8AC3E}">
        <p14:creationId xmlns:p14="http://schemas.microsoft.com/office/powerpoint/2010/main" val="3534452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B77C93-3AAA-2D41-BE7F-9EE6CBF96B3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F906B199-BA14-D348-AA1A-B3F33743AB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dirty="0"/>
          </a:p>
        </p:txBody>
      </p:sp>
      <p:sp>
        <p:nvSpPr>
          <p:cNvPr id="4" name="Marcador de texto 3">
            <a:extLst>
              <a:ext uri="{FF2B5EF4-FFF2-40B4-BE49-F238E27FC236}">
                <a16:creationId xmlns:a16="http://schemas.microsoft.com/office/drawing/2014/main" id="{81AF394E-271E-8C4E-9AB6-118DAA9455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CO"/>
          </a:p>
        </p:txBody>
      </p:sp>
      <p:sp>
        <p:nvSpPr>
          <p:cNvPr id="5" name="Marcador de fecha 4">
            <a:extLst>
              <a:ext uri="{FF2B5EF4-FFF2-40B4-BE49-F238E27FC236}">
                <a16:creationId xmlns:a16="http://schemas.microsoft.com/office/drawing/2014/main" id="{B612DDCE-0D3B-D640-B9D8-B35C1031A183}"/>
              </a:ext>
            </a:extLst>
          </p:cNvPr>
          <p:cNvSpPr>
            <a:spLocks noGrp="1"/>
          </p:cNvSpPr>
          <p:nvPr>
            <p:ph type="dt" sz="half" idx="10"/>
          </p:nvPr>
        </p:nvSpPr>
        <p:spPr/>
        <p:txBody>
          <a:bodyPr/>
          <a:lstStyle/>
          <a:p>
            <a:fld id="{A06EBE8F-010E-A64B-AF07-DE81DADF8E3D}" type="datetimeFigureOut">
              <a:rPr lang="es-CO" smtClean="0"/>
              <a:t>3/08/2020</a:t>
            </a:fld>
            <a:endParaRPr lang="es-CO" dirty="0"/>
          </a:p>
        </p:txBody>
      </p:sp>
      <p:sp>
        <p:nvSpPr>
          <p:cNvPr id="6" name="Marcador de pie de página 5">
            <a:extLst>
              <a:ext uri="{FF2B5EF4-FFF2-40B4-BE49-F238E27FC236}">
                <a16:creationId xmlns:a16="http://schemas.microsoft.com/office/drawing/2014/main" id="{E32F6B88-DBAE-924C-A4F9-C456BFD114C8}"/>
              </a:ext>
            </a:extLst>
          </p:cNvPr>
          <p:cNvSpPr>
            <a:spLocks noGrp="1"/>
          </p:cNvSpPr>
          <p:nvPr>
            <p:ph type="ftr" sz="quarter" idx="11"/>
          </p:nvPr>
        </p:nvSpPr>
        <p:spPr/>
        <p:txBody>
          <a:bodyPr/>
          <a:lstStyle/>
          <a:p>
            <a:endParaRPr lang="es-CO" dirty="0"/>
          </a:p>
        </p:txBody>
      </p:sp>
      <p:sp>
        <p:nvSpPr>
          <p:cNvPr id="7" name="Marcador de número de diapositiva 6">
            <a:extLst>
              <a:ext uri="{FF2B5EF4-FFF2-40B4-BE49-F238E27FC236}">
                <a16:creationId xmlns:a16="http://schemas.microsoft.com/office/drawing/2014/main" id="{5E72E821-E11C-3A48-AD7E-E6C5CD61043E}"/>
              </a:ext>
            </a:extLst>
          </p:cNvPr>
          <p:cNvSpPr>
            <a:spLocks noGrp="1"/>
          </p:cNvSpPr>
          <p:nvPr>
            <p:ph type="sldNum" sz="quarter" idx="12"/>
          </p:nvPr>
        </p:nvSpPr>
        <p:spPr/>
        <p:txBody>
          <a:bodyPr/>
          <a:lstStyle/>
          <a:p>
            <a:fld id="{83F513E9-8C5B-9248-B98F-31D6FF0F784D}" type="slidenum">
              <a:rPr lang="es-CO" smtClean="0"/>
              <a:t>‹Nº›</a:t>
            </a:fld>
            <a:endParaRPr lang="es-CO" dirty="0"/>
          </a:p>
        </p:txBody>
      </p:sp>
    </p:spTree>
    <p:extLst>
      <p:ext uri="{BB962C8B-B14F-4D97-AF65-F5344CB8AC3E}">
        <p14:creationId xmlns:p14="http://schemas.microsoft.com/office/powerpoint/2010/main" val="3027679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1AE1E30-7ED8-3748-AB0F-707E2FD48D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1E3A8B47-F98A-654B-8033-A961C19EE6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a16="http://schemas.microsoft.com/office/drawing/2014/main" id="{401D4652-98B1-9844-9041-CC3839B891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6EBE8F-010E-A64B-AF07-DE81DADF8E3D}" type="datetimeFigureOut">
              <a:rPr lang="es-CO" smtClean="0"/>
              <a:t>3/08/2020</a:t>
            </a:fld>
            <a:endParaRPr lang="es-CO" dirty="0"/>
          </a:p>
        </p:txBody>
      </p:sp>
      <p:sp>
        <p:nvSpPr>
          <p:cNvPr id="5" name="Marcador de pie de página 4">
            <a:extLst>
              <a:ext uri="{FF2B5EF4-FFF2-40B4-BE49-F238E27FC236}">
                <a16:creationId xmlns:a16="http://schemas.microsoft.com/office/drawing/2014/main" id="{439870FE-D83D-6142-81F5-844231C357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Marcador de número de diapositiva 5">
            <a:extLst>
              <a:ext uri="{FF2B5EF4-FFF2-40B4-BE49-F238E27FC236}">
                <a16:creationId xmlns:a16="http://schemas.microsoft.com/office/drawing/2014/main" id="{5AFD9BF6-736E-1D41-8EB6-8D75A72016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F513E9-8C5B-9248-B98F-31D6FF0F784D}" type="slidenum">
              <a:rPr lang="es-CO" smtClean="0"/>
              <a:t>‹Nº›</a:t>
            </a:fld>
            <a:endParaRPr lang="es-CO" dirty="0"/>
          </a:p>
        </p:txBody>
      </p:sp>
    </p:spTree>
    <p:extLst>
      <p:ext uri="{BB962C8B-B14F-4D97-AF65-F5344CB8AC3E}">
        <p14:creationId xmlns:p14="http://schemas.microsoft.com/office/powerpoint/2010/main" val="232290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3.png"/><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4.png"/><Relationship Id="rId4" Type="http://schemas.openxmlformats.org/officeDocument/2006/relationships/oleObject" Target="../embeddings/oleObject2.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5.png"/><Relationship Id="rId4" Type="http://schemas.openxmlformats.org/officeDocument/2006/relationships/oleObject" Target="../embeddings/oleObject3.bin"/></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3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38.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13.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0.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png"/><Relationship Id="rId1" Type="http://schemas.openxmlformats.org/officeDocument/2006/relationships/slideLayout" Target="../slideLayouts/slideLayout14.xml"/><Relationship Id="rId4" Type="http://schemas.openxmlformats.org/officeDocument/2006/relationships/image" Target="../media/image4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3" cstate="print">
            <a:extLst>
              <a:ext uri="{28A0092B-C50C-407E-A947-70E740481C1C}">
                <a14:useLocalDpi xmlns:a14="http://schemas.microsoft.com/office/drawing/2010/main" val="0"/>
              </a:ext>
            </a:extLst>
          </a:blip>
          <a:srcRect l="17323" t="9008" b="12026"/>
          <a:stretch/>
        </p:blipFill>
        <p:spPr>
          <a:xfrm>
            <a:off x="-7621" y="3266"/>
            <a:ext cx="12192000" cy="6068292"/>
          </a:xfrm>
          <a:prstGeom prst="rect">
            <a:avLst/>
          </a:prstGeom>
        </p:spPr>
      </p:pic>
      <p:sp>
        <p:nvSpPr>
          <p:cNvPr id="4" name="Rectángulo 5"/>
          <p:cNvSpPr/>
          <p:nvPr/>
        </p:nvSpPr>
        <p:spPr>
          <a:xfrm>
            <a:off x="479375" y="1958923"/>
            <a:ext cx="10703287" cy="39696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MX" sz="3200" b="1" dirty="0">
              <a:solidFill>
                <a:srgbClr val="FFFFFF"/>
              </a:solidFill>
              <a:latin typeface="Century Gothic" charset="0"/>
              <a:ea typeface="Century Gothic" charset="0"/>
              <a:cs typeface="Century Gothic" charset="0"/>
            </a:endParaRPr>
          </a:p>
          <a:p>
            <a:r>
              <a:rPr lang="es-CO" sz="3200" b="1" dirty="0">
                <a:solidFill>
                  <a:srgbClr val="FFFFFF"/>
                </a:solidFill>
                <a:latin typeface="Century Gothic" charset="0"/>
                <a:ea typeface="Century Gothic" charset="0"/>
                <a:cs typeface="Century Gothic" charset="0"/>
              </a:rPr>
              <a:t>Comité Institucional de Coordinación de Control Interno – CICCI – No 2 </a:t>
            </a:r>
          </a:p>
          <a:p>
            <a:endParaRPr lang="es-CO" sz="3200" b="1" dirty="0">
              <a:solidFill>
                <a:srgbClr val="FFFFFF"/>
              </a:solidFill>
              <a:latin typeface="Century Gothic" charset="0"/>
              <a:ea typeface="Century Gothic" charset="0"/>
              <a:cs typeface="Century Gothic" charset="0"/>
            </a:endParaRPr>
          </a:p>
          <a:p>
            <a:r>
              <a:rPr lang="es-CO" sz="3200" b="1" dirty="0">
                <a:solidFill>
                  <a:srgbClr val="FFFFFF"/>
                </a:solidFill>
                <a:latin typeface="Century Gothic" charset="0"/>
                <a:ea typeface="Century Gothic" charset="0"/>
                <a:cs typeface="Century Gothic" charset="0"/>
              </a:rPr>
              <a:t>29/07/2020</a:t>
            </a:r>
          </a:p>
          <a:p>
            <a:r>
              <a:rPr lang="es-CO" sz="3200" b="1" dirty="0">
                <a:solidFill>
                  <a:srgbClr val="FFFFFF"/>
                </a:solidFill>
                <a:latin typeface="Century Gothic" charset="0"/>
                <a:ea typeface="Century Gothic" charset="0"/>
                <a:cs typeface="Century Gothic" charset="0"/>
              </a:rPr>
              <a:t> </a:t>
            </a:r>
            <a:endParaRPr lang="es-MX" sz="3200" b="1" dirty="0">
              <a:solidFill>
                <a:srgbClr val="FFFFFF"/>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830034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16">
            <a:extLst>
              <a:ext uri="{FF2B5EF4-FFF2-40B4-BE49-F238E27FC236}">
                <a16:creationId xmlns:a16="http://schemas.microsoft.com/office/drawing/2014/main" id="{8971CD77-E38A-49E2-A513-9247D084CC65}"/>
              </a:ext>
            </a:extLst>
          </p:cNvPr>
          <p:cNvSpPr/>
          <p:nvPr/>
        </p:nvSpPr>
        <p:spPr>
          <a:xfrm>
            <a:off x="275791" y="2695571"/>
            <a:ext cx="2162628" cy="1284643"/>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100" dirty="0">
                <a:solidFill>
                  <a:schemeClr val="tx1"/>
                </a:solidFill>
              </a:rPr>
              <a:t>En la Auditoria </a:t>
            </a:r>
            <a:r>
              <a:rPr lang="es-CO" sz="1100" b="1" u="sng" dirty="0">
                <a:solidFill>
                  <a:schemeClr val="tx1"/>
                </a:solidFill>
              </a:rPr>
              <a:t>Gestión TI</a:t>
            </a:r>
            <a:r>
              <a:rPr lang="es-CO" sz="1100" dirty="0">
                <a:solidFill>
                  <a:schemeClr val="tx1"/>
                </a:solidFill>
              </a:rPr>
              <a:t>, se realizarán 8 Informes a 31/12/2020.</a:t>
            </a:r>
          </a:p>
          <a:p>
            <a:endParaRPr lang="es-CO" sz="1100" dirty="0">
              <a:solidFill>
                <a:schemeClr val="tx1"/>
              </a:solidFill>
            </a:endParaRPr>
          </a:p>
          <a:p>
            <a:r>
              <a:rPr lang="es-CO" sz="1100" dirty="0">
                <a:solidFill>
                  <a:schemeClr val="tx1"/>
                </a:solidFill>
              </a:rPr>
              <a:t>A Junio van 2:</a:t>
            </a:r>
          </a:p>
          <a:p>
            <a:r>
              <a:rPr lang="es-CO" sz="1000" b="1" u="sng" dirty="0">
                <a:solidFill>
                  <a:schemeClr val="tx1"/>
                </a:solidFill>
              </a:rPr>
              <a:t>1.  Licenciamiento de Software</a:t>
            </a:r>
          </a:p>
          <a:p>
            <a:pPr marL="185738" indent="-185738"/>
            <a:r>
              <a:rPr lang="es-CO" sz="1000" b="1" u="sng" dirty="0">
                <a:solidFill>
                  <a:schemeClr val="tx1"/>
                </a:solidFill>
              </a:rPr>
              <a:t>2. Protección de dato Personales.</a:t>
            </a:r>
          </a:p>
        </p:txBody>
      </p:sp>
      <p:cxnSp>
        <p:nvCxnSpPr>
          <p:cNvPr id="8" name="Conector recto de flecha 7"/>
          <p:cNvCxnSpPr/>
          <p:nvPr/>
        </p:nvCxnSpPr>
        <p:spPr>
          <a:xfrm flipH="1">
            <a:off x="2471711" y="3398717"/>
            <a:ext cx="340823"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Rectángulo 5">
            <a:extLst>
              <a:ext uri="{FF2B5EF4-FFF2-40B4-BE49-F238E27FC236}">
                <a16:creationId xmlns:a16="http://schemas.microsoft.com/office/drawing/2014/main" id="{2A7AF75B-0CEB-4203-A99F-BE15419090CB}"/>
              </a:ext>
            </a:extLst>
          </p:cNvPr>
          <p:cNvSpPr/>
          <p:nvPr/>
        </p:nvSpPr>
        <p:spPr>
          <a:xfrm>
            <a:off x="0" y="-13180"/>
            <a:ext cx="12192000" cy="377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defRPr/>
            </a:pPr>
            <a:r>
              <a:rPr lang="es-CO" sz="2000" b="1" dirty="0">
                <a:solidFill>
                  <a:schemeClr val="bg1"/>
                </a:solidFill>
                <a:latin typeface="Century Gothic" panose="020B0502020202020204" pitchFamily="34" charset="0"/>
                <a:ea typeface="Open Sans" panose="020B0606030504020204" pitchFamily="34" charset="0"/>
                <a:cs typeface="Arial" panose="020B0604020202020204" pitchFamily="34" charset="0"/>
              </a:rPr>
              <a:t>CUMPLIMIENTO DEL PAA 2020</a:t>
            </a:r>
            <a:endParaRPr lang="es-CO" sz="2000" b="1" dirty="0">
              <a:solidFill>
                <a:schemeClr val="bg1"/>
              </a:solidFill>
              <a:latin typeface="Century Gothic" charset="0"/>
              <a:ea typeface="Century Gothic" charset="0"/>
              <a:cs typeface="Century Gothic" charset="0"/>
            </a:endParaRPr>
          </a:p>
        </p:txBody>
      </p:sp>
      <p:sp>
        <p:nvSpPr>
          <p:cNvPr id="11" name="Rectángulo redondeado 16">
            <a:extLst>
              <a:ext uri="{FF2B5EF4-FFF2-40B4-BE49-F238E27FC236}">
                <a16:creationId xmlns:a16="http://schemas.microsoft.com/office/drawing/2014/main" id="{8971CD77-E38A-49E2-A513-9247D084CC65}"/>
              </a:ext>
            </a:extLst>
          </p:cNvPr>
          <p:cNvSpPr/>
          <p:nvPr/>
        </p:nvSpPr>
        <p:spPr>
          <a:xfrm>
            <a:off x="309083" y="4822906"/>
            <a:ext cx="2162628" cy="964913"/>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200" dirty="0">
                <a:solidFill>
                  <a:schemeClr val="tx1"/>
                </a:solidFill>
              </a:rPr>
              <a:t>En los Seguimientos PM, se realizarán </a:t>
            </a:r>
            <a:r>
              <a:rPr lang="es-CO" sz="1200" b="1" dirty="0">
                <a:solidFill>
                  <a:schemeClr val="tx1"/>
                </a:solidFill>
              </a:rPr>
              <a:t>6</a:t>
            </a:r>
            <a:r>
              <a:rPr lang="es-CO" sz="1200" dirty="0">
                <a:solidFill>
                  <a:schemeClr val="tx1"/>
                </a:solidFill>
              </a:rPr>
              <a:t> informes: </a:t>
            </a:r>
          </a:p>
          <a:p>
            <a:r>
              <a:rPr lang="es-CO" sz="1200" dirty="0">
                <a:solidFill>
                  <a:schemeClr val="tx1"/>
                </a:solidFill>
              </a:rPr>
              <a:t>3 a Entes de Control y </a:t>
            </a:r>
          </a:p>
          <a:p>
            <a:r>
              <a:rPr lang="es-CO" sz="1200" dirty="0">
                <a:solidFill>
                  <a:schemeClr val="tx1"/>
                </a:solidFill>
              </a:rPr>
              <a:t>3 a informes de la OCIG.  </a:t>
            </a:r>
          </a:p>
          <a:p>
            <a:r>
              <a:rPr lang="es-CO" sz="1200" dirty="0">
                <a:solidFill>
                  <a:schemeClr val="tx1"/>
                </a:solidFill>
              </a:rPr>
              <a:t>A la fecha van </a:t>
            </a:r>
            <a:r>
              <a:rPr lang="es-CO" sz="1200" b="1" dirty="0">
                <a:solidFill>
                  <a:schemeClr val="tx1"/>
                </a:solidFill>
              </a:rPr>
              <a:t>4.</a:t>
            </a:r>
          </a:p>
        </p:txBody>
      </p:sp>
      <p:cxnSp>
        <p:nvCxnSpPr>
          <p:cNvPr id="14" name="Conector angular 13"/>
          <p:cNvCxnSpPr>
            <a:endCxn id="11" idx="3"/>
          </p:cNvCxnSpPr>
          <p:nvPr/>
        </p:nvCxnSpPr>
        <p:spPr>
          <a:xfrm rot="10800000">
            <a:off x="2471712" y="5305364"/>
            <a:ext cx="374115" cy="1"/>
          </a:xfrm>
          <a:prstGeom prst="bentConnector3">
            <a:avLst>
              <a:gd name="adj1" fmla="val 50000"/>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 name="Imagen 1"/>
          <p:cNvPicPr>
            <a:picLocks noChangeAspect="1"/>
          </p:cNvPicPr>
          <p:nvPr/>
        </p:nvPicPr>
        <p:blipFill>
          <a:blip r:embed="rId3"/>
          <a:stretch>
            <a:fillRect/>
          </a:stretch>
        </p:blipFill>
        <p:spPr>
          <a:xfrm>
            <a:off x="2845826" y="1384664"/>
            <a:ext cx="8255311" cy="4101736"/>
          </a:xfrm>
          <a:prstGeom prst="rect">
            <a:avLst/>
          </a:prstGeom>
        </p:spPr>
      </p:pic>
    </p:spTree>
    <p:extLst>
      <p:ext uri="{BB962C8B-B14F-4D97-AF65-F5344CB8AC3E}">
        <p14:creationId xmlns:p14="http://schemas.microsoft.com/office/powerpoint/2010/main" val="18954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5">
            <a:extLst>
              <a:ext uri="{FF2B5EF4-FFF2-40B4-BE49-F238E27FC236}">
                <a16:creationId xmlns:a16="http://schemas.microsoft.com/office/drawing/2014/main" id="{2A7AF75B-0CEB-4203-A99F-BE15419090CB}"/>
              </a:ext>
            </a:extLst>
          </p:cNvPr>
          <p:cNvSpPr/>
          <p:nvPr/>
        </p:nvSpPr>
        <p:spPr>
          <a:xfrm>
            <a:off x="0" y="-13180"/>
            <a:ext cx="12192000" cy="377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defRPr/>
            </a:pPr>
            <a:r>
              <a:rPr lang="es-CO" sz="2000" b="1" dirty="0">
                <a:solidFill>
                  <a:schemeClr val="bg1"/>
                </a:solidFill>
                <a:latin typeface="Century Gothic" panose="020B0502020202020204" pitchFamily="34" charset="0"/>
                <a:ea typeface="Open Sans" panose="020B0606030504020204" pitchFamily="34" charset="0"/>
                <a:cs typeface="Arial" panose="020B0604020202020204" pitchFamily="34" charset="0"/>
              </a:rPr>
              <a:t>CUMPLIMIENTO DEL PAA 2020</a:t>
            </a:r>
            <a:endParaRPr lang="es-CO" sz="2000" b="1" dirty="0">
              <a:solidFill>
                <a:schemeClr val="bg1"/>
              </a:solidFill>
              <a:latin typeface="Century Gothic" charset="0"/>
              <a:ea typeface="Century Gothic" charset="0"/>
              <a:cs typeface="Century Gothic" charset="0"/>
            </a:endParaRPr>
          </a:p>
        </p:txBody>
      </p:sp>
      <p:sp>
        <p:nvSpPr>
          <p:cNvPr id="3" name="Rectángulo 2"/>
          <p:cNvSpPr/>
          <p:nvPr/>
        </p:nvSpPr>
        <p:spPr>
          <a:xfrm>
            <a:off x="8885038" y="1000466"/>
            <a:ext cx="3114457" cy="1415772"/>
          </a:xfrm>
          <a:prstGeom prst="rect">
            <a:avLst/>
          </a:prstGeom>
        </p:spPr>
        <p:txBody>
          <a:bodyPr wrap="square">
            <a:spAutoFit/>
          </a:bodyPr>
          <a:lstStyle/>
          <a:p>
            <a:pPr algn="ctr">
              <a:defRPr sz="1800" b="0">
                <a:solidFill>
                  <a:srgbClr val="000000"/>
                </a:solidFill>
              </a:defRPr>
            </a:pPr>
            <a:r>
              <a:rPr lang="es-CO" b="1" dirty="0">
                <a:latin typeface="Century Gothic" panose="020B0502020202020204" pitchFamily="34" charset="0"/>
                <a:cs typeface="Arial" panose="020B0604020202020204" pitchFamily="34" charset="0"/>
              </a:rPr>
              <a:t>23 de 24 </a:t>
            </a:r>
          </a:p>
          <a:p>
            <a:pPr algn="ctr">
              <a:defRPr sz="1800" b="0">
                <a:solidFill>
                  <a:srgbClr val="000000"/>
                </a:solidFill>
              </a:defRPr>
            </a:pPr>
            <a:r>
              <a:rPr lang="es-CO" b="1" dirty="0">
                <a:latin typeface="Century Gothic" panose="020B0502020202020204" pitchFamily="34" charset="0"/>
                <a:cs typeface="Arial" panose="020B0604020202020204" pitchFamily="34" charset="0"/>
              </a:rPr>
              <a:t>compromisos cumplidos.</a:t>
            </a:r>
          </a:p>
          <a:p>
            <a:pPr algn="ctr">
              <a:defRPr sz="1800" b="0">
                <a:solidFill>
                  <a:srgbClr val="000000"/>
                </a:solidFill>
              </a:defRPr>
            </a:pPr>
            <a:endParaRPr lang="es-CO" sz="1050" b="1" dirty="0">
              <a:latin typeface="Century Gothic" panose="020B0502020202020204" pitchFamily="34" charset="0"/>
              <a:cs typeface="Arial" panose="020B0604020202020204" pitchFamily="34" charset="0"/>
            </a:endParaRPr>
          </a:p>
          <a:p>
            <a:pPr algn="ctr">
              <a:defRPr sz="1800" b="0">
                <a:solidFill>
                  <a:srgbClr val="000000"/>
                </a:solidFill>
              </a:defRPr>
            </a:pPr>
            <a:r>
              <a:rPr lang="es-CO" b="1" dirty="0">
                <a:latin typeface="Century Gothic" panose="020B0502020202020204" pitchFamily="34" charset="0"/>
                <a:cs typeface="Arial" panose="020B0604020202020204" pitchFamily="34" charset="0"/>
              </a:rPr>
              <a:t>2. Gst. Desarrollo Urbano Suspendido Para Agosto</a:t>
            </a:r>
            <a:endParaRPr lang="es-CO" dirty="0"/>
          </a:p>
        </p:txBody>
      </p:sp>
      <p:sp>
        <p:nvSpPr>
          <p:cNvPr id="5" name="Rectángulo 4"/>
          <p:cNvSpPr/>
          <p:nvPr/>
        </p:nvSpPr>
        <p:spPr>
          <a:xfrm>
            <a:off x="9054391" y="2950755"/>
            <a:ext cx="2775749" cy="2862322"/>
          </a:xfrm>
          <a:prstGeom prst="rect">
            <a:avLst/>
          </a:prstGeom>
        </p:spPr>
        <p:txBody>
          <a:bodyPr wrap="square">
            <a:spAutoFit/>
          </a:bodyPr>
          <a:lstStyle/>
          <a:p>
            <a:pPr algn="ctr">
              <a:defRPr sz="1800" b="0">
                <a:solidFill>
                  <a:srgbClr val="000000"/>
                </a:solidFill>
              </a:defRPr>
            </a:pPr>
            <a:r>
              <a:rPr lang="es-CO" b="1" dirty="0">
                <a:latin typeface="Century Gothic" panose="020B0502020202020204" pitchFamily="34" charset="0"/>
                <a:cs typeface="Arial" panose="020B0604020202020204" pitchFamily="34" charset="0"/>
              </a:rPr>
              <a:t>96% de los compromisos </a:t>
            </a:r>
          </a:p>
          <a:p>
            <a:pPr algn="ctr">
              <a:defRPr sz="1800" b="0">
                <a:solidFill>
                  <a:srgbClr val="000000"/>
                </a:solidFill>
              </a:defRPr>
            </a:pPr>
            <a:r>
              <a:rPr lang="es-CO" b="1" dirty="0">
                <a:latin typeface="Century Gothic" panose="020B0502020202020204" pitchFamily="34" charset="0"/>
                <a:cs typeface="Arial" panose="020B0604020202020204" pitchFamily="34" charset="0"/>
              </a:rPr>
              <a:t>del PAA a junio 2020</a:t>
            </a:r>
          </a:p>
          <a:p>
            <a:pPr algn="ctr">
              <a:defRPr sz="1800" b="0">
                <a:solidFill>
                  <a:srgbClr val="000000"/>
                </a:solidFill>
              </a:defRPr>
            </a:pPr>
            <a:endParaRPr lang="es-CO" b="1" dirty="0">
              <a:latin typeface="Century Gothic" panose="020B0502020202020204" pitchFamily="34" charset="0"/>
              <a:cs typeface="Arial" panose="020B0604020202020204" pitchFamily="34" charset="0"/>
            </a:endParaRPr>
          </a:p>
          <a:p>
            <a:pPr algn="ctr">
              <a:defRPr sz="1800" b="0">
                <a:solidFill>
                  <a:srgbClr val="000000"/>
                </a:solidFill>
              </a:defRPr>
            </a:pPr>
            <a:endParaRPr lang="es-CO" b="1" dirty="0">
              <a:latin typeface="Century Gothic" panose="020B0502020202020204" pitchFamily="34" charset="0"/>
              <a:cs typeface="Arial" panose="020B0604020202020204" pitchFamily="34" charset="0"/>
            </a:endParaRPr>
          </a:p>
          <a:p>
            <a:pPr algn="ctr">
              <a:defRPr sz="1800" b="0">
                <a:solidFill>
                  <a:srgbClr val="000000"/>
                </a:solidFill>
              </a:defRPr>
            </a:pPr>
            <a:endParaRPr lang="es-CO" b="1" dirty="0">
              <a:latin typeface="Century Gothic" panose="020B0502020202020204" pitchFamily="34" charset="0"/>
              <a:cs typeface="Arial" panose="020B0604020202020204" pitchFamily="34" charset="0"/>
            </a:endParaRPr>
          </a:p>
          <a:p>
            <a:pPr algn="ctr">
              <a:defRPr sz="1800" b="0">
                <a:solidFill>
                  <a:srgbClr val="000000"/>
                </a:solidFill>
              </a:defRPr>
            </a:pPr>
            <a:r>
              <a:rPr lang="es-CO" b="1" dirty="0">
                <a:latin typeface="Century Gothic" panose="020B0502020202020204" pitchFamily="34" charset="0"/>
                <a:cs typeface="Arial" panose="020B0604020202020204" pitchFamily="34" charset="0"/>
              </a:rPr>
              <a:t>Acumulado</a:t>
            </a:r>
          </a:p>
          <a:p>
            <a:pPr algn="ctr">
              <a:defRPr sz="1800" b="0">
                <a:solidFill>
                  <a:srgbClr val="000000"/>
                </a:solidFill>
              </a:defRPr>
            </a:pPr>
            <a:r>
              <a:rPr lang="es-CO" b="1" dirty="0">
                <a:latin typeface="Century Gothic" panose="020B0502020202020204" pitchFamily="34" charset="0"/>
                <a:cs typeface="Arial" panose="020B0604020202020204" pitchFamily="34" charset="0"/>
              </a:rPr>
              <a:t>45</a:t>
            </a:r>
            <a:r>
              <a:rPr lang="es-CO" b="1" dirty="0">
                <a:solidFill>
                  <a:srgbClr val="C00000"/>
                </a:solidFill>
                <a:latin typeface="Century Gothic" panose="020B0502020202020204" pitchFamily="34" charset="0"/>
                <a:cs typeface="Arial" panose="020B0604020202020204" pitchFamily="34" charset="0"/>
              </a:rPr>
              <a:t> </a:t>
            </a:r>
            <a:r>
              <a:rPr lang="es-CO" b="1" dirty="0">
                <a:latin typeface="Century Gothic" panose="020B0502020202020204" pitchFamily="34" charset="0"/>
                <a:cs typeface="Arial" panose="020B0604020202020204" pitchFamily="34" charset="0"/>
              </a:rPr>
              <a:t>% del 100% programado a 31/12/2020</a:t>
            </a:r>
            <a:endParaRPr lang="es-CO" dirty="0"/>
          </a:p>
        </p:txBody>
      </p:sp>
      <p:pic>
        <p:nvPicPr>
          <p:cNvPr id="7" name="Imagen 6"/>
          <p:cNvPicPr>
            <a:picLocks noChangeAspect="1"/>
          </p:cNvPicPr>
          <p:nvPr/>
        </p:nvPicPr>
        <p:blipFill>
          <a:blip r:embed="rId3"/>
          <a:stretch>
            <a:fillRect/>
          </a:stretch>
        </p:blipFill>
        <p:spPr>
          <a:xfrm>
            <a:off x="318458" y="446454"/>
            <a:ext cx="8312195" cy="5576059"/>
          </a:xfrm>
          <a:prstGeom prst="rect">
            <a:avLst/>
          </a:prstGeom>
          <a:ln w="12700" cmpd="dbl">
            <a:solidFill>
              <a:schemeClr val="tx1"/>
            </a:solidFill>
          </a:ln>
        </p:spPr>
      </p:pic>
      <p:sp>
        <p:nvSpPr>
          <p:cNvPr id="2" name="Flecha abajo 1"/>
          <p:cNvSpPr/>
          <p:nvPr/>
        </p:nvSpPr>
        <p:spPr>
          <a:xfrm>
            <a:off x="10042358" y="2440087"/>
            <a:ext cx="689810" cy="510668"/>
          </a:xfrm>
          <a:prstGeom prst="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8" name="Flecha abajo 7"/>
          <p:cNvSpPr/>
          <p:nvPr/>
        </p:nvSpPr>
        <p:spPr>
          <a:xfrm>
            <a:off x="10042358" y="4126582"/>
            <a:ext cx="689810" cy="510668"/>
          </a:xfrm>
          <a:prstGeom prst="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3521042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upo 28">
            <a:extLst>
              <a:ext uri="{FF2B5EF4-FFF2-40B4-BE49-F238E27FC236}">
                <a16:creationId xmlns:a16="http://schemas.microsoft.com/office/drawing/2014/main" id="{B933F47E-8B67-4355-B538-F09719CBD1C9}"/>
              </a:ext>
            </a:extLst>
          </p:cNvPr>
          <p:cNvGrpSpPr/>
          <p:nvPr/>
        </p:nvGrpSpPr>
        <p:grpSpPr>
          <a:xfrm>
            <a:off x="0" y="0"/>
            <a:ext cx="12177740" cy="6063916"/>
            <a:chOff x="1674307" y="1018380"/>
            <a:chExt cx="7272808" cy="3665177"/>
          </a:xfrm>
        </p:grpSpPr>
        <p:sp>
          <p:nvSpPr>
            <p:cNvPr id="31" name="Rectángulo 30">
              <a:extLst>
                <a:ext uri="{FF2B5EF4-FFF2-40B4-BE49-F238E27FC236}">
                  <a16:creationId xmlns:a16="http://schemas.microsoft.com/office/drawing/2014/main" id="{F80A90A0-B91C-45D3-B4CC-053B02C32BFC}"/>
                </a:ext>
              </a:extLst>
            </p:cNvPr>
            <p:cNvSpPr/>
            <p:nvPr/>
          </p:nvSpPr>
          <p:spPr>
            <a:xfrm>
              <a:off x="1674307" y="1018380"/>
              <a:ext cx="7272808" cy="3665177"/>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dirty="0"/>
            </a:p>
          </p:txBody>
        </p:sp>
        <p:sp>
          <p:nvSpPr>
            <p:cNvPr id="32" name="Title 1">
              <a:extLst>
                <a:ext uri="{FF2B5EF4-FFF2-40B4-BE49-F238E27FC236}">
                  <a16:creationId xmlns:a16="http://schemas.microsoft.com/office/drawing/2014/main" id="{1D9FB68E-71C6-4D03-9921-80D5FBD713B4}"/>
                </a:ext>
              </a:extLst>
            </p:cNvPr>
            <p:cNvSpPr txBox="1">
              <a:spLocks/>
            </p:cNvSpPr>
            <p:nvPr/>
          </p:nvSpPr>
          <p:spPr>
            <a:xfrm>
              <a:off x="1961359" y="3387284"/>
              <a:ext cx="6630206" cy="1080012"/>
            </a:xfrm>
            <a:prstGeom prst="rect">
              <a:avLst/>
            </a:prstGeom>
          </p:spPr>
          <p:txBody>
            <a:bodyPr vert="horz" lIns="43052" tIns="21526" rIns="43052" bIns="21526" rtlCol="0" anchor="ctr">
              <a:noAutofit/>
            </a:bodyPr>
            <a:lstStyle>
              <a:defPPr>
                <a:defRPr lang="es-CO"/>
              </a:defPPr>
              <a:lvl1pPr algn="r" defTabSz="914400" eaLnBrk="1" latinLnBrk="0" hangingPunct="1">
                <a:lnSpc>
                  <a:spcPct val="90000"/>
                </a:lnSpc>
                <a:buNone/>
                <a:defRPr sz="4400">
                  <a:solidFill>
                    <a:schemeClr val="bg1"/>
                  </a:solidFill>
                  <a:latin typeface="Arial"/>
                  <a:ea typeface="+mj-ea"/>
                  <a:cs typeface="+mj-cs"/>
                </a:defRPr>
              </a:lvl1pPr>
            </a:lstStyle>
            <a:p>
              <a:pPr algn="ctr"/>
              <a:r>
                <a:rPr lang="es-MX" sz="2400" b="1" dirty="0">
                  <a:latin typeface="Century Gothic" charset="0"/>
                  <a:ea typeface="Century Gothic" charset="0"/>
                  <a:cs typeface="Century Gothic" charset="0"/>
                </a:rPr>
                <a:t>Resultados de Auditorías OCIG – Enero – Junio 2020.</a:t>
              </a:r>
            </a:p>
          </p:txBody>
        </p:sp>
      </p:grpSp>
      <p:pic>
        <p:nvPicPr>
          <p:cNvPr id="6" name="Imagen 5">
            <a:extLst>
              <a:ext uri="{FF2B5EF4-FFF2-40B4-BE49-F238E27FC236}">
                <a16:creationId xmlns:a16="http://schemas.microsoft.com/office/drawing/2014/main" id="{2DAD3AD8-93DD-49B1-9F08-4A12722BDF3F}"/>
              </a:ext>
            </a:extLst>
          </p:cNvPr>
          <p:cNvPicPr>
            <a:picLocks noChangeAspect="1"/>
          </p:cNvPicPr>
          <p:nvPr/>
        </p:nvPicPr>
        <p:blipFill>
          <a:blip r:embed="rId3"/>
          <a:stretch>
            <a:fillRect/>
          </a:stretch>
        </p:blipFill>
        <p:spPr>
          <a:xfrm>
            <a:off x="3882617" y="1300524"/>
            <a:ext cx="4502966" cy="2825999"/>
          </a:xfrm>
          <a:prstGeom prst="rect">
            <a:avLst/>
          </a:prstGeom>
        </p:spPr>
      </p:pic>
    </p:spTree>
    <p:extLst>
      <p:ext uri="{BB962C8B-B14F-4D97-AF65-F5344CB8AC3E}">
        <p14:creationId xmlns:p14="http://schemas.microsoft.com/office/powerpoint/2010/main" val="4161661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5">
            <a:extLst>
              <a:ext uri="{FF2B5EF4-FFF2-40B4-BE49-F238E27FC236}">
                <a16:creationId xmlns:a16="http://schemas.microsoft.com/office/drawing/2014/main" id="{2A7AF75B-0CEB-4203-A99F-BE15419090CB}"/>
              </a:ext>
            </a:extLst>
          </p:cNvPr>
          <p:cNvSpPr/>
          <p:nvPr/>
        </p:nvSpPr>
        <p:spPr>
          <a:xfrm>
            <a:off x="0" y="0"/>
            <a:ext cx="12192000" cy="377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defRPr/>
            </a:pPr>
            <a:r>
              <a:rPr lang="es-CO" sz="2000" b="1" dirty="0">
                <a:solidFill>
                  <a:schemeClr val="bg1"/>
                </a:solidFill>
                <a:latin typeface="Century Gothic" panose="020B0502020202020204" pitchFamily="34" charset="0"/>
                <a:ea typeface="Open Sans" panose="020B0606030504020204" pitchFamily="34" charset="0"/>
                <a:cs typeface="Arial" panose="020B0604020202020204" pitchFamily="34" charset="0"/>
              </a:rPr>
              <a:t>Resultados de Auditorías OCIG a junio 2020</a:t>
            </a:r>
            <a:endParaRPr lang="es-CO" sz="2000" b="1" dirty="0">
              <a:solidFill>
                <a:schemeClr val="bg1"/>
              </a:solidFill>
              <a:latin typeface="Century Gothic" charset="0"/>
              <a:ea typeface="Century Gothic" charset="0"/>
              <a:cs typeface="Century Gothic" charset="0"/>
            </a:endParaRPr>
          </a:p>
        </p:txBody>
      </p:sp>
      <p:pic>
        <p:nvPicPr>
          <p:cNvPr id="5" name="Picture 6" descr="Módulo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1216" y="453188"/>
            <a:ext cx="4320208" cy="1384995"/>
          </a:xfrm>
          <a:prstGeom prst="rect">
            <a:avLst/>
          </a:prstGeom>
          <a:ln w="12700" cmpd="dbl">
            <a:solidFill>
              <a:schemeClr val="tx2">
                <a:lumMod val="50000"/>
              </a:schemeClr>
            </a:solidFill>
          </a:ln>
          <a:extLst>
            <a:ext uri="{909E8E84-426E-40DD-AFC4-6F175D3DCCD1}">
              <a14:hiddenFill xmlns:a14="http://schemas.microsoft.com/office/drawing/2010/main">
                <a:solidFill>
                  <a:srgbClr val="FFFFFF"/>
                </a:solidFill>
              </a14:hiddenFill>
            </a:ext>
          </a:extLst>
        </p:spPr>
      </p:pic>
      <p:sp>
        <p:nvSpPr>
          <p:cNvPr id="6" name="Rectángulo 5"/>
          <p:cNvSpPr/>
          <p:nvPr/>
        </p:nvSpPr>
        <p:spPr>
          <a:xfrm>
            <a:off x="410814" y="453188"/>
            <a:ext cx="4432262" cy="1384995"/>
          </a:xfrm>
          <a:prstGeom prst="rect">
            <a:avLst/>
          </a:prstGeom>
          <a:ln w="12700" cmpd="dbl">
            <a:solidFill>
              <a:schemeClr val="tx2">
                <a:lumMod val="50000"/>
              </a:schemeClr>
            </a:solidFill>
          </a:ln>
        </p:spPr>
        <p:txBody>
          <a:bodyPr wrap="square">
            <a:spAutoFit/>
          </a:bodyPr>
          <a:lstStyle/>
          <a:p>
            <a:r>
              <a:rPr lang="es-CO" sz="1200" i="1" u="sng" dirty="0">
                <a:effectLst>
                  <a:outerShdw blurRad="38100" dist="38100" dir="2700000" algn="tl">
                    <a:srgbClr val="000000">
                      <a:alpha val="43137"/>
                    </a:srgbClr>
                  </a:outerShdw>
                </a:effectLst>
                <a:latin typeface="Century Gothic" panose="020B0502020202020204" pitchFamily="34" charset="0"/>
              </a:rPr>
              <a:t>Auditorías Internas de Gestión</a:t>
            </a:r>
            <a:endParaRPr lang="es-CO" sz="1200" u="sng" dirty="0">
              <a:latin typeface="Century Gothic" panose="020B0502020202020204" pitchFamily="34" charset="0"/>
            </a:endParaRPr>
          </a:p>
          <a:p>
            <a:pPr marL="185738" indent="-93663">
              <a:buFontTx/>
              <a:buChar char="-"/>
            </a:pPr>
            <a:r>
              <a:rPr lang="es-CO" sz="1200" dirty="0">
                <a:latin typeface="Century Gothic" panose="020B0502020202020204" pitchFamily="34" charset="0"/>
              </a:rPr>
              <a:t> Gestión Contractual.  	</a:t>
            </a:r>
          </a:p>
          <a:p>
            <a:pPr marL="185738" indent="-93663">
              <a:buFontTx/>
              <a:buChar char="-"/>
            </a:pPr>
            <a:r>
              <a:rPr lang="es-CO" sz="1200" dirty="0">
                <a:latin typeface="Century Gothic" panose="020B0502020202020204" pitchFamily="34" charset="0"/>
              </a:rPr>
              <a:t> Gestión Comercial.</a:t>
            </a:r>
          </a:p>
          <a:p>
            <a:pPr marL="185738" indent="-93663">
              <a:buFontTx/>
              <a:buChar char="-"/>
            </a:pPr>
            <a:r>
              <a:rPr lang="es-CO" sz="1200" dirty="0">
                <a:latin typeface="Century Gothic" panose="020B0502020202020204" pitchFamily="34" charset="0"/>
              </a:rPr>
              <a:t> Cuentas por Cobrar.     </a:t>
            </a:r>
          </a:p>
          <a:p>
            <a:pPr marL="185738" indent="-93663">
              <a:buFontTx/>
              <a:buChar char="-"/>
            </a:pPr>
            <a:r>
              <a:rPr lang="es-CO" sz="1200" dirty="0">
                <a:latin typeface="Century Gothic" panose="020B0502020202020204" pitchFamily="34" charset="0"/>
              </a:rPr>
              <a:t> Gestión T.I:</a:t>
            </a:r>
          </a:p>
          <a:p>
            <a:pPr marL="92075"/>
            <a:r>
              <a:rPr lang="es-CO" sz="1200" dirty="0">
                <a:latin typeface="Century Gothic" panose="020B0502020202020204" pitchFamily="34" charset="0"/>
              </a:rPr>
              <a:t>    (Licenciamiento Software y Datos Personales)</a:t>
            </a:r>
          </a:p>
          <a:p>
            <a:pPr marL="185738" indent="-93663">
              <a:buFontTx/>
              <a:buChar char="-"/>
            </a:pPr>
            <a:r>
              <a:rPr lang="es-CO" sz="1200" dirty="0">
                <a:latin typeface="Century Gothic" panose="020B0502020202020204" pitchFamily="34" charset="0"/>
              </a:rPr>
              <a:t>  Mantenimiento en Plantas de Tratamiento.</a:t>
            </a:r>
          </a:p>
        </p:txBody>
      </p:sp>
      <p:graphicFrame>
        <p:nvGraphicFramePr>
          <p:cNvPr id="7" name="Tabla 6"/>
          <p:cNvGraphicFramePr>
            <a:graphicFrameLocks noGrp="1"/>
          </p:cNvGraphicFramePr>
          <p:nvPr>
            <p:extLst>
              <p:ext uri="{D42A27DB-BD31-4B8C-83A1-F6EECF244321}">
                <p14:modId xmlns:p14="http://schemas.microsoft.com/office/powerpoint/2010/main" val="2453687166"/>
              </p:ext>
            </p:extLst>
          </p:nvPr>
        </p:nvGraphicFramePr>
        <p:xfrm>
          <a:off x="227209" y="2059662"/>
          <a:ext cx="11694695" cy="3962400"/>
        </p:xfrm>
        <a:graphic>
          <a:graphicData uri="http://schemas.openxmlformats.org/drawingml/2006/table">
            <a:tbl>
              <a:tblPr/>
              <a:tblGrid>
                <a:gridCol w="1008033">
                  <a:extLst>
                    <a:ext uri="{9D8B030D-6E8A-4147-A177-3AD203B41FA5}">
                      <a16:colId xmlns:a16="http://schemas.microsoft.com/office/drawing/2014/main" val="2108992787"/>
                    </a:ext>
                  </a:extLst>
                </a:gridCol>
                <a:gridCol w="10686662">
                  <a:extLst>
                    <a:ext uri="{9D8B030D-6E8A-4147-A177-3AD203B41FA5}">
                      <a16:colId xmlns:a16="http://schemas.microsoft.com/office/drawing/2014/main" val="2754793349"/>
                    </a:ext>
                  </a:extLst>
                </a:gridCol>
              </a:tblGrid>
              <a:tr h="317783">
                <a:tc>
                  <a:txBody>
                    <a:bodyPr/>
                    <a:lstStyle/>
                    <a:p>
                      <a:pPr algn="ctr" fontAlgn="ctr"/>
                      <a:r>
                        <a:rPr lang="es-CO" sz="1100" b="1" i="0" u="none" strike="noStrike" dirty="0">
                          <a:solidFill>
                            <a:srgbClr val="000000"/>
                          </a:solidFill>
                          <a:effectLst/>
                          <a:latin typeface="Century Gothic" panose="020B0502020202020204" pitchFamily="34" charset="0"/>
                        </a:rPr>
                        <a:t>MECI - COMPONENTE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CO" sz="2000" b="1" i="0" u="none" strike="noStrike" dirty="0">
                          <a:solidFill>
                            <a:srgbClr val="000000"/>
                          </a:solidFill>
                          <a:effectLst/>
                          <a:latin typeface="Century Gothic" panose="020B0502020202020204" pitchFamily="34" charset="0"/>
                        </a:rPr>
                        <a:t>FORTALEZAS DEL SCI DE LA EAAB-ESP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668604023"/>
                  </a:ext>
                </a:extLst>
              </a:tr>
              <a:tr h="3481930">
                <a:tc>
                  <a:txBody>
                    <a:bodyPr/>
                    <a:lstStyle/>
                    <a:p>
                      <a:pPr marL="92075" indent="0" algn="ctr" fontAlgn="ctr"/>
                      <a:r>
                        <a:rPr lang="es-CO" sz="1200" b="1" i="0" u="none" strike="noStrike" dirty="0">
                          <a:solidFill>
                            <a:srgbClr val="000000"/>
                          </a:solidFill>
                          <a:effectLst/>
                          <a:latin typeface="Century Gothic" panose="020B0502020202020204" pitchFamily="34" charset="0"/>
                        </a:rPr>
                        <a:t>Ambiente </a:t>
                      </a:r>
                    </a:p>
                    <a:p>
                      <a:pPr marL="92075" indent="0" algn="ctr" fontAlgn="ctr"/>
                      <a:r>
                        <a:rPr lang="es-CO" sz="1200" b="1" i="0" u="none" strike="noStrike" dirty="0">
                          <a:solidFill>
                            <a:srgbClr val="000000"/>
                          </a:solidFill>
                          <a:effectLst/>
                          <a:latin typeface="Century Gothic" panose="020B0502020202020204" pitchFamily="34" charset="0"/>
                        </a:rPr>
                        <a:t>de Control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marL="263525" indent="-171450" algn="l" fontAlgn="ctr">
                        <a:buFont typeface="Arial" panose="020B0604020202020204" pitchFamily="34" charset="0"/>
                        <a:buChar char="•"/>
                      </a:pPr>
                      <a:r>
                        <a:rPr lang="es-MX" sz="1400" b="0" i="0" u="none" strike="noStrike" dirty="0">
                          <a:solidFill>
                            <a:srgbClr val="000000"/>
                          </a:solidFill>
                          <a:effectLst/>
                          <a:latin typeface="Century Gothic" panose="020B0502020202020204" pitchFamily="34" charset="0"/>
                        </a:rPr>
                        <a:t>La Gerencia de T.I cuenta con equipos de trabajo y herramientas necesarias con relación al Licenciamiento de Software.</a:t>
                      </a:r>
                    </a:p>
                    <a:p>
                      <a:pPr marL="263525" indent="-171450" algn="l" fontAlgn="ctr">
                        <a:buFont typeface="Arial" panose="020B0604020202020204" pitchFamily="34" charset="0"/>
                        <a:buChar char="•"/>
                      </a:pPr>
                      <a:r>
                        <a:rPr lang="es-MX" sz="1400" b="0" i="0" u="none" strike="noStrike" dirty="0">
                          <a:solidFill>
                            <a:srgbClr val="000000"/>
                          </a:solidFill>
                          <a:effectLst/>
                          <a:latin typeface="Century Gothic" panose="020B0502020202020204" pitchFamily="34" charset="0"/>
                        </a:rPr>
                        <a:t>La Gerencia Corporativa de Servicio al Cliente, Gerencia Corporativa de Sistema Maestro-Dirección Red Matriz de Acueducto y la  Dirección de Ingeniería Especializada, han adelantado actividades que inciden en la gestión de las pérdidas de agua y se constituyen en un insumo primordial del Plan de Reducción de Pérdidas. </a:t>
                      </a:r>
                    </a:p>
                    <a:p>
                      <a:pPr marL="263525" indent="-171450" algn="l" fontAlgn="ctr">
                        <a:buFont typeface="Arial" panose="020B0604020202020204" pitchFamily="34" charset="0"/>
                        <a:buChar char="•"/>
                      </a:pPr>
                      <a:r>
                        <a:rPr lang="es-MX" sz="1400" b="0" i="0" u="none" strike="noStrike" dirty="0">
                          <a:solidFill>
                            <a:srgbClr val="000000"/>
                          </a:solidFill>
                          <a:effectLst/>
                          <a:latin typeface="Century Gothic" panose="020B0502020202020204" pitchFamily="34" charset="0"/>
                        </a:rPr>
                        <a:t>En las plantas de tratamiento de Agua Potable PTAP, se cuenta con personal comprometido y con capacidad para desarrollar  actividades</a:t>
                      </a:r>
                      <a:r>
                        <a:rPr lang="es-MX" sz="1400" b="0" i="0" u="none" strike="noStrike" baseline="0" dirty="0">
                          <a:solidFill>
                            <a:srgbClr val="000000"/>
                          </a:solidFill>
                          <a:effectLst/>
                          <a:latin typeface="Century Gothic" panose="020B0502020202020204" pitchFamily="34" charset="0"/>
                        </a:rPr>
                        <a:t> de mantenimiento. </a:t>
                      </a:r>
                    </a:p>
                    <a:p>
                      <a:pPr marL="263525" indent="-171450" algn="l" fontAlgn="ctr">
                        <a:buFont typeface="Arial" panose="020B0604020202020204" pitchFamily="34" charset="0"/>
                        <a:buChar char="•"/>
                      </a:pPr>
                      <a:r>
                        <a:rPr lang="es-ES_tradnl" sz="1400" dirty="0">
                          <a:latin typeface="Century Gothic" panose="020B0502020202020204" pitchFamily="34" charset="0"/>
                        </a:rPr>
                        <a:t>La EAAB-ESP ha establecido parámetros de cumplimiento a las políticas de operación y contables relacionadas con los elementos normativos del proceso, evidenciando el cumplimiento de las directrices expedidas por la CGN.  </a:t>
                      </a:r>
                    </a:p>
                    <a:p>
                      <a:pPr marL="263525" indent="-171450" algn="l" fontAlgn="ctr">
                        <a:buFont typeface="Arial" panose="020B0604020202020204" pitchFamily="34" charset="0"/>
                        <a:buChar char="•"/>
                      </a:pPr>
                      <a:r>
                        <a:rPr lang="es-ES_tradnl" sz="1400" dirty="0">
                          <a:latin typeface="Century Gothic" panose="020B0502020202020204" pitchFamily="34" charset="0"/>
                        </a:rPr>
                        <a:t>Se lleva a cabo el Comité técnico de sostenibilidad contable, donde se ha realizado depuración de cifras, de acuerdo con la solicitud de las diferentes áreas. </a:t>
                      </a:r>
                    </a:p>
                    <a:p>
                      <a:pPr marL="263525"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s-ES_tradnl" sz="1400" dirty="0">
                          <a:latin typeface="Century Gothic" panose="020B0502020202020204" pitchFamily="34" charset="0"/>
                        </a:rPr>
                        <a:t>La EAAB-ESP</a:t>
                      </a:r>
                      <a:r>
                        <a:rPr lang="es-ES_tradnl" sz="1400" baseline="0" dirty="0">
                          <a:latin typeface="Century Gothic" panose="020B0502020202020204" pitchFamily="34" charset="0"/>
                        </a:rPr>
                        <a:t> </a:t>
                      </a:r>
                      <a:r>
                        <a:rPr lang="es-ES_tradnl" sz="1400" dirty="0">
                          <a:latin typeface="Century Gothic" panose="020B0502020202020204" pitchFamily="34" charset="0"/>
                        </a:rPr>
                        <a:t>cuenta con un Plan</a:t>
                      </a:r>
                      <a:r>
                        <a:rPr lang="es-ES_tradnl" sz="1400" baseline="0" dirty="0">
                          <a:latin typeface="Century Gothic" panose="020B0502020202020204" pitchFamily="34" charset="0"/>
                        </a:rPr>
                        <a:t> Anticorrupción y Atención al Ciudadano para el 2020 el cual se encuentra debidamente estructurado en el marco de sus 6 </a:t>
                      </a:r>
                      <a:r>
                        <a:rPr lang="es-ES_tradnl" sz="1400" kern="1200" baseline="0" dirty="0">
                          <a:solidFill>
                            <a:schemeClr val="tx1"/>
                          </a:solidFill>
                          <a:latin typeface="Century Gothic" panose="020B0502020202020204" pitchFamily="34" charset="0"/>
                          <a:ea typeface="+mn-ea"/>
                          <a:cs typeface="+mn-cs"/>
                        </a:rPr>
                        <a:t>componentes; </a:t>
                      </a:r>
                      <a:r>
                        <a:rPr lang="es-CO" sz="1400" kern="1200" baseline="0" dirty="0">
                          <a:solidFill>
                            <a:schemeClr val="tx1"/>
                          </a:solidFill>
                          <a:latin typeface="Century Gothic" panose="020B0502020202020204" pitchFamily="34" charset="0"/>
                          <a:ea typeface="+mn-ea"/>
                          <a:cs typeface="+mn-cs"/>
                        </a:rPr>
                        <a:t>Gestión del Riesgo de Corrupción, Racionalización de Trámites, Rendición de Cuentas, Atención al Ciudadano, Transparencia y Acceso a la Información e Iniciativas Adicionales.</a:t>
                      </a:r>
                    </a:p>
                    <a:p>
                      <a:pPr marL="263525"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s-CO" sz="1400" kern="1200" baseline="0" dirty="0">
                          <a:solidFill>
                            <a:schemeClr val="tx1"/>
                          </a:solidFill>
                          <a:latin typeface="Century Gothic" panose="020B0502020202020204" pitchFamily="34" charset="0"/>
                          <a:ea typeface="+mn-ea"/>
                          <a:cs typeface="+mn-cs"/>
                        </a:rPr>
                        <a:t>Se encontró compromiso por parte de las  áreas evaluadas, (1ª  línea de defensa) con la gestión del riesgo, en cada una de sus fases.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7490410"/>
                  </a:ext>
                </a:extLst>
              </a:tr>
            </a:tbl>
          </a:graphicData>
        </a:graphic>
      </p:graphicFrame>
      <p:sp>
        <p:nvSpPr>
          <p:cNvPr id="11" name="Rectángulo 10"/>
          <p:cNvSpPr/>
          <p:nvPr/>
        </p:nvSpPr>
        <p:spPr>
          <a:xfrm>
            <a:off x="5379367" y="1081915"/>
            <a:ext cx="1455848" cy="369332"/>
          </a:xfrm>
          <a:prstGeom prst="rect">
            <a:avLst/>
          </a:prstGeom>
        </p:spPr>
        <p:txBody>
          <a:bodyPr wrap="none">
            <a:spAutoFit/>
          </a:bodyPr>
          <a:lstStyle/>
          <a:p>
            <a:r>
              <a:rPr lang="es-CO" b="1" dirty="0">
                <a:effectLst>
                  <a:outerShdw blurRad="38100" dist="38100" dir="2700000" algn="tl">
                    <a:srgbClr val="000000">
                      <a:alpha val="43137"/>
                    </a:srgbClr>
                  </a:outerShdw>
                </a:effectLst>
                <a:latin typeface="Century Gothic" panose="020B0502020202020204" pitchFamily="34" charset="0"/>
              </a:rPr>
              <a:t>COSO 2013</a:t>
            </a:r>
            <a:endParaRPr lang="es-CO"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35189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5">
            <a:extLst>
              <a:ext uri="{FF2B5EF4-FFF2-40B4-BE49-F238E27FC236}">
                <a16:creationId xmlns:a16="http://schemas.microsoft.com/office/drawing/2014/main" id="{2A7AF75B-0CEB-4203-A99F-BE15419090CB}"/>
              </a:ext>
            </a:extLst>
          </p:cNvPr>
          <p:cNvSpPr/>
          <p:nvPr/>
        </p:nvSpPr>
        <p:spPr>
          <a:xfrm>
            <a:off x="0" y="0"/>
            <a:ext cx="12192000" cy="377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defRPr/>
            </a:pPr>
            <a:r>
              <a:rPr lang="es-CO" sz="2000" b="1" dirty="0">
                <a:solidFill>
                  <a:schemeClr val="bg1"/>
                </a:solidFill>
                <a:latin typeface="Century Gothic" panose="020B0502020202020204" pitchFamily="34" charset="0"/>
                <a:ea typeface="Open Sans" panose="020B0606030504020204" pitchFamily="34" charset="0"/>
                <a:cs typeface="Arial" panose="020B0604020202020204" pitchFamily="34" charset="0"/>
              </a:rPr>
              <a:t>Resultados de Auditorías OCIG a junio 2020</a:t>
            </a:r>
            <a:endParaRPr lang="es-CO" sz="2000" b="1" dirty="0">
              <a:solidFill>
                <a:schemeClr val="bg1"/>
              </a:solidFill>
              <a:latin typeface="Century Gothic" charset="0"/>
              <a:ea typeface="Century Gothic" charset="0"/>
              <a:cs typeface="Century Gothic" charset="0"/>
            </a:endParaRPr>
          </a:p>
        </p:txBody>
      </p:sp>
      <p:pic>
        <p:nvPicPr>
          <p:cNvPr id="5" name="Picture 6" descr="Módulo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1216" y="453188"/>
            <a:ext cx="4320208" cy="1384995"/>
          </a:xfrm>
          <a:prstGeom prst="rect">
            <a:avLst/>
          </a:prstGeom>
          <a:ln w="12700" cmpd="dbl">
            <a:solidFill>
              <a:schemeClr val="tx2">
                <a:lumMod val="50000"/>
              </a:schemeClr>
            </a:solidFill>
          </a:ln>
          <a:extLst>
            <a:ext uri="{909E8E84-426E-40DD-AFC4-6F175D3DCCD1}">
              <a14:hiddenFill xmlns:a14="http://schemas.microsoft.com/office/drawing/2010/main">
                <a:solidFill>
                  <a:srgbClr val="FFFFFF"/>
                </a:solidFill>
              </a14:hiddenFill>
            </a:ext>
          </a:extLst>
        </p:spPr>
      </p:pic>
      <p:sp>
        <p:nvSpPr>
          <p:cNvPr id="6" name="Rectángulo 5"/>
          <p:cNvSpPr/>
          <p:nvPr/>
        </p:nvSpPr>
        <p:spPr>
          <a:xfrm>
            <a:off x="410814" y="453188"/>
            <a:ext cx="4432262" cy="1384995"/>
          </a:xfrm>
          <a:prstGeom prst="rect">
            <a:avLst/>
          </a:prstGeom>
          <a:ln w="12700" cmpd="dbl">
            <a:solidFill>
              <a:schemeClr val="tx2">
                <a:lumMod val="50000"/>
              </a:schemeClr>
            </a:solidFill>
          </a:ln>
        </p:spPr>
        <p:txBody>
          <a:bodyPr wrap="square">
            <a:spAutoFit/>
          </a:bodyPr>
          <a:lstStyle/>
          <a:p>
            <a:r>
              <a:rPr lang="es-CO" sz="1200" i="1" u="sng" dirty="0">
                <a:effectLst>
                  <a:outerShdw blurRad="38100" dist="38100" dir="2700000" algn="tl">
                    <a:srgbClr val="000000">
                      <a:alpha val="43137"/>
                    </a:srgbClr>
                  </a:outerShdw>
                </a:effectLst>
                <a:latin typeface="Century Gothic" panose="020B0502020202020204" pitchFamily="34" charset="0"/>
              </a:rPr>
              <a:t>Auditorías Internas de Gestión</a:t>
            </a:r>
            <a:endParaRPr lang="es-CO" sz="1200" u="sng" dirty="0">
              <a:latin typeface="Century Gothic" panose="020B0502020202020204" pitchFamily="34" charset="0"/>
            </a:endParaRPr>
          </a:p>
          <a:p>
            <a:pPr marL="185738" indent="-93663">
              <a:buFontTx/>
              <a:buChar char="-"/>
            </a:pPr>
            <a:r>
              <a:rPr lang="es-CO" sz="1200" dirty="0">
                <a:latin typeface="Century Gothic" panose="020B0502020202020204" pitchFamily="34" charset="0"/>
              </a:rPr>
              <a:t> Gestión Contractual.  	</a:t>
            </a:r>
          </a:p>
          <a:p>
            <a:pPr marL="185738" indent="-93663">
              <a:buFontTx/>
              <a:buChar char="-"/>
            </a:pPr>
            <a:r>
              <a:rPr lang="es-CO" sz="1200" dirty="0">
                <a:latin typeface="Century Gothic" panose="020B0502020202020204" pitchFamily="34" charset="0"/>
              </a:rPr>
              <a:t> Gestión Comercial.</a:t>
            </a:r>
          </a:p>
          <a:p>
            <a:pPr marL="185738" indent="-93663">
              <a:buFontTx/>
              <a:buChar char="-"/>
            </a:pPr>
            <a:r>
              <a:rPr lang="es-CO" sz="1200" dirty="0">
                <a:latin typeface="Century Gothic" panose="020B0502020202020204" pitchFamily="34" charset="0"/>
              </a:rPr>
              <a:t> Cuentas por Cobrar.     </a:t>
            </a:r>
          </a:p>
          <a:p>
            <a:pPr marL="185738" indent="-93663">
              <a:buFontTx/>
              <a:buChar char="-"/>
            </a:pPr>
            <a:r>
              <a:rPr lang="es-CO" sz="1200" dirty="0">
                <a:latin typeface="Century Gothic" panose="020B0502020202020204" pitchFamily="34" charset="0"/>
              </a:rPr>
              <a:t> Gestión T.I:</a:t>
            </a:r>
          </a:p>
          <a:p>
            <a:pPr marL="92075"/>
            <a:r>
              <a:rPr lang="es-CO" sz="1200" dirty="0">
                <a:latin typeface="Century Gothic" panose="020B0502020202020204" pitchFamily="34" charset="0"/>
              </a:rPr>
              <a:t>    (Licenciamiento Software y Datos Personales)</a:t>
            </a:r>
          </a:p>
          <a:p>
            <a:pPr marL="185738" indent="-93663">
              <a:buFontTx/>
              <a:buChar char="-"/>
            </a:pPr>
            <a:r>
              <a:rPr lang="es-CO" sz="1200" dirty="0">
                <a:latin typeface="Century Gothic" panose="020B0502020202020204" pitchFamily="34" charset="0"/>
              </a:rPr>
              <a:t>  Mantenimiento en Plantas de Tratamiento.</a:t>
            </a:r>
          </a:p>
        </p:txBody>
      </p:sp>
      <p:graphicFrame>
        <p:nvGraphicFramePr>
          <p:cNvPr id="7" name="Tabla 6"/>
          <p:cNvGraphicFramePr>
            <a:graphicFrameLocks noGrp="1"/>
          </p:cNvGraphicFramePr>
          <p:nvPr>
            <p:extLst>
              <p:ext uri="{D42A27DB-BD31-4B8C-83A1-F6EECF244321}">
                <p14:modId xmlns:p14="http://schemas.microsoft.com/office/powerpoint/2010/main" val="1866933896"/>
              </p:ext>
            </p:extLst>
          </p:nvPr>
        </p:nvGraphicFramePr>
        <p:xfrm>
          <a:off x="227209" y="2059662"/>
          <a:ext cx="11694695" cy="3873500"/>
        </p:xfrm>
        <a:graphic>
          <a:graphicData uri="http://schemas.openxmlformats.org/drawingml/2006/table">
            <a:tbl>
              <a:tblPr/>
              <a:tblGrid>
                <a:gridCol w="1360959">
                  <a:extLst>
                    <a:ext uri="{9D8B030D-6E8A-4147-A177-3AD203B41FA5}">
                      <a16:colId xmlns:a16="http://schemas.microsoft.com/office/drawing/2014/main" val="2108992787"/>
                    </a:ext>
                  </a:extLst>
                </a:gridCol>
                <a:gridCol w="10333736">
                  <a:extLst>
                    <a:ext uri="{9D8B030D-6E8A-4147-A177-3AD203B41FA5}">
                      <a16:colId xmlns:a16="http://schemas.microsoft.com/office/drawing/2014/main" val="2754793349"/>
                    </a:ext>
                  </a:extLst>
                </a:gridCol>
              </a:tblGrid>
              <a:tr h="317783">
                <a:tc>
                  <a:txBody>
                    <a:bodyPr/>
                    <a:lstStyle/>
                    <a:p>
                      <a:pPr algn="ctr" fontAlgn="ctr"/>
                      <a:r>
                        <a:rPr lang="es-CO" sz="1400" b="1" i="0" u="none" strike="noStrike" dirty="0">
                          <a:solidFill>
                            <a:srgbClr val="000000"/>
                          </a:solidFill>
                          <a:effectLst/>
                          <a:latin typeface="Century Gothic" panose="020B0502020202020204" pitchFamily="34" charset="0"/>
                        </a:rPr>
                        <a:t>MECI - COMPONENTE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CO" sz="2000" b="1" i="0" u="none" strike="noStrike" dirty="0">
                          <a:solidFill>
                            <a:srgbClr val="000000"/>
                          </a:solidFill>
                          <a:effectLst/>
                          <a:latin typeface="Century Gothic" panose="020B0502020202020204" pitchFamily="34" charset="0"/>
                        </a:rPr>
                        <a:t>FORTALEZAS DEL SCI DE LA EAAB-ESP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668604023"/>
                  </a:ext>
                </a:extLst>
              </a:tr>
              <a:tr h="1733360">
                <a:tc>
                  <a:txBody>
                    <a:bodyPr/>
                    <a:lstStyle/>
                    <a:p>
                      <a:pPr marL="92075" indent="0" algn="ctr" defTabSz="914400" rtl="0" eaLnBrk="1" fontAlgn="ctr" latinLnBrk="0" hangingPunct="1"/>
                      <a:r>
                        <a:rPr lang="es-CO" sz="1400" b="1" i="0" u="none" strike="noStrike" kern="1200" dirty="0">
                          <a:solidFill>
                            <a:srgbClr val="000000"/>
                          </a:solidFill>
                          <a:effectLst/>
                          <a:latin typeface="Century Gothic" panose="020B0502020202020204" pitchFamily="34" charset="0"/>
                          <a:ea typeface="+mn-ea"/>
                          <a:cs typeface="+mn-cs"/>
                        </a:rPr>
                        <a:t>Evaluación </a:t>
                      </a:r>
                    </a:p>
                    <a:p>
                      <a:pPr marL="92075" indent="0" algn="ctr" defTabSz="914400" rtl="0" eaLnBrk="1" fontAlgn="ctr" latinLnBrk="0" hangingPunct="1"/>
                      <a:r>
                        <a:rPr lang="es-CO" sz="1400" b="1" i="0" u="none" strike="noStrike" kern="1200" dirty="0">
                          <a:solidFill>
                            <a:srgbClr val="000000"/>
                          </a:solidFill>
                          <a:effectLst/>
                          <a:latin typeface="Century Gothic" panose="020B0502020202020204" pitchFamily="34" charset="0"/>
                          <a:ea typeface="+mn-ea"/>
                          <a:cs typeface="+mn-cs"/>
                        </a:rPr>
                        <a:t>de Riesgo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marL="88900" marR="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s-CO" sz="1300" b="0" i="0" u="none" strike="noStrike" kern="1200" dirty="0">
                          <a:solidFill>
                            <a:schemeClr val="tx1"/>
                          </a:solidFill>
                          <a:effectLst/>
                          <a:latin typeface="Century Gothic" panose="020B0502020202020204" pitchFamily="34" charset="0"/>
                          <a:ea typeface="+mn-ea"/>
                          <a:cs typeface="+mn-cs"/>
                        </a:rPr>
                        <a:t>La EAAB-ESP cuenta con; </a:t>
                      </a:r>
                    </a:p>
                    <a:p>
                      <a:pPr marL="2603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s-CO" sz="1300" b="1" i="0" u="none" strike="noStrike" kern="1200" dirty="0">
                          <a:solidFill>
                            <a:schemeClr val="tx1"/>
                          </a:solidFill>
                          <a:effectLst/>
                          <a:latin typeface="Century Gothic" panose="020B0502020202020204" pitchFamily="34" charset="0"/>
                          <a:ea typeface="+mn-ea"/>
                          <a:cs typeface="+mn-cs"/>
                        </a:rPr>
                        <a:t>Política de Riesgos,</a:t>
                      </a:r>
                      <a:r>
                        <a:rPr lang="es-CO" sz="1300" b="1" i="0" u="none" strike="noStrike" kern="1200" baseline="0" dirty="0">
                          <a:solidFill>
                            <a:schemeClr val="tx1"/>
                          </a:solidFill>
                          <a:effectLst/>
                          <a:latin typeface="Century Gothic" panose="020B0502020202020204" pitchFamily="34" charset="0"/>
                          <a:ea typeface="+mn-ea"/>
                          <a:cs typeface="+mn-cs"/>
                        </a:rPr>
                        <a:t> </a:t>
                      </a:r>
                      <a:r>
                        <a:rPr lang="es-CO" sz="1300" b="0" i="0" u="none" strike="noStrike" kern="1200" dirty="0">
                          <a:solidFill>
                            <a:schemeClr val="tx1"/>
                          </a:solidFill>
                          <a:effectLst/>
                          <a:latin typeface="Century Gothic" panose="020B0502020202020204" pitchFamily="34" charset="0"/>
                          <a:ea typeface="+mn-ea"/>
                          <a:cs typeface="+mn-cs"/>
                        </a:rPr>
                        <a:t>la cual establece el compromiso para realizar una efectiva administración de los riesgos y oportunidades.</a:t>
                      </a:r>
                    </a:p>
                    <a:p>
                      <a:pPr marL="2603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s-CO" sz="1300" b="0" i="0" u="none" strike="noStrike" kern="1200" dirty="0">
                          <a:solidFill>
                            <a:schemeClr val="tx1"/>
                          </a:solidFill>
                          <a:effectLst/>
                          <a:latin typeface="Century Gothic" panose="020B0502020202020204" pitchFamily="34" charset="0"/>
                          <a:ea typeface="+mn-ea"/>
                          <a:cs typeface="+mn-cs"/>
                        </a:rPr>
                        <a:t>Manual de Riesgos y Oportunidades, donde se determina el proceso metodológico para el  establecimiento del</a:t>
                      </a:r>
                      <a:r>
                        <a:rPr lang="es-CO" sz="1300" b="0" i="0" u="none" strike="noStrike" kern="1200" baseline="0" dirty="0">
                          <a:solidFill>
                            <a:schemeClr val="tx1"/>
                          </a:solidFill>
                          <a:effectLst/>
                          <a:latin typeface="Century Gothic" panose="020B0502020202020204" pitchFamily="34" charset="0"/>
                          <a:ea typeface="+mn-ea"/>
                          <a:cs typeface="+mn-cs"/>
                        </a:rPr>
                        <a:t> </a:t>
                      </a:r>
                      <a:r>
                        <a:rPr lang="es-CO" sz="1300" b="0" i="0" u="none" strike="noStrike" kern="1200" dirty="0">
                          <a:solidFill>
                            <a:schemeClr val="tx1"/>
                          </a:solidFill>
                          <a:effectLst/>
                          <a:latin typeface="Century Gothic" panose="020B0502020202020204" pitchFamily="34" charset="0"/>
                          <a:ea typeface="+mn-ea"/>
                          <a:cs typeface="+mn-cs"/>
                        </a:rPr>
                        <a:t>contexto, identificación, análisis, valoración, evaluación, tratamiento, monitoreo y revisión de los riesgos</a:t>
                      </a:r>
                      <a:r>
                        <a:rPr lang="es-CO" sz="1300" b="0" i="0" u="none" strike="noStrike" kern="1200" baseline="0" dirty="0">
                          <a:solidFill>
                            <a:schemeClr val="tx1"/>
                          </a:solidFill>
                          <a:effectLst/>
                          <a:latin typeface="Century Gothic" panose="020B0502020202020204" pitchFamily="34" charset="0"/>
                          <a:ea typeface="+mn-ea"/>
                          <a:cs typeface="+mn-cs"/>
                        </a:rPr>
                        <a:t> y oportunidades.</a:t>
                      </a:r>
                    </a:p>
                    <a:p>
                      <a:pPr marL="2603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s-CO" sz="1300" b="1" i="0" u="none" strike="noStrike" kern="1200" dirty="0">
                          <a:solidFill>
                            <a:schemeClr val="tx1"/>
                          </a:solidFill>
                          <a:effectLst/>
                          <a:latin typeface="Century Gothic" panose="020B0502020202020204" pitchFamily="34" charset="0"/>
                          <a:ea typeface="+mn-ea"/>
                          <a:cs typeface="+mn-cs"/>
                        </a:rPr>
                        <a:t>Procedimiento de Administración de Riesgos y Oportunidades  </a:t>
                      </a:r>
                      <a:r>
                        <a:rPr lang="es-CO" sz="1300" b="0" i="0" u="none" strike="noStrike" kern="1200" dirty="0">
                          <a:solidFill>
                            <a:schemeClr val="tx1"/>
                          </a:solidFill>
                          <a:effectLst/>
                          <a:latin typeface="Century Gothic" panose="020B0502020202020204" pitchFamily="34" charset="0"/>
                          <a:ea typeface="+mn-ea"/>
                          <a:cs typeface="+mn-cs"/>
                        </a:rPr>
                        <a:t>donde se Establecer los lineamientos y las actividades  para la gestión de riesgos y oportunidades </a:t>
                      </a:r>
                    </a:p>
                    <a:p>
                      <a:pPr marL="2603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s-ES" sz="1300" b="1" i="0" u="none" strike="noStrike" kern="1200" dirty="0">
                          <a:solidFill>
                            <a:schemeClr val="tx1"/>
                          </a:solidFill>
                          <a:effectLst/>
                          <a:latin typeface="Century Gothic" panose="020B0502020202020204" pitchFamily="34" charset="0"/>
                          <a:ea typeface="+mn-ea"/>
                          <a:cs typeface="+mn-cs"/>
                        </a:rPr>
                        <a:t>Instructivo</a:t>
                      </a:r>
                      <a:r>
                        <a:rPr lang="es-ES" sz="1300" b="1" i="0" u="none" strike="noStrike" kern="1200" baseline="0" dirty="0">
                          <a:solidFill>
                            <a:schemeClr val="tx1"/>
                          </a:solidFill>
                          <a:effectLst/>
                          <a:latin typeface="Century Gothic" panose="020B0502020202020204" pitchFamily="34" charset="0"/>
                          <a:ea typeface="+mn-ea"/>
                          <a:cs typeface="+mn-cs"/>
                        </a:rPr>
                        <a:t> de</a:t>
                      </a:r>
                      <a:r>
                        <a:rPr lang="es-ES" sz="1300" b="1" i="0" u="none" strike="noStrike" kern="1200" dirty="0">
                          <a:solidFill>
                            <a:schemeClr val="tx1"/>
                          </a:solidFill>
                          <a:effectLst/>
                          <a:latin typeface="Century Gothic" panose="020B0502020202020204" pitchFamily="34" charset="0"/>
                          <a:ea typeface="+mn-ea"/>
                          <a:cs typeface="+mn-cs"/>
                        </a:rPr>
                        <a:t> Administración de Riesgos y Oportunidades</a:t>
                      </a:r>
                      <a:r>
                        <a:rPr lang="es-ES" sz="1300" b="1" i="0" u="none" strike="noStrike" kern="1200" baseline="0" dirty="0">
                          <a:solidFill>
                            <a:schemeClr val="tx1"/>
                          </a:solidFill>
                          <a:effectLst/>
                          <a:latin typeface="Century Gothic" panose="020B0502020202020204" pitchFamily="34" charset="0"/>
                          <a:ea typeface="+mn-ea"/>
                          <a:cs typeface="+mn-cs"/>
                        </a:rPr>
                        <a:t> </a:t>
                      </a:r>
                      <a:r>
                        <a:rPr lang="es-ES" sz="1300" b="0" i="0" u="none" strike="noStrike" kern="1200" baseline="0" dirty="0">
                          <a:solidFill>
                            <a:schemeClr val="tx1"/>
                          </a:solidFill>
                          <a:effectLst/>
                          <a:latin typeface="Century Gothic" panose="020B0502020202020204" pitchFamily="34" charset="0"/>
                          <a:ea typeface="+mn-ea"/>
                          <a:cs typeface="+mn-cs"/>
                        </a:rPr>
                        <a:t>donde se </a:t>
                      </a:r>
                      <a:r>
                        <a:rPr lang="es-ES_tradnl" sz="1300" b="0" i="0" u="none" strike="noStrike" kern="1200" dirty="0">
                          <a:solidFill>
                            <a:schemeClr val="tx1"/>
                          </a:solidFill>
                          <a:effectLst/>
                          <a:latin typeface="Century Gothic" panose="020B0502020202020204" pitchFamily="34" charset="0"/>
                          <a:ea typeface="+mn-ea"/>
                          <a:cs typeface="+mn-cs"/>
                        </a:rPr>
                        <a:t>presenta las instrucciones que se deben seguir y los registros asociados en cada una de las etapas definidas dentro de la metodología de administración de riesgos y oportunidades</a:t>
                      </a:r>
                      <a:endParaRPr lang="es-CO" sz="1300" b="0" i="0" u="none" strike="noStrike" kern="1200" dirty="0">
                        <a:solidFill>
                          <a:schemeClr val="tx1"/>
                        </a:solidFill>
                        <a:effectLst/>
                        <a:latin typeface="Century Gothic" panose="020B0502020202020204" pitchFamily="34" charset="0"/>
                        <a:ea typeface="+mn-ea"/>
                        <a:cs typeface="+mn-cs"/>
                      </a:endParaRPr>
                    </a:p>
                    <a:p>
                      <a:pPr marL="171450" marR="0" indent="-825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s-MX" sz="1300" dirty="0">
                          <a:solidFill>
                            <a:schemeClr val="tx1"/>
                          </a:solidFill>
                          <a:latin typeface="Century Gothic" panose="020B0502020202020204" pitchFamily="34" charset="0"/>
                        </a:rPr>
                        <a:t> De igual forma cuenta con el </a:t>
                      </a:r>
                      <a:r>
                        <a:rPr lang="es-MX" sz="1300" b="1" dirty="0">
                          <a:solidFill>
                            <a:schemeClr val="tx1"/>
                          </a:solidFill>
                          <a:latin typeface="Century Gothic" panose="020B0502020202020204" pitchFamily="34" charset="0"/>
                        </a:rPr>
                        <a:t>equipo de la DGCYP (2ª línea de defensa) </a:t>
                      </a:r>
                      <a:r>
                        <a:rPr lang="es-MX" sz="1300" dirty="0">
                          <a:solidFill>
                            <a:schemeClr val="tx1"/>
                          </a:solidFill>
                          <a:latin typeface="Century Gothic" panose="020B0502020202020204" pitchFamily="34" charset="0"/>
                        </a:rPr>
                        <a:t>para el acompañamiento en todas las fases de su gestión .</a:t>
                      </a:r>
                    </a:p>
                    <a:p>
                      <a:pPr marL="88900" marR="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endParaRPr lang="es-CO" sz="1300" b="0" i="0" u="none" strike="noStrike" dirty="0">
                        <a:solidFill>
                          <a:schemeClr val="tx1"/>
                        </a:solidFill>
                        <a:effectLst/>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7490410"/>
                  </a:ext>
                </a:extLst>
              </a:tr>
              <a:tr h="1069340">
                <a:tc>
                  <a:txBody>
                    <a:bodyPr/>
                    <a:lstStyle/>
                    <a:p>
                      <a:pPr marL="92075" indent="0" algn="ctr" defTabSz="914400" rtl="0" eaLnBrk="1" fontAlgn="ctr" latinLnBrk="0" hangingPunct="1"/>
                      <a:r>
                        <a:rPr lang="es-CO" sz="1400" b="1" i="0" u="none" strike="noStrike" kern="1200" dirty="0">
                          <a:solidFill>
                            <a:srgbClr val="000000"/>
                          </a:solidFill>
                          <a:effectLst/>
                          <a:latin typeface="Century Gothic" panose="020B0502020202020204" pitchFamily="34" charset="0"/>
                          <a:ea typeface="+mn-ea"/>
                          <a:cs typeface="+mn-cs"/>
                        </a:rPr>
                        <a:t>Actividades </a:t>
                      </a:r>
                    </a:p>
                    <a:p>
                      <a:pPr marL="92075" indent="0" algn="ctr" defTabSz="914400" rtl="0" eaLnBrk="1" fontAlgn="ctr" latinLnBrk="0" hangingPunct="1"/>
                      <a:r>
                        <a:rPr lang="es-CO" sz="1400" b="1" i="0" u="none" strike="noStrike" kern="1200" dirty="0">
                          <a:solidFill>
                            <a:srgbClr val="000000"/>
                          </a:solidFill>
                          <a:effectLst/>
                          <a:latin typeface="Century Gothic" panose="020B0502020202020204" pitchFamily="34" charset="0"/>
                          <a:ea typeface="+mn-ea"/>
                          <a:cs typeface="+mn-cs"/>
                        </a:rPr>
                        <a:t>de Control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marL="265113" indent="-173038" algn="l" fontAlgn="ctr">
                        <a:buFont typeface="Arial" panose="020B0604020202020204" pitchFamily="34" charset="0"/>
                        <a:buChar char="•"/>
                      </a:pPr>
                      <a:r>
                        <a:rPr lang="es-MX" sz="1300" b="0" i="0" u="none" strike="noStrike" dirty="0">
                          <a:solidFill>
                            <a:schemeClr val="tx1"/>
                          </a:solidFill>
                          <a:effectLst/>
                          <a:latin typeface="Century Gothic" panose="020B0502020202020204" pitchFamily="34" charset="0"/>
                        </a:rPr>
                        <a:t>La empresa cuanta con Políticas, Procedimientos e instructivos que soportan la gestión y operativisan</a:t>
                      </a:r>
                      <a:r>
                        <a:rPr lang="es-MX" sz="1300" b="0" i="0" u="none" strike="noStrike" baseline="0" dirty="0">
                          <a:solidFill>
                            <a:schemeClr val="tx1"/>
                          </a:solidFill>
                          <a:effectLst/>
                          <a:latin typeface="Century Gothic" panose="020B0502020202020204" pitchFamily="34" charset="0"/>
                        </a:rPr>
                        <a:t>  las políticas, estos, se encuentran documentados, establecen responsables, periodicidad, propósito, manera de lleva a cabo, tratamiento de observaciones y evidencias de ejecución. </a:t>
                      </a:r>
                    </a:p>
                    <a:p>
                      <a:pPr marL="265113" indent="-173038" algn="l" fontAlgn="ctr">
                        <a:buFont typeface="Arial" panose="020B0604020202020204" pitchFamily="34" charset="0"/>
                        <a:buChar char="•"/>
                      </a:pPr>
                      <a:r>
                        <a:rPr lang="es-ES_tradnl" sz="1300" dirty="0">
                          <a:latin typeface="Century Gothic" panose="020B0502020202020204" pitchFamily="34" charset="0"/>
                        </a:rPr>
                        <a:t>Se cuenta con un cronograma de cierre financiero con el fin de presentar de manera oportuna la información.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4327694"/>
                  </a:ext>
                </a:extLst>
              </a:tr>
            </a:tbl>
          </a:graphicData>
        </a:graphic>
      </p:graphicFrame>
      <p:sp>
        <p:nvSpPr>
          <p:cNvPr id="11" name="Rectángulo 10"/>
          <p:cNvSpPr/>
          <p:nvPr/>
        </p:nvSpPr>
        <p:spPr>
          <a:xfrm>
            <a:off x="5379367" y="1081915"/>
            <a:ext cx="1455848" cy="369332"/>
          </a:xfrm>
          <a:prstGeom prst="rect">
            <a:avLst/>
          </a:prstGeom>
        </p:spPr>
        <p:txBody>
          <a:bodyPr wrap="none">
            <a:spAutoFit/>
          </a:bodyPr>
          <a:lstStyle/>
          <a:p>
            <a:r>
              <a:rPr lang="es-CO" b="1" dirty="0">
                <a:effectLst>
                  <a:outerShdw blurRad="38100" dist="38100" dir="2700000" algn="tl">
                    <a:srgbClr val="000000">
                      <a:alpha val="43137"/>
                    </a:srgbClr>
                  </a:outerShdw>
                </a:effectLst>
                <a:latin typeface="Century Gothic" panose="020B0502020202020204" pitchFamily="34" charset="0"/>
              </a:rPr>
              <a:t>COSO 2013</a:t>
            </a:r>
            <a:endParaRPr lang="es-CO"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39730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5">
            <a:extLst>
              <a:ext uri="{FF2B5EF4-FFF2-40B4-BE49-F238E27FC236}">
                <a16:creationId xmlns:a16="http://schemas.microsoft.com/office/drawing/2014/main" id="{2A7AF75B-0CEB-4203-A99F-BE15419090CB}"/>
              </a:ext>
            </a:extLst>
          </p:cNvPr>
          <p:cNvSpPr/>
          <p:nvPr/>
        </p:nvSpPr>
        <p:spPr>
          <a:xfrm>
            <a:off x="0" y="0"/>
            <a:ext cx="12192000" cy="377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defRPr/>
            </a:pPr>
            <a:r>
              <a:rPr lang="es-CO" sz="2000" b="1" dirty="0">
                <a:solidFill>
                  <a:schemeClr val="bg1"/>
                </a:solidFill>
                <a:latin typeface="Century Gothic" panose="020B0502020202020204" pitchFamily="34" charset="0"/>
                <a:ea typeface="Open Sans" panose="020B0606030504020204" pitchFamily="34" charset="0"/>
                <a:cs typeface="Arial" panose="020B0604020202020204" pitchFamily="34" charset="0"/>
              </a:rPr>
              <a:t>Resultados de Auditorías OCIG a junio 2020</a:t>
            </a:r>
            <a:endParaRPr lang="es-CO" sz="2000" b="1" dirty="0">
              <a:solidFill>
                <a:schemeClr val="bg1"/>
              </a:solidFill>
              <a:latin typeface="Century Gothic" charset="0"/>
              <a:ea typeface="Century Gothic" charset="0"/>
              <a:cs typeface="Century Gothic" charset="0"/>
            </a:endParaRPr>
          </a:p>
        </p:txBody>
      </p:sp>
      <p:pic>
        <p:nvPicPr>
          <p:cNvPr id="5" name="Picture 6" descr="Módulo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1216" y="525380"/>
            <a:ext cx="4320208" cy="1384995"/>
          </a:xfrm>
          <a:prstGeom prst="rect">
            <a:avLst/>
          </a:prstGeom>
          <a:ln w="12700" cmpd="dbl">
            <a:solidFill>
              <a:schemeClr val="tx2">
                <a:lumMod val="50000"/>
              </a:schemeClr>
            </a:solidFill>
          </a:ln>
          <a:extLst>
            <a:ext uri="{909E8E84-426E-40DD-AFC4-6F175D3DCCD1}">
              <a14:hiddenFill xmlns:a14="http://schemas.microsoft.com/office/drawing/2010/main">
                <a:solidFill>
                  <a:srgbClr val="FFFFFF"/>
                </a:solidFill>
              </a14:hiddenFill>
            </a:ext>
          </a:extLst>
        </p:spPr>
      </p:pic>
      <p:sp>
        <p:nvSpPr>
          <p:cNvPr id="6" name="Rectángulo 5"/>
          <p:cNvSpPr/>
          <p:nvPr/>
        </p:nvSpPr>
        <p:spPr>
          <a:xfrm>
            <a:off x="410814" y="525380"/>
            <a:ext cx="4432262" cy="1384995"/>
          </a:xfrm>
          <a:prstGeom prst="rect">
            <a:avLst/>
          </a:prstGeom>
          <a:ln w="12700" cmpd="dbl">
            <a:solidFill>
              <a:schemeClr val="tx2">
                <a:lumMod val="50000"/>
              </a:schemeClr>
            </a:solidFill>
          </a:ln>
        </p:spPr>
        <p:txBody>
          <a:bodyPr wrap="square">
            <a:spAutoFit/>
          </a:bodyPr>
          <a:lstStyle/>
          <a:p>
            <a:r>
              <a:rPr lang="es-CO" sz="1200" i="1" u="sng" dirty="0">
                <a:effectLst>
                  <a:outerShdw blurRad="38100" dist="38100" dir="2700000" algn="tl">
                    <a:srgbClr val="000000">
                      <a:alpha val="43137"/>
                    </a:srgbClr>
                  </a:outerShdw>
                </a:effectLst>
                <a:latin typeface="Century Gothic" panose="020B0502020202020204" pitchFamily="34" charset="0"/>
              </a:rPr>
              <a:t>Auditorías Internas de Gestión</a:t>
            </a:r>
            <a:endParaRPr lang="es-CO" sz="1200" u="sng" dirty="0">
              <a:latin typeface="Century Gothic" panose="020B0502020202020204" pitchFamily="34" charset="0"/>
            </a:endParaRPr>
          </a:p>
          <a:p>
            <a:pPr marL="185738" indent="-93663">
              <a:buFontTx/>
              <a:buChar char="-"/>
            </a:pPr>
            <a:r>
              <a:rPr lang="es-CO" sz="1200" dirty="0">
                <a:latin typeface="Century Gothic" panose="020B0502020202020204" pitchFamily="34" charset="0"/>
              </a:rPr>
              <a:t> Gestión Contractual.  	</a:t>
            </a:r>
          </a:p>
          <a:p>
            <a:pPr marL="185738" indent="-93663">
              <a:buFontTx/>
              <a:buChar char="-"/>
            </a:pPr>
            <a:r>
              <a:rPr lang="es-CO" sz="1200" dirty="0">
                <a:latin typeface="Century Gothic" panose="020B0502020202020204" pitchFamily="34" charset="0"/>
              </a:rPr>
              <a:t> Gestión Comercial.</a:t>
            </a:r>
          </a:p>
          <a:p>
            <a:pPr marL="185738" indent="-93663">
              <a:buFontTx/>
              <a:buChar char="-"/>
            </a:pPr>
            <a:r>
              <a:rPr lang="es-CO" sz="1200" dirty="0">
                <a:latin typeface="Century Gothic" panose="020B0502020202020204" pitchFamily="34" charset="0"/>
              </a:rPr>
              <a:t> Cuentas por Cobrar.     </a:t>
            </a:r>
          </a:p>
          <a:p>
            <a:pPr marL="185738" indent="-93663">
              <a:buFontTx/>
              <a:buChar char="-"/>
            </a:pPr>
            <a:r>
              <a:rPr lang="es-CO" sz="1200" dirty="0">
                <a:latin typeface="Century Gothic" panose="020B0502020202020204" pitchFamily="34" charset="0"/>
              </a:rPr>
              <a:t> Gestión T.I:</a:t>
            </a:r>
          </a:p>
          <a:p>
            <a:pPr marL="92075"/>
            <a:r>
              <a:rPr lang="es-CO" sz="1200" dirty="0">
                <a:latin typeface="Century Gothic" panose="020B0502020202020204" pitchFamily="34" charset="0"/>
              </a:rPr>
              <a:t>    (Licenciamiento Software y Datos Personales)</a:t>
            </a:r>
          </a:p>
          <a:p>
            <a:pPr marL="185738" indent="-93663">
              <a:buFontTx/>
              <a:buChar char="-"/>
            </a:pPr>
            <a:r>
              <a:rPr lang="es-CO" sz="1200" dirty="0">
                <a:latin typeface="Century Gothic" panose="020B0502020202020204" pitchFamily="34" charset="0"/>
              </a:rPr>
              <a:t>  Mantenimiento en Plantas de Tratamiento.</a:t>
            </a:r>
          </a:p>
        </p:txBody>
      </p:sp>
      <p:graphicFrame>
        <p:nvGraphicFramePr>
          <p:cNvPr id="7" name="Tabla 6"/>
          <p:cNvGraphicFramePr>
            <a:graphicFrameLocks noGrp="1"/>
          </p:cNvGraphicFramePr>
          <p:nvPr>
            <p:extLst>
              <p:ext uri="{D42A27DB-BD31-4B8C-83A1-F6EECF244321}">
                <p14:modId xmlns:p14="http://schemas.microsoft.com/office/powerpoint/2010/main" val="3125944077"/>
              </p:ext>
            </p:extLst>
          </p:nvPr>
        </p:nvGraphicFramePr>
        <p:xfrm>
          <a:off x="410814" y="2256363"/>
          <a:ext cx="11330610" cy="3627120"/>
        </p:xfrm>
        <a:graphic>
          <a:graphicData uri="http://schemas.openxmlformats.org/drawingml/2006/table">
            <a:tbl>
              <a:tblPr/>
              <a:tblGrid>
                <a:gridCol w="1395395">
                  <a:extLst>
                    <a:ext uri="{9D8B030D-6E8A-4147-A177-3AD203B41FA5}">
                      <a16:colId xmlns:a16="http://schemas.microsoft.com/office/drawing/2014/main" val="2108992787"/>
                    </a:ext>
                  </a:extLst>
                </a:gridCol>
                <a:gridCol w="9935215">
                  <a:extLst>
                    <a:ext uri="{9D8B030D-6E8A-4147-A177-3AD203B41FA5}">
                      <a16:colId xmlns:a16="http://schemas.microsoft.com/office/drawing/2014/main" val="2754793349"/>
                    </a:ext>
                  </a:extLst>
                </a:gridCol>
              </a:tblGrid>
              <a:tr h="394499">
                <a:tc>
                  <a:txBody>
                    <a:bodyPr/>
                    <a:lstStyle/>
                    <a:p>
                      <a:pPr algn="ctr" fontAlgn="ctr"/>
                      <a:r>
                        <a:rPr lang="es-CO" sz="1400" b="1" i="0" u="none" strike="noStrike" dirty="0">
                          <a:solidFill>
                            <a:srgbClr val="000000"/>
                          </a:solidFill>
                          <a:effectLst/>
                          <a:latin typeface="Century Gothic" panose="020B0502020202020204" pitchFamily="34" charset="0"/>
                        </a:rPr>
                        <a:t>MECI </a:t>
                      </a:r>
                      <a:r>
                        <a:rPr lang="es-CO" sz="1400" b="1" i="0" u="none" strike="noStrike" baseline="0" dirty="0">
                          <a:solidFill>
                            <a:srgbClr val="000000"/>
                          </a:solidFill>
                          <a:effectLst/>
                          <a:latin typeface="Century Gothic" panose="020B0502020202020204" pitchFamily="34" charset="0"/>
                        </a:rPr>
                        <a:t> </a:t>
                      </a:r>
                    </a:p>
                    <a:p>
                      <a:pPr algn="ctr" fontAlgn="ctr"/>
                      <a:r>
                        <a:rPr lang="es-CO" sz="1400" b="1" i="0" u="none" strike="noStrike" dirty="0">
                          <a:solidFill>
                            <a:srgbClr val="000000"/>
                          </a:solidFill>
                          <a:effectLst/>
                          <a:latin typeface="Century Gothic" panose="020B0502020202020204" pitchFamily="34" charset="0"/>
                        </a:rPr>
                        <a:t>COMPONENTE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CO" sz="2000" b="1" i="0" u="none" strike="noStrike" dirty="0">
                          <a:solidFill>
                            <a:srgbClr val="000000"/>
                          </a:solidFill>
                          <a:effectLst/>
                          <a:latin typeface="Century Gothic" panose="020B0502020202020204" pitchFamily="34" charset="0"/>
                        </a:rPr>
                        <a:t>FORTALEZAS DEL SCI DE LA EAAB-ESP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668604023"/>
                  </a:ext>
                </a:extLst>
              </a:tr>
              <a:tr h="1390986">
                <a:tc>
                  <a:txBody>
                    <a:bodyPr/>
                    <a:lstStyle/>
                    <a:p>
                      <a:pPr marL="92075" indent="0" algn="ctr" defTabSz="914400" rtl="0" eaLnBrk="1" fontAlgn="ctr" latinLnBrk="0" hangingPunct="1"/>
                      <a:r>
                        <a:rPr lang="es-CO" sz="1400" b="1" i="0" u="none" strike="noStrike" kern="1200" dirty="0">
                          <a:solidFill>
                            <a:srgbClr val="000000"/>
                          </a:solidFill>
                          <a:effectLst/>
                          <a:latin typeface="Century Gothic" panose="020B0502020202020204" pitchFamily="34" charset="0"/>
                          <a:ea typeface="+mn-ea"/>
                          <a:cs typeface="+mn-cs"/>
                        </a:rPr>
                        <a:t>Información y Comunicación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marL="265113" marR="0" indent="-173038"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s-MX" sz="1400" b="0" i="0" u="none" strike="noStrike" dirty="0">
                          <a:solidFill>
                            <a:schemeClr val="tx1"/>
                          </a:solidFill>
                          <a:effectLst/>
                          <a:latin typeface="Century Gothic" panose="020B0502020202020204" pitchFamily="34" charset="0"/>
                        </a:rPr>
                        <a:t>La </a:t>
                      </a:r>
                      <a:r>
                        <a:rPr lang="es-MX" sz="1400" b="0" i="0" u="none" strike="noStrike" kern="1200" dirty="0">
                          <a:solidFill>
                            <a:schemeClr val="tx1"/>
                          </a:solidFill>
                          <a:effectLst/>
                          <a:latin typeface="Century Gothic" panose="020B0502020202020204" pitchFamily="34" charset="0"/>
                          <a:ea typeface="+mn-ea"/>
                          <a:cs typeface="+mn-cs"/>
                        </a:rPr>
                        <a:t>EAAB-ESP</a:t>
                      </a:r>
                      <a:r>
                        <a:rPr lang="es-MX" sz="1400" b="0" i="0" u="none" strike="noStrike" dirty="0">
                          <a:solidFill>
                            <a:schemeClr val="tx1"/>
                          </a:solidFill>
                          <a:effectLst/>
                          <a:latin typeface="Century Gothic" panose="020B0502020202020204" pitchFamily="34" charset="0"/>
                        </a:rPr>
                        <a:t> cuenta una política de protección de datos y con un inventario de activos de información que identifican si se incluyen datos personales.</a:t>
                      </a:r>
                    </a:p>
                    <a:p>
                      <a:pPr marL="265113" marR="0" indent="-173038"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s-MX" sz="1400" b="0" i="0" u="none" strike="noStrike" dirty="0">
                          <a:solidFill>
                            <a:schemeClr val="tx1"/>
                          </a:solidFill>
                          <a:effectLst/>
                          <a:latin typeface="Century Gothic" panose="020B0502020202020204" pitchFamily="34" charset="0"/>
                        </a:rPr>
                        <a:t>La Dirección de Jurisdicción Coactiva - DJC dispuso canales de atención virtuales, para facilitar el contacto de los usuarios con la EAAB-ESP y continuar con la atención de manera oportuna. </a:t>
                      </a:r>
                    </a:p>
                    <a:p>
                      <a:pPr marL="265113" marR="0" indent="-173038"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s-CO" sz="1400" b="0" i="0" u="none" strike="noStrike" kern="1200" dirty="0">
                          <a:solidFill>
                            <a:schemeClr val="tx1"/>
                          </a:solidFill>
                          <a:effectLst/>
                          <a:latin typeface="Century Gothic" panose="020B0502020202020204" pitchFamily="34" charset="0"/>
                          <a:ea typeface="+mn-ea"/>
                          <a:cs typeface="+mn-cs"/>
                        </a:rPr>
                        <a:t>Se publica en la web de entidad la matriz de riesgos de corrupción como indica el plan anual anticorrupción, el cual contiene 36 riesgos con 33 controles documentados para 19 procedimientos de los 21 Procesos de la EAAB-ESP versión 5</a:t>
                      </a:r>
                      <a:r>
                        <a:rPr lang="es-CO" sz="1400" kern="1200" dirty="0">
                          <a:solidFill>
                            <a:schemeClr val="tx1"/>
                          </a:solidFill>
                          <a:effectLst/>
                          <a:latin typeface="+mn-lt"/>
                          <a:ea typeface="+mn-ea"/>
                          <a:cs typeface="+mn-cs"/>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7490410"/>
                  </a:ext>
                </a:extLst>
              </a:tr>
              <a:tr h="598550">
                <a:tc>
                  <a:txBody>
                    <a:bodyPr/>
                    <a:lstStyle/>
                    <a:p>
                      <a:pPr marL="92075" indent="0" algn="ctr" defTabSz="914400" rtl="0" eaLnBrk="1" fontAlgn="ctr" latinLnBrk="0" hangingPunct="1"/>
                      <a:r>
                        <a:rPr lang="es-CO" sz="1400" b="1" i="0" u="none" strike="noStrike" kern="1200" dirty="0">
                          <a:solidFill>
                            <a:srgbClr val="000000"/>
                          </a:solidFill>
                          <a:effectLst/>
                          <a:latin typeface="Century Gothic" panose="020B0502020202020204" pitchFamily="34" charset="0"/>
                          <a:ea typeface="+mn-ea"/>
                          <a:cs typeface="+mn-cs"/>
                        </a:rPr>
                        <a:t>Actividades de monitoreo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marL="260350" indent="-171450" algn="l" fontAlgn="ctr">
                        <a:buFont typeface="Arial" panose="020B0604020202020204" pitchFamily="34" charset="0"/>
                        <a:buChar char="•"/>
                      </a:pPr>
                      <a:r>
                        <a:rPr lang="es-CO" sz="1400" b="0" i="0" u="none" strike="noStrike" dirty="0">
                          <a:solidFill>
                            <a:schemeClr val="tx1"/>
                          </a:solidFill>
                          <a:effectLst/>
                          <a:latin typeface="Century Gothic" panose="020B0502020202020204" pitchFamily="34" charset="0"/>
                        </a:rPr>
                        <a:t>La</a:t>
                      </a:r>
                      <a:r>
                        <a:rPr lang="es-CO" sz="1400" b="0" i="0" u="none" strike="noStrike" baseline="0" dirty="0">
                          <a:solidFill>
                            <a:schemeClr val="tx1"/>
                          </a:solidFill>
                          <a:effectLst/>
                          <a:latin typeface="Century Gothic" panose="020B0502020202020204" pitchFamily="34" charset="0"/>
                        </a:rPr>
                        <a:t> EAAB-ESP</a:t>
                      </a:r>
                      <a:r>
                        <a:rPr lang="es-CO" sz="1400" b="0" i="0" u="none" strike="noStrike" dirty="0">
                          <a:solidFill>
                            <a:schemeClr val="tx1"/>
                          </a:solidFill>
                          <a:effectLst/>
                          <a:latin typeface="Century Gothic" panose="020B0502020202020204" pitchFamily="34" charset="0"/>
                        </a:rPr>
                        <a:t> realiza actividades</a:t>
                      </a:r>
                      <a:r>
                        <a:rPr lang="es-CO" sz="1400" b="0" i="0" u="none" strike="noStrike" baseline="0" dirty="0">
                          <a:solidFill>
                            <a:schemeClr val="tx1"/>
                          </a:solidFill>
                          <a:effectLst/>
                          <a:latin typeface="Century Gothic" panose="020B0502020202020204" pitchFamily="34" charset="0"/>
                        </a:rPr>
                        <a:t> de monitoreo, a través de los </a:t>
                      </a:r>
                      <a:r>
                        <a:rPr lang="es-CO" sz="1400" b="0" i="0" u="none" strike="noStrike" dirty="0">
                          <a:solidFill>
                            <a:schemeClr val="tx1"/>
                          </a:solidFill>
                          <a:effectLst/>
                          <a:latin typeface="Century Gothic" panose="020B0502020202020204" pitchFamily="34" charset="0"/>
                        </a:rPr>
                        <a:t>procesos de Autogestión y Autocontrol,</a:t>
                      </a:r>
                      <a:r>
                        <a:rPr lang="es-CO" sz="1400" b="0" i="0" u="none" strike="noStrike" baseline="0" dirty="0">
                          <a:solidFill>
                            <a:schemeClr val="tx1"/>
                          </a:solidFill>
                          <a:effectLst/>
                          <a:latin typeface="Century Gothic" panose="020B0502020202020204" pitchFamily="34" charset="0"/>
                        </a:rPr>
                        <a:t> donde </a:t>
                      </a:r>
                      <a:r>
                        <a:rPr lang="es-CO" sz="1400" b="0" i="0" u="none" strike="noStrike" dirty="0">
                          <a:solidFill>
                            <a:schemeClr val="tx1"/>
                          </a:solidFill>
                          <a:effectLst/>
                          <a:latin typeface="Century Gothic" panose="020B0502020202020204" pitchFamily="34" charset="0"/>
                        </a:rPr>
                        <a:t> los responsables de las acciones </a:t>
                      </a:r>
                      <a:r>
                        <a:rPr lang="es-CO" sz="1400" b="0" i="0" u="none" strike="noStrike" baseline="0" dirty="0">
                          <a:solidFill>
                            <a:schemeClr val="tx1"/>
                          </a:solidFill>
                          <a:effectLst/>
                          <a:latin typeface="Century Gothic" panose="020B0502020202020204" pitchFamily="34" charset="0"/>
                        </a:rPr>
                        <a:t> reportan sus avances en el APA, Matriz de </a:t>
                      </a:r>
                      <a:r>
                        <a:rPr lang="es-CO" sz="1400" b="0" i="0" u="none" strike="noStrike" dirty="0">
                          <a:solidFill>
                            <a:schemeClr val="tx1"/>
                          </a:solidFill>
                          <a:effectLst/>
                          <a:latin typeface="Century Gothic" panose="020B0502020202020204" pitchFamily="34" charset="0"/>
                        </a:rPr>
                        <a:t>Riesgos, Matriz anticorrupción</a:t>
                      </a:r>
                      <a:r>
                        <a:rPr lang="es-CO" sz="1400" b="0" i="0" u="none" strike="noStrike" baseline="0" dirty="0">
                          <a:solidFill>
                            <a:schemeClr val="tx1"/>
                          </a:solidFill>
                          <a:effectLst/>
                          <a:latin typeface="Century Gothic" panose="020B0502020202020204" pitchFamily="34" charset="0"/>
                        </a:rPr>
                        <a:t> y</a:t>
                      </a:r>
                      <a:r>
                        <a:rPr lang="es-CO" sz="1400" b="0" i="0" u="none" strike="noStrike" dirty="0">
                          <a:solidFill>
                            <a:schemeClr val="tx1"/>
                          </a:solidFill>
                          <a:effectLst/>
                          <a:latin typeface="Century Gothic" panose="020B0502020202020204" pitchFamily="34" charset="0"/>
                        </a:rPr>
                        <a:t> Planes</a:t>
                      </a:r>
                      <a:r>
                        <a:rPr lang="es-CO" sz="1400" b="0" i="0" u="none" strike="noStrike" baseline="0" dirty="0">
                          <a:solidFill>
                            <a:schemeClr val="tx1"/>
                          </a:solidFill>
                          <a:effectLst/>
                          <a:latin typeface="Century Gothic" panose="020B0502020202020204" pitchFamily="34" charset="0"/>
                        </a:rPr>
                        <a:t> de Mejoramiento.</a:t>
                      </a:r>
                    </a:p>
                    <a:p>
                      <a:pPr marL="260350" indent="-171450" algn="l" fontAlgn="ctr">
                        <a:buFont typeface="Arial" panose="020B0604020202020204" pitchFamily="34" charset="0"/>
                        <a:buChar char="•"/>
                      </a:pPr>
                      <a:r>
                        <a:rPr lang="es-CO" sz="1400" b="0" i="0" u="none" strike="noStrike" baseline="0" dirty="0">
                          <a:solidFill>
                            <a:schemeClr val="tx1"/>
                          </a:solidFill>
                          <a:effectLst/>
                          <a:latin typeface="Century Gothic" panose="020B0502020202020204" pitchFamily="34" charset="0"/>
                        </a:rPr>
                        <a:t>La OCIG realizó 23 informes de seguimiento y auditorias de gestión con enfoque en riesgos, programados en el 1er semestre del PAA 2020.</a:t>
                      </a:r>
                    </a:p>
                    <a:p>
                      <a:pPr marL="260350" indent="-171450" algn="l" fontAlgn="ctr">
                        <a:buFont typeface="Arial" panose="020B0604020202020204" pitchFamily="34" charset="0"/>
                        <a:buChar char="•"/>
                      </a:pPr>
                      <a:r>
                        <a:rPr lang="es-MX" sz="1400" b="0" i="0" u="none" strike="noStrike" baseline="0" dirty="0">
                          <a:solidFill>
                            <a:schemeClr val="tx1"/>
                          </a:solidFill>
                          <a:effectLst/>
                          <a:latin typeface="Century Gothic" panose="020B0502020202020204" pitchFamily="34" charset="0"/>
                        </a:rPr>
                        <a:t>En el seguimiento realizado al PAAC con corte 30 de abril del 2020, se encontró que el plan cuenta con 106 actividades de las cuales se revisaron 38 que tenían que haberse ejecutado la fecha de corte y se encontraron cumplidas.</a:t>
                      </a:r>
                      <a:endParaRPr lang="es-CO" sz="1400" b="0" i="0" u="none" strike="noStrike" baseline="0" dirty="0">
                        <a:solidFill>
                          <a:schemeClr val="tx1"/>
                        </a:solidFill>
                        <a:effectLst/>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3985659"/>
                  </a:ext>
                </a:extLst>
              </a:tr>
            </a:tbl>
          </a:graphicData>
        </a:graphic>
      </p:graphicFrame>
      <p:sp>
        <p:nvSpPr>
          <p:cNvPr id="11" name="Rectángulo 10"/>
          <p:cNvSpPr/>
          <p:nvPr/>
        </p:nvSpPr>
        <p:spPr>
          <a:xfrm>
            <a:off x="5379367" y="1154107"/>
            <a:ext cx="1455848" cy="369332"/>
          </a:xfrm>
          <a:prstGeom prst="rect">
            <a:avLst/>
          </a:prstGeom>
        </p:spPr>
        <p:txBody>
          <a:bodyPr wrap="none">
            <a:spAutoFit/>
          </a:bodyPr>
          <a:lstStyle/>
          <a:p>
            <a:r>
              <a:rPr lang="es-CO" b="1" dirty="0">
                <a:effectLst>
                  <a:outerShdw blurRad="38100" dist="38100" dir="2700000" algn="tl">
                    <a:srgbClr val="000000">
                      <a:alpha val="43137"/>
                    </a:srgbClr>
                  </a:outerShdw>
                </a:effectLst>
                <a:latin typeface="Century Gothic" panose="020B0502020202020204" pitchFamily="34" charset="0"/>
              </a:rPr>
              <a:t>COSO 2013</a:t>
            </a:r>
            <a:endParaRPr lang="es-CO"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61016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5">
            <a:extLst>
              <a:ext uri="{FF2B5EF4-FFF2-40B4-BE49-F238E27FC236}">
                <a16:creationId xmlns:a16="http://schemas.microsoft.com/office/drawing/2014/main" id="{2A7AF75B-0CEB-4203-A99F-BE15419090CB}"/>
              </a:ext>
            </a:extLst>
          </p:cNvPr>
          <p:cNvSpPr/>
          <p:nvPr/>
        </p:nvSpPr>
        <p:spPr>
          <a:xfrm>
            <a:off x="0" y="3620"/>
            <a:ext cx="12192000" cy="377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defRPr/>
            </a:pPr>
            <a:r>
              <a:rPr lang="es-CO" sz="2000" b="1" dirty="0">
                <a:solidFill>
                  <a:schemeClr val="bg1"/>
                </a:solidFill>
                <a:latin typeface="Century Gothic" panose="020B0502020202020204" pitchFamily="34" charset="0"/>
                <a:ea typeface="Open Sans" panose="020B0606030504020204" pitchFamily="34" charset="0"/>
                <a:cs typeface="Arial" panose="020B0604020202020204" pitchFamily="34" charset="0"/>
              </a:rPr>
              <a:t>Resultados de Auditorías OCIG enero – junio 2020</a:t>
            </a:r>
            <a:endParaRPr lang="es-CO" sz="2000" b="1" dirty="0">
              <a:solidFill>
                <a:schemeClr val="bg1"/>
              </a:solidFill>
              <a:latin typeface="Century Gothic" charset="0"/>
              <a:ea typeface="Century Gothic" charset="0"/>
              <a:cs typeface="Century Gothic" charset="0"/>
            </a:endParaRPr>
          </a:p>
        </p:txBody>
      </p:sp>
      <p:graphicFrame>
        <p:nvGraphicFramePr>
          <p:cNvPr id="7" name="Tabla 6"/>
          <p:cNvGraphicFramePr>
            <a:graphicFrameLocks noGrp="1"/>
          </p:cNvGraphicFramePr>
          <p:nvPr>
            <p:extLst>
              <p:ext uri="{D42A27DB-BD31-4B8C-83A1-F6EECF244321}">
                <p14:modId xmlns:p14="http://schemas.microsoft.com/office/powerpoint/2010/main" val="4201352077"/>
              </p:ext>
            </p:extLst>
          </p:nvPr>
        </p:nvGraphicFramePr>
        <p:xfrm>
          <a:off x="728866" y="1192690"/>
          <a:ext cx="10760765" cy="4175760"/>
        </p:xfrm>
        <a:graphic>
          <a:graphicData uri="http://schemas.openxmlformats.org/drawingml/2006/table">
            <a:tbl>
              <a:tblPr/>
              <a:tblGrid>
                <a:gridCol w="1325218">
                  <a:extLst>
                    <a:ext uri="{9D8B030D-6E8A-4147-A177-3AD203B41FA5}">
                      <a16:colId xmlns:a16="http://schemas.microsoft.com/office/drawing/2014/main" val="2108992787"/>
                    </a:ext>
                  </a:extLst>
                </a:gridCol>
                <a:gridCol w="9435547">
                  <a:extLst>
                    <a:ext uri="{9D8B030D-6E8A-4147-A177-3AD203B41FA5}">
                      <a16:colId xmlns:a16="http://schemas.microsoft.com/office/drawing/2014/main" val="2754793349"/>
                    </a:ext>
                  </a:extLst>
                </a:gridCol>
              </a:tblGrid>
              <a:tr h="295688">
                <a:tc>
                  <a:txBody>
                    <a:bodyPr/>
                    <a:lstStyle/>
                    <a:p>
                      <a:pPr algn="ctr" fontAlgn="ctr"/>
                      <a:r>
                        <a:rPr lang="es-CO" sz="1100" b="1" i="0" u="none" strike="noStrike" dirty="0">
                          <a:solidFill>
                            <a:srgbClr val="000000"/>
                          </a:solidFill>
                          <a:effectLst/>
                          <a:latin typeface="Century Gothic" panose="020B0502020202020204" pitchFamily="34" charset="0"/>
                        </a:rPr>
                        <a:t>MECI - COMPONENTE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algn="ctr" fontAlgn="ctr"/>
                      <a:r>
                        <a:rPr lang="es-CO" sz="1800" b="1" i="0" u="none" strike="noStrike" dirty="0">
                          <a:solidFill>
                            <a:schemeClr val="tx1"/>
                          </a:solidFill>
                          <a:effectLst>
                            <a:outerShdw blurRad="38100" dist="38100" dir="2700000" algn="tl">
                              <a:srgbClr val="000000">
                                <a:alpha val="43137"/>
                              </a:srgbClr>
                            </a:outerShdw>
                          </a:effectLst>
                          <a:latin typeface="Century Gothic" panose="020B0502020202020204" pitchFamily="34" charset="0"/>
                        </a:rPr>
                        <a:t>POR FORTALECER</a:t>
                      </a:r>
                      <a:r>
                        <a:rPr lang="es-CO" sz="1800" b="1" i="0" u="none" strike="noStrike" baseline="0" dirty="0">
                          <a:solidFill>
                            <a:schemeClr val="tx1"/>
                          </a:solidFill>
                          <a:effectLst>
                            <a:outerShdw blurRad="38100" dist="38100" dir="2700000" algn="tl">
                              <a:srgbClr val="000000">
                                <a:alpha val="43137"/>
                              </a:srgbClr>
                            </a:outerShdw>
                          </a:effectLst>
                          <a:latin typeface="Century Gothic" panose="020B0502020202020204" pitchFamily="34" charset="0"/>
                        </a:rPr>
                        <a:t> </a:t>
                      </a:r>
                      <a:r>
                        <a:rPr lang="es-CO" sz="1800" b="1" i="0" u="none" strike="noStrike" dirty="0">
                          <a:solidFill>
                            <a:schemeClr val="tx1"/>
                          </a:solidFill>
                          <a:effectLst>
                            <a:outerShdw blurRad="38100" dist="38100" dir="2700000" algn="tl">
                              <a:srgbClr val="000000">
                                <a:alpha val="43137"/>
                              </a:srgbClr>
                            </a:outerShdw>
                          </a:effectLst>
                          <a:latin typeface="Century Gothic" panose="020B0502020202020204" pitchFamily="34" charset="0"/>
                        </a:rPr>
                        <a:t>EN EL SCI</a:t>
                      </a:r>
                      <a:r>
                        <a:rPr lang="es-CO" sz="1800" b="1" i="0" u="none" strike="noStrike" baseline="0" dirty="0">
                          <a:solidFill>
                            <a:schemeClr val="tx1"/>
                          </a:solidFill>
                          <a:effectLst>
                            <a:outerShdw blurRad="38100" dist="38100" dir="2700000" algn="tl">
                              <a:srgbClr val="000000">
                                <a:alpha val="43137"/>
                              </a:srgbClr>
                            </a:outerShdw>
                          </a:effectLst>
                          <a:latin typeface="Century Gothic" panose="020B0502020202020204" pitchFamily="34" charset="0"/>
                        </a:rPr>
                        <a:t> </a:t>
                      </a:r>
                      <a:r>
                        <a:rPr lang="es-CO" sz="1800" b="1" i="0" u="none" strike="noStrike" dirty="0">
                          <a:solidFill>
                            <a:schemeClr val="tx1"/>
                          </a:solidFill>
                          <a:effectLst>
                            <a:outerShdw blurRad="38100" dist="38100" dir="2700000" algn="tl">
                              <a:srgbClr val="000000">
                                <a:alpha val="43137"/>
                              </a:srgbClr>
                            </a:outerShdw>
                          </a:effectLst>
                          <a:latin typeface="Century Gothic" panose="020B0502020202020204" pitchFamily="34" charset="0"/>
                        </a:rPr>
                        <a:t>DE LA EAAB-ESP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2668604023"/>
                  </a:ext>
                </a:extLst>
              </a:tr>
              <a:tr h="1341755">
                <a:tc>
                  <a:txBody>
                    <a:bodyPr/>
                    <a:lstStyle/>
                    <a:p>
                      <a:pPr marL="92075" indent="0" algn="ctr" fontAlgn="ctr"/>
                      <a:r>
                        <a:rPr lang="es-CO" sz="1400" b="1" i="0" u="none" strike="noStrike" dirty="0">
                          <a:solidFill>
                            <a:srgbClr val="000000"/>
                          </a:solidFill>
                          <a:effectLst/>
                          <a:latin typeface="Century Gothic" panose="020B0502020202020204" pitchFamily="34" charset="0"/>
                        </a:rPr>
                        <a:t>Ambiente </a:t>
                      </a:r>
                    </a:p>
                    <a:p>
                      <a:pPr marL="92075" indent="0" algn="ctr" fontAlgn="ctr"/>
                      <a:r>
                        <a:rPr lang="es-CO" sz="1400" b="1" i="0" u="none" strike="noStrike" dirty="0">
                          <a:solidFill>
                            <a:srgbClr val="000000"/>
                          </a:solidFill>
                          <a:effectLst/>
                          <a:latin typeface="Century Gothic" panose="020B0502020202020204" pitchFamily="34" charset="0"/>
                        </a:rPr>
                        <a:t>de Control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marL="92075" indent="0" algn="l" fontAlgn="ctr">
                        <a:buFont typeface="Arial" panose="020B0604020202020204" pitchFamily="34" charset="0"/>
                        <a:buNone/>
                      </a:pPr>
                      <a:r>
                        <a:rPr lang="es-MX" sz="1400" b="1" i="0" u="none" strike="noStrike" dirty="0">
                          <a:solidFill>
                            <a:srgbClr val="000000"/>
                          </a:solidFill>
                          <a:effectLst/>
                          <a:latin typeface="Century Gothic" panose="020B0502020202020204" pitchFamily="34" charset="0"/>
                        </a:rPr>
                        <a:t>Procedimiento - Políticas </a:t>
                      </a:r>
                    </a:p>
                    <a:p>
                      <a:pPr marL="92075" indent="0" algn="l" fontAlgn="ctr">
                        <a:buFont typeface="Arial" panose="020B0604020202020204" pitchFamily="34" charset="0"/>
                        <a:buNone/>
                      </a:pPr>
                      <a:endParaRPr lang="es-MX" sz="1400" b="1" i="0" u="none" strike="noStrike" dirty="0">
                        <a:solidFill>
                          <a:srgbClr val="000000"/>
                        </a:solidFill>
                        <a:effectLst/>
                        <a:latin typeface="Century Gothic" panose="020B0502020202020204" pitchFamily="34" charset="0"/>
                      </a:endParaRPr>
                    </a:p>
                    <a:p>
                      <a:pPr marL="263525" indent="-171450" algn="l" fontAlgn="ctr">
                        <a:buFont typeface="Arial" panose="020B0604020202020204" pitchFamily="34" charset="0"/>
                        <a:buChar char="•"/>
                      </a:pPr>
                      <a:r>
                        <a:rPr lang="es-MX" sz="1400" b="0" i="0" u="none" strike="noStrike" dirty="0">
                          <a:solidFill>
                            <a:srgbClr val="000000"/>
                          </a:solidFill>
                          <a:effectLst/>
                          <a:latin typeface="Century Gothic" panose="020B0502020202020204" pitchFamily="34" charset="0"/>
                        </a:rPr>
                        <a:t>Estandarización documental. (Procedimientos y formatos utilizados en Mantenimiento en las PTAP / norte</a:t>
                      </a:r>
                      <a:r>
                        <a:rPr lang="es-MX" sz="1400" b="0" i="0" u="none" strike="noStrike" baseline="0" dirty="0">
                          <a:solidFill>
                            <a:srgbClr val="000000"/>
                          </a:solidFill>
                          <a:effectLst/>
                          <a:latin typeface="Century Gothic" panose="020B0502020202020204" pitchFamily="34" charset="0"/>
                        </a:rPr>
                        <a:t> - sur</a:t>
                      </a:r>
                      <a:r>
                        <a:rPr lang="es-MX" sz="1400" b="0" i="0" u="none" strike="noStrike" dirty="0">
                          <a:solidFill>
                            <a:srgbClr val="000000"/>
                          </a:solidFill>
                          <a:effectLst/>
                          <a:latin typeface="Century Gothic" panose="020B0502020202020204" pitchFamily="34" charset="0"/>
                        </a:rPr>
                        <a:t>).</a:t>
                      </a:r>
                    </a:p>
                    <a:p>
                      <a:pPr marL="263525" indent="-171450" algn="l" fontAlgn="ctr">
                        <a:buFont typeface="Arial" panose="020B0604020202020204" pitchFamily="34" charset="0"/>
                        <a:buChar char="•"/>
                      </a:pPr>
                      <a:r>
                        <a:rPr lang="es-MX" sz="1400" b="0" i="0" u="none" strike="noStrike" dirty="0">
                          <a:solidFill>
                            <a:srgbClr val="000000"/>
                          </a:solidFill>
                          <a:effectLst/>
                          <a:latin typeface="Century Gothic" panose="020B0502020202020204" pitchFamily="34" charset="0"/>
                        </a:rPr>
                        <a:t>Desactualización del Procedimiento relacionado con la normatividad a aplicar en los ACUERDOS DE PAGO, y ausencia de controles a las actividades realizadas por el personal de ventanilla.</a:t>
                      </a:r>
                    </a:p>
                    <a:p>
                      <a:pPr marL="263525"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s-MX" sz="1400" b="0" i="0" u="none" strike="noStrike" kern="1200" dirty="0">
                          <a:solidFill>
                            <a:srgbClr val="000000"/>
                          </a:solidFill>
                          <a:effectLst/>
                          <a:latin typeface="Century Gothic" panose="020B0502020202020204" pitchFamily="34" charset="0"/>
                          <a:ea typeface="+mn-ea"/>
                          <a:cs typeface="+mn-cs"/>
                        </a:rPr>
                        <a:t>No se encuentra estructurada la unidad de gestión del proceso de control de pérdidas de agua potable.</a:t>
                      </a:r>
                    </a:p>
                    <a:p>
                      <a:pPr marL="92075" marR="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endParaRPr lang="es-MX" sz="1400" b="0" i="0" u="none" strike="noStrike" kern="1200" dirty="0">
                        <a:solidFill>
                          <a:srgbClr val="000000"/>
                        </a:solidFill>
                        <a:effectLst/>
                        <a:latin typeface="Century Gothic" panose="020B0502020202020204" pitchFamily="34"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7490410"/>
                  </a:ext>
                </a:extLst>
              </a:tr>
              <a:tr h="1795650">
                <a:tc>
                  <a:txBody>
                    <a:bodyPr/>
                    <a:lstStyle/>
                    <a:p>
                      <a:pPr marL="92075" indent="0" algn="ctr" defTabSz="914400" rtl="0" eaLnBrk="1" fontAlgn="ctr" latinLnBrk="0" hangingPunct="1"/>
                      <a:r>
                        <a:rPr lang="es-CO" sz="1400" b="1" i="0" u="none" strike="noStrike" kern="1200" dirty="0">
                          <a:solidFill>
                            <a:srgbClr val="000000"/>
                          </a:solidFill>
                          <a:effectLst/>
                          <a:latin typeface="Century Gothic" panose="020B0502020202020204" pitchFamily="34" charset="0"/>
                          <a:ea typeface="+mn-ea"/>
                          <a:cs typeface="+mn-cs"/>
                        </a:rPr>
                        <a:t>Evaluación </a:t>
                      </a:r>
                    </a:p>
                    <a:p>
                      <a:pPr marL="92075" indent="0" algn="ctr" defTabSz="914400" rtl="0" eaLnBrk="1" fontAlgn="ctr" latinLnBrk="0" hangingPunct="1"/>
                      <a:r>
                        <a:rPr lang="es-CO" sz="1400" b="1" i="0" u="none" strike="noStrike" kern="1200" dirty="0">
                          <a:solidFill>
                            <a:srgbClr val="000000"/>
                          </a:solidFill>
                          <a:effectLst/>
                          <a:latin typeface="Century Gothic" panose="020B0502020202020204" pitchFamily="34" charset="0"/>
                          <a:ea typeface="+mn-ea"/>
                          <a:cs typeface="+mn-cs"/>
                        </a:rPr>
                        <a:t>de Riesgo</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marL="92075" indent="0" algn="l" fontAlgn="ctr"/>
                      <a:r>
                        <a:rPr lang="es-MX" sz="1400" b="1" i="0" u="none" strike="noStrike" dirty="0">
                          <a:solidFill>
                            <a:srgbClr val="000000"/>
                          </a:solidFill>
                          <a:effectLst/>
                          <a:latin typeface="Century Gothic" panose="020B0502020202020204" pitchFamily="34" charset="0"/>
                        </a:rPr>
                        <a:t>Gestión de Riesgos.</a:t>
                      </a:r>
                    </a:p>
                    <a:p>
                      <a:pPr marL="92075" indent="0" algn="l" fontAlgn="ctr"/>
                      <a:endParaRPr lang="es-MX" sz="1400" b="1" i="0" u="none" strike="noStrike" dirty="0">
                        <a:solidFill>
                          <a:srgbClr val="000000"/>
                        </a:solidFill>
                        <a:effectLst/>
                        <a:latin typeface="Century Gothic" panose="020B0502020202020204" pitchFamily="34" charset="0"/>
                      </a:endParaRPr>
                    </a:p>
                    <a:p>
                      <a:pPr marL="263525" indent="-171450" algn="l" fontAlgn="ctr">
                        <a:buFont typeface="Arial" panose="020B0604020202020204" pitchFamily="34" charset="0"/>
                        <a:buChar char="•"/>
                      </a:pPr>
                      <a:r>
                        <a:rPr lang="es-MX" sz="1400" b="0" i="0" u="none" strike="noStrike" dirty="0">
                          <a:solidFill>
                            <a:srgbClr val="000000"/>
                          </a:solidFill>
                          <a:effectLst/>
                          <a:latin typeface="Century Gothic" panose="020B0502020202020204" pitchFamily="34" charset="0"/>
                        </a:rPr>
                        <a:t>Debilidad en la identificación de riesgos relacionados con la gestión de Licenciamiento de Software.</a:t>
                      </a:r>
                    </a:p>
                    <a:p>
                      <a:pPr marL="263525" indent="-171450" algn="l" fontAlgn="ctr">
                        <a:buFont typeface="Arial" panose="020B0604020202020204" pitchFamily="34" charset="0"/>
                        <a:buChar char="•"/>
                      </a:pPr>
                      <a:r>
                        <a:rPr lang="es-MX" sz="1400" b="0" i="0" u="none" strike="noStrike" dirty="0">
                          <a:solidFill>
                            <a:srgbClr val="000000"/>
                          </a:solidFill>
                          <a:effectLst/>
                          <a:latin typeface="Century Gothic" panose="020B0502020202020204" pitchFamily="34" charset="0"/>
                        </a:rPr>
                        <a:t>No se registran riesgos relacionados con el cumplimiento normativo Ley 1581 (Datos Personales).</a:t>
                      </a:r>
                    </a:p>
                    <a:p>
                      <a:pPr marL="263525" indent="-171450" algn="l" fontAlgn="ctr">
                        <a:buFont typeface="Arial" panose="020B0604020202020204" pitchFamily="34" charset="0"/>
                        <a:buChar char="•"/>
                      </a:pPr>
                      <a:r>
                        <a:rPr lang="es-MX" sz="1400" b="0" i="0" u="none" strike="noStrike" dirty="0">
                          <a:solidFill>
                            <a:srgbClr val="000000"/>
                          </a:solidFill>
                          <a:effectLst/>
                          <a:latin typeface="Century Gothic" panose="020B0502020202020204" pitchFamily="34" charset="0"/>
                        </a:rPr>
                        <a:t>No se registran riesgos relacionados con el incumplimiento de la metas establecidas por la CRA para el cumplimiento del estándar de eficiencia IPUF. (Ambiente de Control - Reducción perdida de Agua).</a:t>
                      </a:r>
                    </a:p>
                    <a:p>
                      <a:pPr marL="263525" indent="-171450" algn="l" fontAlgn="ctr">
                        <a:buFont typeface="Arial" panose="020B0604020202020204" pitchFamily="34" charset="0"/>
                        <a:buChar char="•"/>
                      </a:pPr>
                      <a:r>
                        <a:rPr lang="es-MX" sz="1400" b="0" i="0" u="none" strike="noStrike" dirty="0">
                          <a:solidFill>
                            <a:srgbClr val="000000"/>
                          </a:solidFill>
                          <a:effectLst/>
                          <a:latin typeface="Century Gothic" panose="020B0502020202020204" pitchFamily="34" charset="0"/>
                        </a:rPr>
                        <a:t>Brecha en la valoración de controles para definir el riesgo residual, por incumplimiento en la aplicación de controles clave (Incumplimiento de formatos - Mantenimiento PTAP).</a:t>
                      </a:r>
                    </a:p>
                    <a:p>
                      <a:pPr marL="263525" indent="-171450" algn="l" fontAlgn="ctr">
                        <a:buFont typeface="Arial" panose="020B0604020202020204" pitchFamily="34" charset="0"/>
                        <a:buChar char="•"/>
                      </a:pPr>
                      <a:r>
                        <a:rPr lang="es-MX" sz="1400" b="0" i="0" u="none" strike="noStrike" dirty="0">
                          <a:solidFill>
                            <a:srgbClr val="000000"/>
                          </a:solidFill>
                          <a:effectLst/>
                          <a:latin typeface="Century Gothic" panose="020B0502020202020204" pitchFamily="34" charset="0"/>
                        </a:rPr>
                        <a:t>No se registran riesgos para el proceso que se adelanta en la suscripción  - (Acuerdos de pago). </a:t>
                      </a:r>
                    </a:p>
                    <a:p>
                      <a:pPr marL="92075" indent="0" algn="l" fontAlgn="ctr">
                        <a:buFont typeface="Arial" panose="020B0604020202020204" pitchFamily="34" charset="0"/>
                        <a:buNone/>
                      </a:pPr>
                      <a:endParaRPr lang="es-CO" sz="14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4327694"/>
                  </a:ext>
                </a:extLst>
              </a:tr>
            </a:tbl>
          </a:graphicData>
        </a:graphic>
      </p:graphicFrame>
    </p:spTree>
    <p:extLst>
      <p:ext uri="{BB962C8B-B14F-4D97-AF65-F5344CB8AC3E}">
        <p14:creationId xmlns:p14="http://schemas.microsoft.com/office/powerpoint/2010/main" val="3824690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5">
            <a:extLst>
              <a:ext uri="{FF2B5EF4-FFF2-40B4-BE49-F238E27FC236}">
                <a16:creationId xmlns:a16="http://schemas.microsoft.com/office/drawing/2014/main" id="{2A7AF75B-0CEB-4203-A99F-BE15419090CB}"/>
              </a:ext>
            </a:extLst>
          </p:cNvPr>
          <p:cNvSpPr/>
          <p:nvPr/>
        </p:nvSpPr>
        <p:spPr>
          <a:xfrm>
            <a:off x="0" y="3620"/>
            <a:ext cx="12192000" cy="377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defRPr/>
            </a:pPr>
            <a:r>
              <a:rPr lang="es-CO" sz="2000" b="1" dirty="0">
                <a:solidFill>
                  <a:schemeClr val="bg1"/>
                </a:solidFill>
                <a:latin typeface="Century Gothic" panose="020B0502020202020204" pitchFamily="34" charset="0"/>
                <a:ea typeface="Open Sans" panose="020B0606030504020204" pitchFamily="34" charset="0"/>
                <a:cs typeface="Arial" panose="020B0604020202020204" pitchFamily="34" charset="0"/>
              </a:rPr>
              <a:t>Resultados de Auditorías OCIG enero – junio 2020</a:t>
            </a:r>
            <a:endParaRPr lang="es-CO" sz="2000" b="1" dirty="0">
              <a:solidFill>
                <a:schemeClr val="bg1"/>
              </a:solidFill>
              <a:latin typeface="Century Gothic" charset="0"/>
              <a:ea typeface="Century Gothic" charset="0"/>
              <a:cs typeface="Century Gothic" charset="0"/>
            </a:endParaRPr>
          </a:p>
        </p:txBody>
      </p:sp>
      <p:graphicFrame>
        <p:nvGraphicFramePr>
          <p:cNvPr id="7" name="Tabla 6"/>
          <p:cNvGraphicFramePr>
            <a:graphicFrameLocks noGrp="1"/>
          </p:cNvGraphicFramePr>
          <p:nvPr>
            <p:extLst>
              <p:ext uri="{D42A27DB-BD31-4B8C-83A1-F6EECF244321}">
                <p14:modId xmlns:p14="http://schemas.microsoft.com/office/powerpoint/2010/main" val="1234902046"/>
              </p:ext>
            </p:extLst>
          </p:nvPr>
        </p:nvGraphicFramePr>
        <p:xfrm>
          <a:off x="715617" y="767800"/>
          <a:ext cx="10760765" cy="5120640"/>
        </p:xfrm>
        <a:graphic>
          <a:graphicData uri="http://schemas.openxmlformats.org/drawingml/2006/table">
            <a:tbl>
              <a:tblPr/>
              <a:tblGrid>
                <a:gridCol w="1257562">
                  <a:extLst>
                    <a:ext uri="{9D8B030D-6E8A-4147-A177-3AD203B41FA5}">
                      <a16:colId xmlns:a16="http://schemas.microsoft.com/office/drawing/2014/main" val="2108992787"/>
                    </a:ext>
                  </a:extLst>
                </a:gridCol>
                <a:gridCol w="9503203">
                  <a:extLst>
                    <a:ext uri="{9D8B030D-6E8A-4147-A177-3AD203B41FA5}">
                      <a16:colId xmlns:a16="http://schemas.microsoft.com/office/drawing/2014/main" val="2754793349"/>
                    </a:ext>
                  </a:extLst>
                </a:gridCol>
              </a:tblGrid>
              <a:tr h="394499">
                <a:tc>
                  <a:txBody>
                    <a:bodyPr/>
                    <a:lstStyle/>
                    <a:p>
                      <a:pPr algn="ctr" fontAlgn="ctr"/>
                      <a:r>
                        <a:rPr lang="es-CO" sz="1400" b="1" i="0" u="none" strike="noStrike" dirty="0">
                          <a:solidFill>
                            <a:srgbClr val="000000"/>
                          </a:solidFill>
                          <a:effectLst/>
                          <a:latin typeface="Century Gothic" panose="020B0502020202020204" pitchFamily="34" charset="0"/>
                        </a:rPr>
                        <a:t>MECI</a:t>
                      </a:r>
                      <a:r>
                        <a:rPr lang="es-CO" sz="1400" b="1" i="0" u="none" strike="noStrike" baseline="0" dirty="0">
                          <a:solidFill>
                            <a:srgbClr val="000000"/>
                          </a:solidFill>
                          <a:effectLst/>
                          <a:latin typeface="Century Gothic" panose="020B0502020202020204" pitchFamily="34" charset="0"/>
                        </a:rPr>
                        <a:t> </a:t>
                      </a:r>
                      <a:r>
                        <a:rPr lang="es-CO" sz="1400" b="1" i="0" u="none" strike="noStrike" dirty="0">
                          <a:solidFill>
                            <a:srgbClr val="000000"/>
                          </a:solidFill>
                          <a:effectLst/>
                          <a:latin typeface="Century Gothic" panose="020B0502020202020204" pitchFamily="34" charset="0"/>
                        </a:rPr>
                        <a:t>COMPONENTE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algn="ctr" fontAlgn="ctr"/>
                      <a:r>
                        <a:rPr lang="es-CO" sz="1800" b="1" i="0" u="none" strike="noStrike" dirty="0">
                          <a:solidFill>
                            <a:schemeClr val="tx1"/>
                          </a:solidFill>
                          <a:effectLst>
                            <a:outerShdw blurRad="38100" dist="38100" dir="2700000" algn="tl">
                              <a:srgbClr val="000000">
                                <a:alpha val="43137"/>
                              </a:srgbClr>
                            </a:outerShdw>
                          </a:effectLst>
                          <a:latin typeface="Century Gothic" panose="020B0502020202020204" pitchFamily="34" charset="0"/>
                        </a:rPr>
                        <a:t>POR FORTALECER</a:t>
                      </a:r>
                      <a:r>
                        <a:rPr lang="es-CO" sz="1800" b="1" i="0" u="none" strike="noStrike" baseline="0" dirty="0">
                          <a:solidFill>
                            <a:schemeClr val="tx1"/>
                          </a:solidFill>
                          <a:effectLst>
                            <a:outerShdw blurRad="38100" dist="38100" dir="2700000" algn="tl">
                              <a:srgbClr val="000000">
                                <a:alpha val="43137"/>
                              </a:srgbClr>
                            </a:outerShdw>
                          </a:effectLst>
                          <a:latin typeface="Century Gothic" panose="020B0502020202020204" pitchFamily="34" charset="0"/>
                        </a:rPr>
                        <a:t> </a:t>
                      </a:r>
                      <a:r>
                        <a:rPr lang="es-CO" sz="1800" b="1" i="0" u="none" strike="noStrike" dirty="0">
                          <a:solidFill>
                            <a:schemeClr val="tx1"/>
                          </a:solidFill>
                          <a:effectLst>
                            <a:outerShdw blurRad="38100" dist="38100" dir="2700000" algn="tl">
                              <a:srgbClr val="000000">
                                <a:alpha val="43137"/>
                              </a:srgbClr>
                            </a:outerShdw>
                          </a:effectLst>
                          <a:latin typeface="Century Gothic" panose="020B0502020202020204" pitchFamily="34" charset="0"/>
                        </a:rPr>
                        <a:t>EN EL SCI</a:t>
                      </a:r>
                      <a:r>
                        <a:rPr lang="es-CO" sz="1800" b="1" i="0" u="none" strike="noStrike" baseline="0" dirty="0">
                          <a:solidFill>
                            <a:schemeClr val="tx1"/>
                          </a:solidFill>
                          <a:effectLst>
                            <a:outerShdw blurRad="38100" dist="38100" dir="2700000" algn="tl">
                              <a:srgbClr val="000000">
                                <a:alpha val="43137"/>
                              </a:srgbClr>
                            </a:outerShdw>
                          </a:effectLst>
                          <a:latin typeface="Century Gothic" panose="020B0502020202020204" pitchFamily="34" charset="0"/>
                        </a:rPr>
                        <a:t> </a:t>
                      </a:r>
                      <a:r>
                        <a:rPr lang="es-CO" sz="1800" b="1" i="0" u="none" strike="noStrike" dirty="0">
                          <a:solidFill>
                            <a:schemeClr val="tx1"/>
                          </a:solidFill>
                          <a:effectLst>
                            <a:outerShdw blurRad="38100" dist="38100" dir="2700000" algn="tl">
                              <a:srgbClr val="000000">
                                <a:alpha val="43137"/>
                              </a:srgbClr>
                            </a:outerShdw>
                          </a:effectLst>
                          <a:latin typeface="Century Gothic" panose="020B0502020202020204" pitchFamily="34" charset="0"/>
                        </a:rPr>
                        <a:t>DE LA EAAB-ESP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2668604023"/>
                  </a:ext>
                </a:extLst>
              </a:tr>
              <a:tr h="1643534">
                <a:tc>
                  <a:txBody>
                    <a:bodyPr/>
                    <a:lstStyle/>
                    <a:p>
                      <a:pPr marL="92075" indent="0" algn="ctr" defTabSz="914400" rtl="0" eaLnBrk="1" fontAlgn="ctr" latinLnBrk="0" hangingPunct="1"/>
                      <a:r>
                        <a:rPr lang="es-CO" sz="1400" b="1" i="0" u="none" strike="noStrike" kern="1200" dirty="0">
                          <a:solidFill>
                            <a:srgbClr val="000000"/>
                          </a:solidFill>
                          <a:effectLst/>
                          <a:latin typeface="Century Gothic" panose="020B0502020202020204" pitchFamily="34" charset="0"/>
                          <a:ea typeface="+mn-ea"/>
                          <a:cs typeface="+mn-cs"/>
                        </a:rPr>
                        <a:t>Actividades </a:t>
                      </a:r>
                    </a:p>
                    <a:p>
                      <a:pPr marL="92075" indent="0" algn="ctr" defTabSz="914400" rtl="0" eaLnBrk="1" fontAlgn="ctr" latinLnBrk="0" hangingPunct="1"/>
                      <a:r>
                        <a:rPr lang="es-CO" sz="1400" b="1" i="0" u="none" strike="noStrike" kern="1200" dirty="0">
                          <a:solidFill>
                            <a:srgbClr val="000000"/>
                          </a:solidFill>
                          <a:effectLst/>
                          <a:latin typeface="Century Gothic" panose="020B0502020202020204" pitchFamily="34" charset="0"/>
                          <a:ea typeface="+mn-ea"/>
                          <a:cs typeface="+mn-cs"/>
                        </a:rPr>
                        <a:t>de Control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marL="92075" indent="0" algn="l" fontAlgn="ctr">
                        <a:buFont typeface="Arial" panose="020B0604020202020204" pitchFamily="34" charset="0"/>
                        <a:buNone/>
                      </a:pPr>
                      <a:r>
                        <a:rPr lang="es-MX" sz="1400" b="1" i="0" u="none" strike="noStrike" dirty="0">
                          <a:solidFill>
                            <a:srgbClr val="000000"/>
                          </a:solidFill>
                          <a:effectLst/>
                          <a:latin typeface="Century Gothic" panose="020B0502020202020204" pitchFamily="34" charset="0"/>
                        </a:rPr>
                        <a:t>Incumplimiento Normativo</a:t>
                      </a:r>
                    </a:p>
                    <a:p>
                      <a:pPr marL="263525" indent="-171450" algn="l" fontAlgn="ctr">
                        <a:buFont typeface="Arial" panose="020B0604020202020204" pitchFamily="34" charset="0"/>
                        <a:buChar char="•"/>
                      </a:pPr>
                      <a:r>
                        <a:rPr lang="es-MX" sz="1400" b="0" i="0" u="none" strike="noStrike" dirty="0">
                          <a:solidFill>
                            <a:srgbClr val="000000"/>
                          </a:solidFill>
                          <a:effectLst/>
                          <a:latin typeface="Century Gothic" panose="020B0502020202020204" pitchFamily="34" charset="0"/>
                        </a:rPr>
                        <a:t>Ausencia de una Política y definición de procedimientos que definan las actividades para el cumplimiento normativo de Derechos de Autor y Propiedad Intelectual. (Licenciamiento de Software). </a:t>
                      </a:r>
                    </a:p>
                    <a:p>
                      <a:pPr marL="263525"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s-MX" sz="1400" b="0" i="0" u="none" strike="noStrike" dirty="0">
                          <a:solidFill>
                            <a:srgbClr val="000000"/>
                          </a:solidFill>
                          <a:effectLst/>
                          <a:latin typeface="Century Gothic" panose="020B0502020202020204" pitchFamily="34" charset="0"/>
                        </a:rPr>
                        <a:t>Ausencia de controles de seguimiento al grupo de soporte en sitio encargado de la instalación de software. (Licenciamiento de Software).</a:t>
                      </a:r>
                    </a:p>
                    <a:p>
                      <a:pPr marL="263525"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s-MX" sz="1400" b="0" i="0" u="none" strike="noStrike" dirty="0">
                          <a:solidFill>
                            <a:srgbClr val="000000"/>
                          </a:solidFill>
                          <a:effectLst/>
                          <a:latin typeface="Century Gothic" panose="020B0502020202020204" pitchFamily="34" charset="0"/>
                        </a:rPr>
                        <a:t>Ausencia de responsabilidades frente a la protección y tratamiento (Datos Personales).</a:t>
                      </a:r>
                      <a:endParaRPr lang="es-MX" sz="1400" b="1" i="0" u="none" strike="noStrike" dirty="0">
                        <a:solidFill>
                          <a:srgbClr val="7030A0"/>
                        </a:solidFill>
                        <a:effectLst/>
                        <a:latin typeface="Century Gothic" panose="020B0502020202020204" pitchFamily="34" charset="0"/>
                      </a:endParaRPr>
                    </a:p>
                    <a:p>
                      <a:pPr marL="263525" indent="-171450" algn="l" fontAlgn="ctr">
                        <a:buFont typeface="Arial" panose="020B0604020202020204" pitchFamily="34" charset="0"/>
                        <a:buChar char="•"/>
                      </a:pPr>
                      <a:r>
                        <a:rPr lang="es-MX" sz="1400" b="0" i="0" u="none" strike="noStrike" dirty="0">
                          <a:solidFill>
                            <a:srgbClr val="000000"/>
                          </a:solidFill>
                          <a:effectLst/>
                          <a:latin typeface="Century Gothic" panose="020B0502020202020204" pitchFamily="34" charset="0"/>
                        </a:rPr>
                        <a:t>Decreto 1377/2013 art. 26 y 27  y de la “Guía para la implementación del Principio de Responsabilidad Demostrada (Accountability) por no definir y designar el Rol de Oficial de Protección de Datos Personales.  </a:t>
                      </a:r>
                    </a:p>
                    <a:p>
                      <a:pPr marL="263525" indent="-171450" algn="l" fontAlgn="ctr">
                        <a:buFont typeface="Arial" panose="020B0604020202020204" pitchFamily="34" charset="0"/>
                        <a:buChar char="•"/>
                      </a:pPr>
                      <a:r>
                        <a:rPr lang="es-MX" sz="1400" b="0" i="0" u="none" strike="noStrike" dirty="0">
                          <a:solidFill>
                            <a:srgbClr val="000000"/>
                          </a:solidFill>
                          <a:effectLst/>
                          <a:latin typeface="Century Gothic" panose="020B0502020202020204" pitchFamily="34" charset="0"/>
                        </a:rPr>
                        <a:t>Ley 1581/2012  al no tener procedimientos específicos para cada proceso donde se realiza tratamiento de datos personales y Falta de ajustes en el aviso de Privacidad referenciando la Ley y la Política respectiva.</a:t>
                      </a:r>
                    </a:p>
                    <a:p>
                      <a:pPr marL="263525" indent="-171450" algn="l" fontAlgn="ctr">
                        <a:buFont typeface="Arial" panose="020B0604020202020204" pitchFamily="34" charset="0"/>
                        <a:buChar char="•"/>
                      </a:pPr>
                      <a:r>
                        <a:rPr lang="es-MX" sz="1400" b="0" i="0" u="none" strike="noStrike" dirty="0">
                          <a:solidFill>
                            <a:srgbClr val="000000"/>
                          </a:solidFill>
                          <a:effectLst/>
                          <a:latin typeface="Century Gothic" panose="020B0502020202020204" pitchFamily="34" charset="0"/>
                        </a:rPr>
                        <a:t>Decreto 1074/2015, por falta de ajustes en la comunicación del Aviso de privacidad en los canales virtuales, formatos físicos y difusión y sensibilización sobre las políticas de gestión en la Entidad.  </a:t>
                      </a:r>
                    </a:p>
                    <a:p>
                      <a:pPr marL="263525" indent="-171450" algn="l" fontAlgn="ctr">
                        <a:buFont typeface="Arial" panose="020B0604020202020204" pitchFamily="34" charset="0"/>
                        <a:buChar char="•"/>
                      </a:pPr>
                      <a:r>
                        <a:rPr lang="es-MX" sz="1400" b="0" i="0" u="none" strike="noStrike" dirty="0">
                          <a:solidFill>
                            <a:srgbClr val="000000"/>
                          </a:solidFill>
                          <a:effectLst/>
                          <a:latin typeface="Century Gothic" panose="020B0502020202020204" pitchFamily="34" charset="0"/>
                        </a:rPr>
                        <a:t>El Plan de Reducción de Pérdidas de la Empresa no atiende los lineamientos establecidos en la Resolución 688/2014 de la Comisión de Regulación de Agua Potable y Saneamiento Básico. (Reducción de Perdidas de</a:t>
                      </a:r>
                      <a:r>
                        <a:rPr lang="es-MX" sz="1400" b="0" i="0" u="none" strike="noStrike" baseline="0" dirty="0">
                          <a:solidFill>
                            <a:srgbClr val="000000"/>
                          </a:solidFill>
                          <a:effectLst/>
                          <a:latin typeface="Century Gothic" panose="020B0502020202020204" pitchFamily="34" charset="0"/>
                        </a:rPr>
                        <a:t> agua</a:t>
                      </a:r>
                      <a:r>
                        <a:rPr lang="es-MX" sz="1400" b="0" i="0" u="none" strike="noStrike" dirty="0">
                          <a:solidFill>
                            <a:srgbClr val="000000"/>
                          </a:solidFill>
                          <a:effectLst/>
                          <a:latin typeface="Century Gothic" panose="020B0502020202020204" pitchFamily="34" charset="0"/>
                        </a:rPr>
                        <a:t>).</a:t>
                      </a:r>
                    </a:p>
                    <a:p>
                      <a:pPr marL="263525" indent="-171450" algn="l" fontAlgn="ctr">
                        <a:buFont typeface="Arial" panose="020B0604020202020204" pitchFamily="34" charset="0"/>
                        <a:buChar char="•"/>
                      </a:pPr>
                      <a:r>
                        <a:rPr lang="es-MX" sz="1400" b="0" i="0" u="none" strike="noStrike" dirty="0">
                          <a:solidFill>
                            <a:srgbClr val="000000"/>
                          </a:solidFill>
                          <a:effectLst/>
                          <a:latin typeface="Century Gothic" panose="020B0502020202020204" pitchFamily="34" charset="0"/>
                        </a:rPr>
                        <a:t>Resolución 164 de 2015 -Actas del Comité de Control Interno. (Mantenimiento PTAP - 2o semestre del 2019).</a:t>
                      </a:r>
                    </a:p>
                    <a:p>
                      <a:pPr marL="263525" indent="-171450" algn="l" fontAlgn="ctr">
                        <a:buFont typeface="Arial" panose="020B0604020202020204" pitchFamily="34" charset="0"/>
                        <a:buChar char="•"/>
                      </a:pPr>
                      <a:r>
                        <a:rPr lang="es-MX" sz="1400" b="0" i="0" u="none" strike="noStrike" dirty="0">
                          <a:solidFill>
                            <a:srgbClr val="000000"/>
                          </a:solidFill>
                          <a:effectLst/>
                          <a:latin typeface="Century Gothic" panose="020B0502020202020204" pitchFamily="34" charset="0"/>
                        </a:rPr>
                        <a:t>Reasignación y revisión de pertinencia del indicador “Autoevaluación del cumplimiento de las actividades de protección de Datos Personales”.</a:t>
                      </a:r>
                    </a:p>
                    <a:p>
                      <a:pPr marL="263525" indent="-171450" algn="l" fontAlgn="ctr">
                        <a:buFont typeface="Arial" panose="020B0604020202020204" pitchFamily="34" charset="0"/>
                        <a:buChar char="•"/>
                      </a:pPr>
                      <a:r>
                        <a:rPr lang="es-MX" sz="1400" b="0" i="0" u="none" strike="noStrike" dirty="0">
                          <a:solidFill>
                            <a:srgbClr val="000000"/>
                          </a:solidFill>
                          <a:effectLst/>
                          <a:latin typeface="Century Gothic" panose="020B0502020202020204" pitchFamily="34" charset="0"/>
                        </a:rPr>
                        <a:t>Ausencia de Indicadores para medir la satisfacción del cliente. (Mantenimiento en PATP).</a:t>
                      </a:r>
                    </a:p>
                    <a:p>
                      <a:pPr marL="263525" indent="-171450" algn="l" fontAlgn="ctr">
                        <a:buFont typeface="Arial" panose="020B0604020202020204" pitchFamily="34" charset="0"/>
                        <a:buChar char="•"/>
                      </a:pPr>
                      <a:r>
                        <a:rPr lang="es-MX" sz="1400" b="0" i="0" u="none" strike="noStrike" dirty="0">
                          <a:solidFill>
                            <a:srgbClr val="000000"/>
                          </a:solidFill>
                          <a:effectLst/>
                          <a:latin typeface="Century Gothic" panose="020B0502020202020204" pitchFamily="34" charset="0"/>
                        </a:rPr>
                        <a:t>Inexistencia de actividades de seguimiento efectivo al reporte de las financiaciones. (Acuerdos de pago).</a:t>
                      </a:r>
                    </a:p>
                    <a:p>
                      <a:pPr marL="92075" indent="0" algn="l" fontAlgn="ctr">
                        <a:buFont typeface="Arial" panose="020B0604020202020204" pitchFamily="34" charset="0"/>
                        <a:buNone/>
                      </a:pPr>
                      <a:endParaRPr lang="es-MX" sz="1400" b="0" i="0" u="none" strike="noStrike" dirty="0">
                        <a:solidFill>
                          <a:srgbClr val="000000"/>
                        </a:solidFill>
                        <a:effectLst/>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7490410"/>
                  </a:ext>
                </a:extLst>
              </a:tr>
            </a:tbl>
          </a:graphicData>
        </a:graphic>
      </p:graphicFrame>
    </p:spTree>
    <p:extLst>
      <p:ext uri="{BB962C8B-B14F-4D97-AF65-F5344CB8AC3E}">
        <p14:creationId xmlns:p14="http://schemas.microsoft.com/office/powerpoint/2010/main" val="4261881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5">
            <a:extLst>
              <a:ext uri="{FF2B5EF4-FFF2-40B4-BE49-F238E27FC236}">
                <a16:creationId xmlns:a16="http://schemas.microsoft.com/office/drawing/2014/main" id="{2A7AF75B-0CEB-4203-A99F-BE15419090CB}"/>
              </a:ext>
            </a:extLst>
          </p:cNvPr>
          <p:cNvSpPr/>
          <p:nvPr/>
        </p:nvSpPr>
        <p:spPr>
          <a:xfrm>
            <a:off x="0" y="3620"/>
            <a:ext cx="12192000" cy="377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defRPr/>
            </a:pPr>
            <a:r>
              <a:rPr lang="es-CO" sz="2000" b="1" dirty="0">
                <a:solidFill>
                  <a:schemeClr val="bg1"/>
                </a:solidFill>
                <a:latin typeface="Century Gothic" panose="020B0502020202020204" pitchFamily="34" charset="0"/>
                <a:ea typeface="Open Sans" panose="020B0606030504020204" pitchFamily="34" charset="0"/>
                <a:cs typeface="Arial" panose="020B0604020202020204" pitchFamily="34" charset="0"/>
              </a:rPr>
              <a:t>Resultados de Auditorías OCIG enero – junio 2020</a:t>
            </a:r>
            <a:endParaRPr lang="es-CO" sz="2000" b="1" dirty="0">
              <a:solidFill>
                <a:schemeClr val="bg1"/>
              </a:solidFill>
              <a:latin typeface="Century Gothic" charset="0"/>
              <a:ea typeface="Century Gothic" charset="0"/>
              <a:cs typeface="Century Gothic" charset="0"/>
            </a:endParaRPr>
          </a:p>
        </p:txBody>
      </p:sp>
      <p:graphicFrame>
        <p:nvGraphicFramePr>
          <p:cNvPr id="7" name="Tabla 6"/>
          <p:cNvGraphicFramePr>
            <a:graphicFrameLocks noGrp="1"/>
          </p:cNvGraphicFramePr>
          <p:nvPr>
            <p:extLst>
              <p:ext uri="{D42A27DB-BD31-4B8C-83A1-F6EECF244321}">
                <p14:modId xmlns:p14="http://schemas.microsoft.com/office/powerpoint/2010/main" val="4101172571"/>
              </p:ext>
            </p:extLst>
          </p:nvPr>
        </p:nvGraphicFramePr>
        <p:xfrm>
          <a:off x="715617" y="1541030"/>
          <a:ext cx="10760765" cy="3413760"/>
        </p:xfrm>
        <a:graphic>
          <a:graphicData uri="http://schemas.openxmlformats.org/drawingml/2006/table">
            <a:tbl>
              <a:tblPr/>
              <a:tblGrid>
                <a:gridCol w="1450067">
                  <a:extLst>
                    <a:ext uri="{9D8B030D-6E8A-4147-A177-3AD203B41FA5}">
                      <a16:colId xmlns:a16="http://schemas.microsoft.com/office/drawing/2014/main" val="2108992787"/>
                    </a:ext>
                  </a:extLst>
                </a:gridCol>
                <a:gridCol w="9310698">
                  <a:extLst>
                    <a:ext uri="{9D8B030D-6E8A-4147-A177-3AD203B41FA5}">
                      <a16:colId xmlns:a16="http://schemas.microsoft.com/office/drawing/2014/main" val="2754793349"/>
                    </a:ext>
                  </a:extLst>
                </a:gridCol>
              </a:tblGrid>
              <a:tr h="394499">
                <a:tc>
                  <a:txBody>
                    <a:bodyPr/>
                    <a:lstStyle/>
                    <a:p>
                      <a:pPr algn="ctr" fontAlgn="ctr"/>
                      <a:r>
                        <a:rPr lang="es-CO" sz="1400" b="1" i="0" u="none" strike="noStrike" dirty="0">
                          <a:solidFill>
                            <a:srgbClr val="000000"/>
                          </a:solidFill>
                          <a:effectLst/>
                          <a:latin typeface="Century Gothic" panose="020B0502020202020204" pitchFamily="34" charset="0"/>
                        </a:rPr>
                        <a:t>MECI</a:t>
                      </a:r>
                    </a:p>
                    <a:p>
                      <a:pPr algn="ctr" fontAlgn="ctr"/>
                      <a:r>
                        <a:rPr lang="es-CO" sz="1400" b="1" i="0" u="none" strike="noStrike" dirty="0">
                          <a:solidFill>
                            <a:srgbClr val="000000"/>
                          </a:solidFill>
                          <a:effectLst/>
                          <a:latin typeface="Century Gothic" panose="020B0502020202020204" pitchFamily="34" charset="0"/>
                        </a:rPr>
                        <a:t>COMPONENTE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algn="ctr" fontAlgn="ctr"/>
                      <a:r>
                        <a:rPr lang="es-CO" sz="1800" b="1" i="0" u="none" strike="noStrike" dirty="0">
                          <a:solidFill>
                            <a:schemeClr val="tx1"/>
                          </a:solidFill>
                          <a:effectLst>
                            <a:outerShdw blurRad="38100" dist="38100" dir="2700000" algn="tl">
                              <a:srgbClr val="000000">
                                <a:alpha val="43137"/>
                              </a:srgbClr>
                            </a:outerShdw>
                          </a:effectLst>
                          <a:latin typeface="Century Gothic" panose="020B0502020202020204" pitchFamily="34" charset="0"/>
                        </a:rPr>
                        <a:t>POR FORTALECER</a:t>
                      </a:r>
                      <a:r>
                        <a:rPr lang="es-CO" sz="1800" b="1" i="0" u="none" strike="noStrike" baseline="0" dirty="0">
                          <a:solidFill>
                            <a:schemeClr val="tx1"/>
                          </a:solidFill>
                          <a:effectLst>
                            <a:outerShdw blurRad="38100" dist="38100" dir="2700000" algn="tl">
                              <a:srgbClr val="000000">
                                <a:alpha val="43137"/>
                              </a:srgbClr>
                            </a:outerShdw>
                          </a:effectLst>
                          <a:latin typeface="Century Gothic" panose="020B0502020202020204" pitchFamily="34" charset="0"/>
                        </a:rPr>
                        <a:t> </a:t>
                      </a:r>
                      <a:r>
                        <a:rPr lang="es-CO" sz="1800" b="1" i="0" u="none" strike="noStrike" dirty="0">
                          <a:solidFill>
                            <a:schemeClr val="tx1"/>
                          </a:solidFill>
                          <a:effectLst>
                            <a:outerShdw blurRad="38100" dist="38100" dir="2700000" algn="tl">
                              <a:srgbClr val="000000">
                                <a:alpha val="43137"/>
                              </a:srgbClr>
                            </a:outerShdw>
                          </a:effectLst>
                          <a:latin typeface="Century Gothic" panose="020B0502020202020204" pitchFamily="34" charset="0"/>
                        </a:rPr>
                        <a:t>EN EL SCI</a:t>
                      </a:r>
                      <a:r>
                        <a:rPr lang="es-CO" sz="1800" b="1" i="0" u="none" strike="noStrike" baseline="0" dirty="0">
                          <a:solidFill>
                            <a:schemeClr val="tx1"/>
                          </a:solidFill>
                          <a:effectLst>
                            <a:outerShdw blurRad="38100" dist="38100" dir="2700000" algn="tl">
                              <a:srgbClr val="000000">
                                <a:alpha val="43137"/>
                              </a:srgbClr>
                            </a:outerShdw>
                          </a:effectLst>
                          <a:latin typeface="Century Gothic" panose="020B0502020202020204" pitchFamily="34" charset="0"/>
                        </a:rPr>
                        <a:t> </a:t>
                      </a:r>
                      <a:r>
                        <a:rPr lang="es-CO" sz="1800" b="1" i="0" u="none" strike="noStrike" dirty="0">
                          <a:solidFill>
                            <a:schemeClr val="tx1"/>
                          </a:solidFill>
                          <a:effectLst>
                            <a:outerShdw blurRad="38100" dist="38100" dir="2700000" algn="tl">
                              <a:srgbClr val="000000">
                                <a:alpha val="43137"/>
                              </a:srgbClr>
                            </a:outerShdw>
                          </a:effectLst>
                          <a:latin typeface="Century Gothic" panose="020B0502020202020204" pitchFamily="34" charset="0"/>
                        </a:rPr>
                        <a:t>DE LA EAAB-ESP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2668604023"/>
                  </a:ext>
                </a:extLst>
              </a:tr>
              <a:tr h="1044984">
                <a:tc>
                  <a:txBody>
                    <a:bodyPr/>
                    <a:lstStyle/>
                    <a:p>
                      <a:pPr marL="92075" indent="0" algn="ctr" defTabSz="914400" rtl="0" eaLnBrk="1" fontAlgn="ctr" latinLnBrk="0" hangingPunct="1"/>
                      <a:r>
                        <a:rPr lang="es-CO" sz="1400" b="1" i="0" u="none" strike="noStrike" kern="1200" dirty="0">
                          <a:solidFill>
                            <a:srgbClr val="000000"/>
                          </a:solidFill>
                          <a:effectLst/>
                          <a:latin typeface="Century Gothic" panose="020B0502020202020204" pitchFamily="34" charset="0"/>
                          <a:ea typeface="+mn-ea"/>
                          <a:cs typeface="+mn-cs"/>
                        </a:rPr>
                        <a:t>Información y Comunicación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marL="265113" marR="0" indent="-173038"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s-MX" sz="1400" b="0" i="0" u="none" strike="noStrike" kern="1200" dirty="0">
                          <a:solidFill>
                            <a:srgbClr val="000000"/>
                          </a:solidFill>
                          <a:effectLst/>
                          <a:latin typeface="Century Gothic" panose="020B0502020202020204" pitchFamily="34" charset="0"/>
                          <a:ea typeface="+mn-ea"/>
                          <a:cs typeface="+mn-cs"/>
                        </a:rPr>
                        <a:t>Carpetas físicas y digitalizadas incompletas. (Contratación)</a:t>
                      </a:r>
                      <a:endParaRPr lang="es-MX" sz="1400" b="0" i="0" u="none" strike="noStrike" dirty="0">
                        <a:solidFill>
                          <a:srgbClr val="7030A0"/>
                        </a:solidFill>
                        <a:effectLst/>
                        <a:latin typeface="Century Gothic" panose="020B0502020202020204" pitchFamily="34" charset="0"/>
                      </a:endParaRPr>
                    </a:p>
                    <a:p>
                      <a:pPr marL="265113" marR="0" indent="-173038"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s-MX" sz="1400" b="0" i="0" u="none" strike="noStrike" kern="1200" dirty="0">
                          <a:solidFill>
                            <a:srgbClr val="000000"/>
                          </a:solidFill>
                          <a:effectLst/>
                          <a:latin typeface="Century Gothic" panose="020B0502020202020204" pitchFamily="34" charset="0"/>
                          <a:ea typeface="+mn-ea"/>
                          <a:cs typeface="+mn-cs"/>
                        </a:rPr>
                        <a:t>La información registrada en SAP y en algunos acuerdos de pago cargados al SIMAD no es completa. (Coactiva).</a:t>
                      </a:r>
                    </a:p>
                    <a:p>
                      <a:pPr marL="265113" marR="0" indent="-173038"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s-ES" sz="1400" dirty="0">
                          <a:latin typeface="Century Gothic" panose="020B0502020202020204" pitchFamily="34" charset="0"/>
                        </a:rPr>
                        <a:t>Inoportunidad en la  publicación de los Estados Financiaros según Res. 182/2017.</a:t>
                      </a:r>
                      <a:endParaRPr lang="es-MX" sz="1400" b="0" i="0" u="none" strike="noStrike" kern="1200" dirty="0">
                        <a:solidFill>
                          <a:srgbClr val="000000"/>
                        </a:solidFill>
                        <a:effectLst/>
                        <a:latin typeface="Century Gothic" panose="020B0502020202020204" pitchFamily="34" charset="0"/>
                        <a:ea typeface="+mn-ea"/>
                        <a:cs typeface="+mn-cs"/>
                      </a:endParaRPr>
                    </a:p>
                    <a:p>
                      <a:pPr marL="265113" marR="0" indent="-173038"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endParaRPr lang="es-MX" sz="1400" b="0" i="0" u="none" strike="noStrike" dirty="0">
                        <a:solidFill>
                          <a:srgbClr val="7030A0"/>
                        </a:solidFill>
                        <a:effectLst/>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7490410"/>
                  </a:ext>
                </a:extLst>
              </a:tr>
              <a:tr h="598550">
                <a:tc>
                  <a:txBody>
                    <a:bodyPr/>
                    <a:lstStyle/>
                    <a:p>
                      <a:pPr marL="92075" indent="0" algn="ctr" defTabSz="914400" rtl="0" eaLnBrk="1" fontAlgn="ctr" latinLnBrk="0" hangingPunct="1"/>
                      <a:r>
                        <a:rPr lang="es-CO" sz="1400" b="1" i="0" u="none" strike="noStrike" kern="1200" dirty="0">
                          <a:solidFill>
                            <a:srgbClr val="000000"/>
                          </a:solidFill>
                          <a:effectLst/>
                          <a:latin typeface="Century Gothic" panose="020B0502020202020204" pitchFamily="34" charset="0"/>
                          <a:ea typeface="+mn-ea"/>
                          <a:cs typeface="+mn-cs"/>
                        </a:rPr>
                        <a:t>Actividades de monitoreo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marL="263525" indent="-171450" algn="l" fontAlgn="ctr">
                        <a:buFont typeface="Arial" panose="020B0604020202020204" pitchFamily="34" charset="0"/>
                        <a:buChar char="•"/>
                      </a:pPr>
                      <a:r>
                        <a:rPr lang="es-MX" sz="1400" b="0" i="0" u="none" strike="noStrike" dirty="0">
                          <a:solidFill>
                            <a:srgbClr val="000000"/>
                          </a:solidFill>
                          <a:effectLst/>
                          <a:latin typeface="Century Gothic" panose="020B0502020202020204" pitchFamily="34" charset="0"/>
                        </a:rPr>
                        <a:t>Los reportes de autoevaluación relacionados con los avances</a:t>
                      </a:r>
                      <a:r>
                        <a:rPr lang="es-MX" sz="1400" b="0" i="0" u="none" strike="noStrike" baseline="0" dirty="0">
                          <a:solidFill>
                            <a:srgbClr val="000000"/>
                          </a:solidFill>
                          <a:effectLst/>
                          <a:latin typeface="Century Gothic" panose="020B0502020202020204" pitchFamily="34" charset="0"/>
                        </a:rPr>
                        <a:t> en la gestión de los </a:t>
                      </a:r>
                      <a:r>
                        <a:rPr lang="es-MX" sz="1400" b="0" i="0" u="none" strike="noStrike" dirty="0">
                          <a:solidFill>
                            <a:srgbClr val="000000"/>
                          </a:solidFill>
                          <a:effectLst/>
                          <a:latin typeface="Century Gothic" panose="020B0502020202020204" pitchFamily="34" charset="0"/>
                        </a:rPr>
                        <a:t>Planes de mejoramiento</a:t>
                      </a:r>
                      <a:r>
                        <a:rPr lang="es-MX" sz="1400" b="0" i="0" u="none" strike="noStrike" baseline="0" dirty="0">
                          <a:solidFill>
                            <a:srgbClr val="000000"/>
                          </a:solidFill>
                          <a:effectLst/>
                          <a:latin typeface="Century Gothic" panose="020B0502020202020204" pitchFamily="34" charset="0"/>
                        </a:rPr>
                        <a:t> y</a:t>
                      </a:r>
                      <a:r>
                        <a:rPr lang="es-MX" sz="1400" b="0" i="0" u="none" strike="noStrike" dirty="0">
                          <a:solidFill>
                            <a:srgbClr val="000000"/>
                          </a:solidFill>
                          <a:effectLst/>
                          <a:latin typeface="Century Gothic" panose="020B0502020202020204" pitchFamily="34" charset="0"/>
                        </a:rPr>
                        <a:t> Riesgos carecen de claridad y precisión, esto teniendo en</a:t>
                      </a:r>
                      <a:r>
                        <a:rPr lang="es-MX" sz="1400" b="0" i="0" u="none" strike="noStrike" baseline="0" dirty="0">
                          <a:solidFill>
                            <a:srgbClr val="000000"/>
                          </a:solidFill>
                          <a:effectLst/>
                          <a:latin typeface="Century Gothic" panose="020B0502020202020204" pitchFamily="34" charset="0"/>
                        </a:rPr>
                        <a:t> cuenta que no se están realizando visitas en campo para cotejar la información, si no solo con información enviada por los medios virtuales.</a:t>
                      </a:r>
                    </a:p>
                    <a:p>
                      <a:pPr marL="263525"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s-ES" sz="1400" dirty="0">
                          <a:latin typeface="Century Gothic" panose="020B0502020202020204" pitchFamily="34" charset="0"/>
                        </a:rPr>
                        <a:t>Se debe fortalecer el acompañamiento y monitoreo  a las áreas que realizan registros en SAP, con el fin de evitar reprocesos y ajustes contables. </a:t>
                      </a:r>
                    </a:p>
                    <a:p>
                      <a:pPr marL="263525"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s-ES" sz="1400" dirty="0">
                          <a:latin typeface="Century Gothic" panose="020B0502020202020204" pitchFamily="34" charset="0"/>
                        </a:rPr>
                        <a:t>No se evidencia que la Gerencia Financiera haya establecido instrumento para implementar PM y el seguimiento a las recomendaciones de la Auditoria Externa Financiera. </a:t>
                      </a:r>
                    </a:p>
                    <a:p>
                      <a:pPr marL="92075" marR="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s-ES" sz="1400" dirty="0">
                          <a:latin typeface="Century Gothic" panose="020B0502020202020204" pitchFamily="34" charset="0"/>
                        </a:rPr>
                        <a:t> </a:t>
                      </a:r>
                      <a:endParaRPr lang="es-MX" sz="1400" b="0" i="0" u="none" strike="noStrike" dirty="0">
                        <a:solidFill>
                          <a:srgbClr val="000000"/>
                        </a:solidFill>
                        <a:effectLst/>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3985659"/>
                  </a:ext>
                </a:extLst>
              </a:tr>
            </a:tbl>
          </a:graphicData>
        </a:graphic>
      </p:graphicFrame>
    </p:spTree>
    <p:extLst>
      <p:ext uri="{BB962C8B-B14F-4D97-AF65-F5344CB8AC3E}">
        <p14:creationId xmlns:p14="http://schemas.microsoft.com/office/powerpoint/2010/main" val="4130319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5">
            <a:extLst>
              <a:ext uri="{FF2B5EF4-FFF2-40B4-BE49-F238E27FC236}">
                <a16:creationId xmlns:a16="http://schemas.microsoft.com/office/drawing/2014/main" id="{2A7AF75B-0CEB-4203-A99F-BE15419090CB}"/>
              </a:ext>
            </a:extLst>
          </p:cNvPr>
          <p:cNvSpPr/>
          <p:nvPr/>
        </p:nvSpPr>
        <p:spPr>
          <a:xfrm>
            <a:off x="0" y="3620"/>
            <a:ext cx="12192000" cy="377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defRPr/>
            </a:pPr>
            <a:r>
              <a:rPr lang="es-CO" sz="2000" b="1" dirty="0">
                <a:solidFill>
                  <a:schemeClr val="bg1"/>
                </a:solidFill>
                <a:latin typeface="Century Gothic" panose="020B0502020202020204" pitchFamily="34" charset="0"/>
                <a:ea typeface="Open Sans" panose="020B0606030504020204" pitchFamily="34" charset="0"/>
                <a:cs typeface="Arial" panose="020B0604020202020204" pitchFamily="34" charset="0"/>
              </a:rPr>
              <a:t>Resultados de Auditorías OCIG enero – junio 2020</a:t>
            </a:r>
            <a:endParaRPr lang="es-CO" sz="2000" b="1" dirty="0">
              <a:solidFill>
                <a:schemeClr val="bg1"/>
              </a:solidFill>
              <a:latin typeface="Century Gothic" charset="0"/>
              <a:ea typeface="Century Gothic" charset="0"/>
              <a:cs typeface="Century Gothic" charset="0"/>
            </a:endParaRPr>
          </a:p>
        </p:txBody>
      </p:sp>
      <p:graphicFrame>
        <p:nvGraphicFramePr>
          <p:cNvPr id="5" name="Tabla 4"/>
          <p:cNvGraphicFramePr>
            <a:graphicFrameLocks noGrp="1"/>
          </p:cNvGraphicFramePr>
          <p:nvPr>
            <p:extLst>
              <p:ext uri="{D42A27DB-BD31-4B8C-83A1-F6EECF244321}">
                <p14:modId xmlns:p14="http://schemas.microsoft.com/office/powerpoint/2010/main" val="4231485743"/>
              </p:ext>
            </p:extLst>
          </p:nvPr>
        </p:nvGraphicFramePr>
        <p:xfrm>
          <a:off x="649357" y="875920"/>
          <a:ext cx="11012556" cy="4915358"/>
        </p:xfrm>
        <a:graphic>
          <a:graphicData uri="http://schemas.openxmlformats.org/drawingml/2006/table">
            <a:tbl>
              <a:tblPr/>
              <a:tblGrid>
                <a:gridCol w="1683026">
                  <a:extLst>
                    <a:ext uri="{9D8B030D-6E8A-4147-A177-3AD203B41FA5}">
                      <a16:colId xmlns:a16="http://schemas.microsoft.com/office/drawing/2014/main" val="4252177001"/>
                    </a:ext>
                  </a:extLst>
                </a:gridCol>
                <a:gridCol w="9329530">
                  <a:extLst>
                    <a:ext uri="{9D8B030D-6E8A-4147-A177-3AD203B41FA5}">
                      <a16:colId xmlns:a16="http://schemas.microsoft.com/office/drawing/2014/main" val="1525505322"/>
                    </a:ext>
                  </a:extLst>
                </a:gridCol>
              </a:tblGrid>
              <a:tr h="411680">
                <a:tc gridSpan="2">
                  <a:txBody>
                    <a:bodyPr/>
                    <a:lstStyle/>
                    <a:p>
                      <a:pPr algn="ctr" fontAlgn="ctr"/>
                      <a:r>
                        <a:rPr lang="es-CO" sz="2000" b="1" i="0" u="none" strike="noStrike" dirty="0">
                          <a:solidFill>
                            <a:srgbClr val="2E1CB4"/>
                          </a:solidFill>
                          <a:effectLst>
                            <a:outerShdw blurRad="38100" dist="38100" dir="2700000" algn="tl">
                              <a:srgbClr val="000000">
                                <a:alpha val="43137"/>
                              </a:srgbClr>
                            </a:outerShdw>
                          </a:effectLst>
                          <a:latin typeface="Century Gothic" panose="020B0502020202020204" pitchFamily="34" charset="0"/>
                        </a:rPr>
                        <a:t>SITUACIONES ESPECIFICAS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hMerge="1">
                  <a:txBody>
                    <a:bodyPr/>
                    <a:lstStyle/>
                    <a:p>
                      <a:endParaRPr lang="es-CO"/>
                    </a:p>
                  </a:txBody>
                  <a:tcPr/>
                </a:tc>
                <a:extLst>
                  <a:ext uri="{0D108BD9-81ED-4DB2-BD59-A6C34878D82A}">
                    <a16:rowId xmlns:a16="http://schemas.microsoft.com/office/drawing/2014/main" val="1254367904"/>
                  </a:ext>
                </a:extLst>
              </a:tr>
              <a:tr h="527994">
                <a:tc rowSpan="2">
                  <a:txBody>
                    <a:bodyPr/>
                    <a:lstStyle/>
                    <a:p>
                      <a:pPr algn="ctr" fontAlgn="ctr"/>
                      <a:r>
                        <a:rPr lang="es-CO" sz="1400" b="1" i="0" u="none" strike="noStrike" dirty="0">
                          <a:solidFill>
                            <a:srgbClr val="000000"/>
                          </a:solidFill>
                          <a:effectLst/>
                          <a:latin typeface="Century Gothic" panose="020B0502020202020204" pitchFamily="34" charset="0"/>
                        </a:rPr>
                        <a:t>Licenciamiento de Software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2075" indent="0" algn="l" fontAlgn="ctr"/>
                      <a:r>
                        <a:rPr lang="es-MX" sz="1400" b="0" i="0" u="none" strike="noStrike" dirty="0">
                          <a:solidFill>
                            <a:srgbClr val="000000"/>
                          </a:solidFill>
                          <a:effectLst/>
                          <a:latin typeface="Century Gothic" panose="020B0502020202020204" pitchFamily="34" charset="0"/>
                        </a:rPr>
                        <a:t>La gestión del licenciamiento de software no se encuentra totalmente centralizada en la Dirección Servicios de Informática, ya que se encontró software gestionados en la DITG y DSIE.</a:t>
                      </a:r>
                      <a:endParaRPr lang="es-MX" sz="1400" b="0" i="0" u="none" strike="noStrike" baseline="0" dirty="0">
                        <a:solidFill>
                          <a:srgbClr val="FF0000"/>
                        </a:solidFill>
                        <a:effectLst/>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6371904"/>
                  </a:ext>
                </a:extLst>
              </a:tr>
              <a:tr h="339785">
                <a:tc vMerge="1">
                  <a:txBody>
                    <a:bodyPr/>
                    <a:lstStyle/>
                    <a:p>
                      <a:endParaRPr lang="es-CO"/>
                    </a:p>
                  </a:txBody>
                  <a:tcPr/>
                </a:tc>
                <a:tc>
                  <a:txBody>
                    <a:bodyPr/>
                    <a:lstStyle/>
                    <a:p>
                      <a:pPr marL="92075" indent="0" algn="l" defTabSz="914400" rtl="0" eaLnBrk="1" fontAlgn="ctr" latinLnBrk="0" hangingPunct="1"/>
                      <a:r>
                        <a:rPr lang="es-MX" sz="1400" b="0" i="0" u="none" strike="noStrike" kern="1200" dirty="0">
                          <a:solidFill>
                            <a:srgbClr val="000000"/>
                          </a:solidFill>
                          <a:effectLst/>
                          <a:latin typeface="Century Gothic" panose="020B0502020202020204" pitchFamily="34" charset="0"/>
                          <a:ea typeface="+mn-ea"/>
                          <a:cs typeface="+mn-cs"/>
                        </a:rPr>
                        <a:t>Inconsistencias en la información de los inventarios de licencias.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049710"/>
                  </a:ext>
                </a:extLst>
              </a:tr>
              <a:tr h="506643">
                <a:tc>
                  <a:txBody>
                    <a:bodyPr/>
                    <a:lstStyle/>
                    <a:p>
                      <a:pPr algn="ctr" fontAlgn="ctr"/>
                      <a:r>
                        <a:rPr lang="es-CO" sz="1400" b="1" i="0" u="none" strike="noStrike" dirty="0">
                          <a:solidFill>
                            <a:srgbClr val="000000"/>
                          </a:solidFill>
                          <a:effectLst/>
                          <a:latin typeface="Century Gothic" panose="020B0502020202020204" pitchFamily="34" charset="0"/>
                        </a:rPr>
                        <a:t>Reducción Perdidas de Agua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2075" indent="0" algn="l" defTabSz="914400" rtl="0" eaLnBrk="1" fontAlgn="ctr" latinLnBrk="0" hangingPunct="1"/>
                      <a:r>
                        <a:rPr lang="es-MX" sz="1400" b="0" i="0" u="none" strike="noStrike" kern="1200" dirty="0">
                          <a:solidFill>
                            <a:srgbClr val="000000"/>
                          </a:solidFill>
                          <a:effectLst/>
                          <a:latin typeface="Century Gothic" panose="020B0502020202020204" pitchFamily="34" charset="0"/>
                          <a:ea typeface="+mn-ea"/>
                          <a:cs typeface="+mn-cs"/>
                        </a:rPr>
                        <a:t>Falta de gestión del Comité de Agua no Contabilizada establecido con la Resolución de Gerencia 102/2013.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7565272"/>
                  </a:ext>
                </a:extLst>
              </a:tr>
              <a:tr h="568936">
                <a:tc>
                  <a:txBody>
                    <a:bodyPr/>
                    <a:lstStyle/>
                    <a:p>
                      <a:pPr algn="ctr" fontAlgn="ctr"/>
                      <a:r>
                        <a:rPr lang="es-CO" sz="1400" b="1" i="0" u="none" strike="noStrike" dirty="0">
                          <a:solidFill>
                            <a:srgbClr val="000000"/>
                          </a:solidFill>
                          <a:effectLst/>
                          <a:latin typeface="Century Gothic" panose="020B0502020202020204" pitchFamily="34" charset="0"/>
                        </a:rPr>
                        <a:t>Gestión Contractual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2075" indent="0" algn="l" defTabSz="914400" rtl="0" eaLnBrk="1" fontAlgn="ctr" latinLnBrk="0" hangingPunct="1">
                        <a:buClr>
                          <a:srgbClr val="000000"/>
                        </a:buClr>
                        <a:buSzPts val="800"/>
                        <a:buFont typeface="Century Gothic" panose="020B0502020202020204" pitchFamily="34" charset="0"/>
                        <a:buNone/>
                      </a:pPr>
                      <a:r>
                        <a:rPr lang="es-MX" sz="1400" b="0" i="0" u="none" strike="noStrike" kern="1200" dirty="0">
                          <a:solidFill>
                            <a:srgbClr val="000000"/>
                          </a:solidFill>
                          <a:effectLst/>
                          <a:latin typeface="Century Gothic" panose="020B0502020202020204" pitchFamily="34" charset="0"/>
                          <a:ea typeface="+mn-ea"/>
                          <a:cs typeface="+mn-cs"/>
                        </a:rPr>
                        <a:t>En el contrato 1-05-14200-0938-2019 (Bienestar), no se registran la mayor parte de evidencias contractuales, especialmente los soportes necesarios para el pago de cada una de las actividades. </a:t>
                      </a:r>
                      <a:endParaRPr lang="es-CO" sz="1400" b="0" i="0" u="none" strike="noStrike" kern="1200" dirty="0">
                        <a:solidFill>
                          <a:srgbClr val="000000"/>
                        </a:solidFill>
                        <a:effectLst/>
                        <a:latin typeface="Century Gothic" panose="020B0502020202020204" pitchFamily="34"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7956301"/>
                  </a:ext>
                </a:extLst>
              </a:tr>
              <a:tr h="2188579">
                <a:tc>
                  <a:txBody>
                    <a:bodyPr/>
                    <a:lstStyle/>
                    <a:p>
                      <a:pPr algn="ctr" fontAlgn="ctr"/>
                      <a:r>
                        <a:rPr lang="es-CO" sz="1400" b="1" i="0" u="sng" strike="noStrike" dirty="0">
                          <a:solidFill>
                            <a:srgbClr val="2E1CB4"/>
                          </a:solidFill>
                          <a:effectLst/>
                          <a:latin typeface="Century Gothic" panose="020B0502020202020204" pitchFamily="34" charset="0"/>
                        </a:rPr>
                        <a:t>MATERIALIZACIÓN DE RIESGOS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2075" indent="0" algn="l" defTabSz="914400" rtl="0" eaLnBrk="1" fontAlgn="ctr" latinLnBrk="0" hangingPunct="1"/>
                      <a:r>
                        <a:rPr lang="es-MX" sz="1400" b="1" i="0" u="none" strike="noStrike" kern="1200" dirty="0">
                          <a:solidFill>
                            <a:srgbClr val="000000"/>
                          </a:solidFill>
                          <a:effectLst/>
                          <a:latin typeface="Century Gothic" panose="020B0502020202020204" pitchFamily="34" charset="0"/>
                          <a:ea typeface="+mn-ea"/>
                          <a:cs typeface="+mn-cs"/>
                        </a:rPr>
                        <a:t>Gestión Contractual.</a:t>
                      </a:r>
                    </a:p>
                    <a:p>
                      <a:pPr marL="92075" indent="0" algn="l" defTabSz="914400" rtl="0" eaLnBrk="1" fontAlgn="ctr" latinLnBrk="0" hangingPunct="1"/>
                      <a:r>
                        <a:rPr lang="es-MX" sz="1400" b="1" i="0" u="none" strike="noStrike" kern="1200" baseline="0" dirty="0">
                          <a:solidFill>
                            <a:srgbClr val="000000"/>
                          </a:solidFill>
                          <a:effectLst/>
                          <a:latin typeface="Century Gothic" panose="020B0502020202020204" pitchFamily="34" charset="0"/>
                          <a:ea typeface="+mn-ea"/>
                          <a:cs typeface="+mn-cs"/>
                        </a:rPr>
                        <a:t>Materialización del Riesgo: </a:t>
                      </a:r>
                      <a:r>
                        <a:rPr lang="es-MX" sz="1400" b="1" i="0" u="none" strike="noStrike" kern="1200" dirty="0">
                          <a:solidFill>
                            <a:srgbClr val="000000"/>
                          </a:solidFill>
                          <a:effectLst/>
                          <a:latin typeface="Century Gothic" panose="020B0502020202020204" pitchFamily="34" charset="0"/>
                          <a:ea typeface="+mn-ea"/>
                          <a:cs typeface="+mn-cs"/>
                        </a:rPr>
                        <a:t>FBR11 </a:t>
                      </a:r>
                      <a:r>
                        <a:rPr lang="es-MX" sz="1400" b="1" i="1" u="none" strike="noStrike" kern="1200" dirty="0">
                          <a:solidFill>
                            <a:srgbClr val="000000"/>
                          </a:solidFill>
                          <a:effectLst/>
                          <a:latin typeface="Century Gothic" panose="020B0502020202020204" pitchFamily="34" charset="0"/>
                          <a:ea typeface="+mn-ea"/>
                          <a:cs typeface="+mn-cs"/>
                        </a:rPr>
                        <a:t>”Deficiencias en la gestión documental de los contratos o convenios“ </a:t>
                      </a:r>
                      <a:r>
                        <a:rPr lang="es-MX" sz="1400" b="0" i="0" u="none" strike="noStrike" kern="1200" dirty="0">
                          <a:solidFill>
                            <a:srgbClr val="000000"/>
                          </a:solidFill>
                          <a:effectLst/>
                          <a:latin typeface="Century Gothic" panose="020B0502020202020204" pitchFamily="34" charset="0"/>
                          <a:ea typeface="+mn-ea"/>
                          <a:cs typeface="+mn-cs"/>
                        </a:rPr>
                        <a:t>por incumplimiento a la política 4 del procedimiento “Planificación de la ejecución del acuerdo de voluntades – MPFB0102P: “Es responsabilidad de los supervisores adelantar la digitalización y cargue en el expediente electrónico del contrato de los documentos que se generen en la planificación, desarrollo y liquidación del mismo, propendiendo por el manejo y consulta digital de la información.</a:t>
                      </a:r>
                    </a:p>
                    <a:p>
                      <a:pPr marL="92075" marR="0" indent="0" algn="l" defTabSz="914400" rtl="0" eaLnBrk="1" fontAlgn="ctr" latinLnBrk="0" hangingPunct="1">
                        <a:lnSpc>
                          <a:spcPct val="100000"/>
                        </a:lnSpc>
                        <a:spcBef>
                          <a:spcPts val="0"/>
                        </a:spcBef>
                        <a:spcAft>
                          <a:spcPts val="0"/>
                        </a:spcAft>
                        <a:buClrTx/>
                        <a:buSzTx/>
                        <a:buFontTx/>
                        <a:buNone/>
                        <a:tabLst/>
                        <a:defRPr/>
                      </a:pPr>
                      <a:br>
                        <a:rPr lang="es-MX" sz="1400" b="0" i="0" u="none" strike="noStrike" kern="1200" dirty="0">
                          <a:solidFill>
                            <a:srgbClr val="000000"/>
                          </a:solidFill>
                          <a:effectLst/>
                          <a:latin typeface="Century Gothic" panose="020B0502020202020204" pitchFamily="34" charset="0"/>
                          <a:ea typeface="+mn-ea"/>
                          <a:cs typeface="+mn-cs"/>
                        </a:rPr>
                      </a:br>
                      <a:r>
                        <a:rPr lang="es-MX" sz="1400" b="1" i="0" u="none" strike="noStrike" kern="1200" dirty="0">
                          <a:solidFill>
                            <a:srgbClr val="000000"/>
                          </a:solidFill>
                          <a:effectLst/>
                          <a:latin typeface="Century Gothic" panose="020B0502020202020204" pitchFamily="34" charset="0"/>
                          <a:ea typeface="+mn-ea"/>
                          <a:cs typeface="+mn-cs"/>
                        </a:rPr>
                        <a:t>Materialización del Riesgo FBR3</a:t>
                      </a:r>
                      <a:r>
                        <a:rPr lang="es-MX" sz="1400" b="1" i="0" u="none" strike="noStrike" kern="1200" baseline="0" dirty="0">
                          <a:solidFill>
                            <a:srgbClr val="000000"/>
                          </a:solidFill>
                          <a:effectLst/>
                          <a:latin typeface="Century Gothic" panose="020B0502020202020204" pitchFamily="34" charset="0"/>
                          <a:ea typeface="+mn-ea"/>
                          <a:cs typeface="+mn-cs"/>
                        </a:rPr>
                        <a:t> </a:t>
                      </a:r>
                      <a:r>
                        <a:rPr lang="es-MX" sz="1400" b="1" i="1" u="none" strike="noStrike" kern="1200" dirty="0">
                          <a:solidFill>
                            <a:srgbClr val="000000"/>
                          </a:solidFill>
                          <a:effectLst/>
                          <a:latin typeface="Century Gothic" panose="020B0502020202020204" pitchFamily="34" charset="0"/>
                          <a:ea typeface="+mn-ea"/>
                          <a:cs typeface="+mn-cs"/>
                        </a:rPr>
                        <a:t>“Selección de proveedores que no cumplen las condiciones y requisitos establecidas por la Empresa”,</a:t>
                      </a:r>
                      <a:r>
                        <a:rPr lang="es-MX" sz="1400" b="1" i="1" u="none" strike="noStrike" kern="1200" baseline="0" dirty="0">
                          <a:solidFill>
                            <a:srgbClr val="000000"/>
                          </a:solidFill>
                          <a:effectLst/>
                          <a:latin typeface="Century Gothic" panose="020B0502020202020204" pitchFamily="34" charset="0"/>
                          <a:ea typeface="+mn-ea"/>
                          <a:cs typeface="+mn-cs"/>
                        </a:rPr>
                        <a:t> </a:t>
                      </a:r>
                      <a:r>
                        <a:rPr lang="es-MX" sz="1400" b="0" i="0" u="none" strike="noStrike" kern="1200" baseline="0" dirty="0">
                          <a:solidFill>
                            <a:srgbClr val="000000"/>
                          </a:solidFill>
                          <a:effectLst/>
                          <a:latin typeface="Century Gothic" panose="020B0502020202020204" pitchFamily="34" charset="0"/>
                          <a:ea typeface="+mn-ea"/>
                          <a:cs typeface="+mn-cs"/>
                        </a:rPr>
                        <a:t>ya que e</a:t>
                      </a:r>
                      <a:r>
                        <a:rPr lang="es-MX" sz="1400" b="0" i="0" u="none" strike="noStrike" kern="1200" dirty="0">
                          <a:solidFill>
                            <a:srgbClr val="000000"/>
                          </a:solidFill>
                          <a:effectLst/>
                          <a:latin typeface="Century Gothic" panose="020B0502020202020204" pitchFamily="34" charset="0"/>
                          <a:ea typeface="+mn-ea"/>
                          <a:cs typeface="+mn-cs"/>
                        </a:rPr>
                        <a:t>l contrato 1-01-14500-01066-2019, se encuentra viciado de nulidad absoluta debido a que el contratista incurrió en un error en las unidades de medida; situación que no  fue advertida por el comité evaluador.</a:t>
                      </a:r>
                    </a:p>
                    <a:p>
                      <a:pPr marL="92075" marR="0" indent="0" algn="l" defTabSz="914400" rtl="0" eaLnBrk="1" fontAlgn="ctr" latinLnBrk="0" hangingPunct="1">
                        <a:lnSpc>
                          <a:spcPct val="100000"/>
                        </a:lnSpc>
                        <a:spcBef>
                          <a:spcPts val="0"/>
                        </a:spcBef>
                        <a:spcAft>
                          <a:spcPts val="0"/>
                        </a:spcAft>
                        <a:buClrTx/>
                        <a:buSzTx/>
                        <a:buFontTx/>
                        <a:buNone/>
                        <a:tabLst/>
                        <a:defRPr/>
                      </a:pPr>
                      <a:endParaRPr lang="es-MX" sz="1400" b="1" i="1" u="none" strike="noStrike" kern="1200" dirty="0">
                        <a:solidFill>
                          <a:srgbClr val="000000"/>
                        </a:solidFill>
                        <a:effectLst/>
                        <a:latin typeface="Century Gothic" panose="020B0502020202020204" pitchFamily="34"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7518075"/>
                  </a:ext>
                </a:extLst>
              </a:tr>
            </a:tbl>
          </a:graphicData>
        </a:graphic>
      </p:graphicFrame>
    </p:spTree>
    <p:extLst>
      <p:ext uri="{BB962C8B-B14F-4D97-AF65-F5344CB8AC3E}">
        <p14:creationId xmlns:p14="http://schemas.microsoft.com/office/powerpoint/2010/main" val="3072455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1">
            <a:extLst>
              <a:ext uri="{FF2B5EF4-FFF2-40B4-BE49-F238E27FC236}">
                <a16:creationId xmlns:a16="http://schemas.microsoft.com/office/drawing/2014/main" id="{C2A6CF8B-EEDB-4BA5-B551-CD7F8ECF420D}"/>
              </a:ext>
            </a:extLst>
          </p:cNvPr>
          <p:cNvSpPr/>
          <p:nvPr/>
        </p:nvSpPr>
        <p:spPr>
          <a:xfrm>
            <a:off x="7157" y="0"/>
            <a:ext cx="1820382" cy="6062851"/>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a:p>
            <a:pPr algn="ctr"/>
            <a:endParaRPr lang="en-US" sz="1350" dirty="0"/>
          </a:p>
        </p:txBody>
      </p:sp>
      <p:sp>
        <p:nvSpPr>
          <p:cNvPr id="26" name="Rectangle 76">
            <a:extLst>
              <a:ext uri="{FF2B5EF4-FFF2-40B4-BE49-F238E27FC236}">
                <a16:creationId xmlns:a16="http://schemas.microsoft.com/office/drawing/2014/main" id="{8141B77A-8CB7-48E3-B3D8-5D7016EC439D}"/>
              </a:ext>
            </a:extLst>
          </p:cNvPr>
          <p:cNvSpPr/>
          <p:nvPr/>
        </p:nvSpPr>
        <p:spPr>
          <a:xfrm>
            <a:off x="192506" y="2761764"/>
            <a:ext cx="1551628" cy="353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s-CO" sz="2800" b="1" dirty="0">
                <a:solidFill>
                  <a:schemeClr val="bg1"/>
                </a:solidFill>
                <a:latin typeface="Century Gothic" panose="020B0502020202020204" pitchFamily="34" charset="0"/>
                <a:ea typeface="Open Sans" panose="020B0606030504020204" pitchFamily="34" charset="0"/>
                <a:cs typeface="Arial" panose="020B0604020202020204" pitchFamily="34" charset="0"/>
              </a:rPr>
              <a:t>Orden </a:t>
            </a:r>
          </a:p>
          <a:p>
            <a:pPr algn="ctr"/>
            <a:r>
              <a:rPr lang="es-CO" sz="2800" b="1" dirty="0">
                <a:solidFill>
                  <a:schemeClr val="bg1"/>
                </a:solidFill>
                <a:latin typeface="Century Gothic" panose="020B0502020202020204" pitchFamily="34" charset="0"/>
                <a:ea typeface="Open Sans" panose="020B0606030504020204" pitchFamily="34" charset="0"/>
                <a:cs typeface="Arial" panose="020B0604020202020204" pitchFamily="34" charset="0"/>
              </a:rPr>
              <a:t>Del  día</a:t>
            </a:r>
            <a:endParaRPr lang="es-CO" sz="2800" b="1" dirty="0">
              <a:solidFill>
                <a:schemeClr val="bg1"/>
              </a:solidFill>
              <a:latin typeface="Century Gothic" panose="020B0502020202020204" pitchFamily="34" charset="0"/>
              <a:cs typeface="Arial" panose="020B0604020202020204" pitchFamily="34" charset="0"/>
            </a:endParaRPr>
          </a:p>
        </p:txBody>
      </p:sp>
      <p:sp>
        <p:nvSpPr>
          <p:cNvPr id="5" name="Rectangle 76">
            <a:extLst>
              <a:ext uri="{FF2B5EF4-FFF2-40B4-BE49-F238E27FC236}">
                <a16:creationId xmlns:a16="http://schemas.microsoft.com/office/drawing/2014/main" id="{A7D3E5EF-3EC9-47D4-8F23-12C17DDA54EF}"/>
              </a:ext>
            </a:extLst>
          </p:cNvPr>
          <p:cNvSpPr/>
          <p:nvPr/>
        </p:nvSpPr>
        <p:spPr>
          <a:xfrm>
            <a:off x="1974347" y="1408166"/>
            <a:ext cx="10015714" cy="46971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marL="536575" indent="-357188" algn="just">
              <a:lnSpc>
                <a:spcPct val="150000"/>
              </a:lnSpc>
              <a:buFont typeface="+mj-lt"/>
              <a:buAutoNum type="arabicPeriod"/>
            </a:pPr>
            <a:r>
              <a:rPr lang="es-CO" b="1" dirty="0">
                <a:solidFill>
                  <a:schemeClr val="tx1"/>
                </a:solidFill>
                <a:latin typeface="Century Gothic" panose="020B0502020202020204" pitchFamily="34" charset="0"/>
                <a:ea typeface="Open Sans" panose="020B0606030504020204" pitchFamily="34" charset="0"/>
                <a:cs typeface="Arial" panose="020B0604020202020204" pitchFamily="34" charset="0"/>
              </a:rPr>
              <a:t>Normatividad – Res. 226/2019 – Decr. 807/2019 -  Decr. 1083/2015 </a:t>
            </a:r>
            <a:r>
              <a:rPr lang="es-CO" b="1" dirty="0">
                <a:solidFill>
                  <a:schemeClr val="tx1"/>
                </a:solidFill>
                <a:latin typeface="Century Gothic" panose="020B0502020202020204" pitchFamily="34" charset="0"/>
                <a:ea typeface="Century Gothic" charset="0"/>
                <a:cs typeface="Century Gothic" charset="0"/>
              </a:rPr>
              <a:t>Roles OCIG.</a:t>
            </a:r>
          </a:p>
          <a:p>
            <a:pPr marL="536575" indent="-357188" algn="just">
              <a:lnSpc>
                <a:spcPct val="150000"/>
              </a:lnSpc>
              <a:buFont typeface="+mj-lt"/>
              <a:buAutoNum type="arabicPeriod"/>
            </a:pPr>
            <a:r>
              <a:rPr lang="es-MX" b="1" dirty="0">
                <a:solidFill>
                  <a:schemeClr val="tx1"/>
                </a:solidFill>
                <a:latin typeface="Century Gothic" panose="020B0502020202020204" pitchFamily="34" charset="0"/>
                <a:ea typeface="Open Sans" panose="020B0606030504020204" pitchFamily="34" charset="0"/>
                <a:cs typeface="Arial" panose="020B0604020202020204" pitchFamily="34" charset="0"/>
              </a:rPr>
              <a:t>Cumplimiento de Roles</a:t>
            </a:r>
            <a:r>
              <a:rPr lang="es-MX" b="1" dirty="0">
                <a:solidFill>
                  <a:schemeClr val="tx1"/>
                </a:solidFill>
                <a:latin typeface="Century Gothic" panose="020B0502020202020204" pitchFamily="34" charset="0"/>
                <a:ea typeface="Century Gothic" charset="0"/>
                <a:cs typeface="Century Gothic" charset="0"/>
              </a:rPr>
              <a:t> de la OCIG – 1er Semestre 2020</a:t>
            </a:r>
          </a:p>
          <a:p>
            <a:pPr marL="536575" indent="-357188" algn="just">
              <a:lnSpc>
                <a:spcPct val="150000"/>
              </a:lnSpc>
              <a:buFont typeface="+mj-lt"/>
              <a:buAutoNum type="arabicPeriod"/>
            </a:pPr>
            <a:r>
              <a:rPr lang="es-CO" b="1" dirty="0">
                <a:solidFill>
                  <a:schemeClr val="tx1"/>
                </a:solidFill>
                <a:latin typeface="Century Gothic" panose="020B0502020202020204" pitchFamily="34" charset="0"/>
                <a:ea typeface="Open Sans" panose="020B0606030504020204" pitchFamily="34" charset="0"/>
                <a:cs typeface="Arial" panose="020B0604020202020204" pitchFamily="34" charset="0"/>
              </a:rPr>
              <a:t>Cumplimiento</a:t>
            </a:r>
            <a:r>
              <a:rPr lang="es-CO" b="1" dirty="0">
                <a:solidFill>
                  <a:schemeClr val="tx1"/>
                </a:solidFill>
                <a:latin typeface="Century Gothic" panose="020B0502020202020204" pitchFamily="34" charset="0"/>
                <a:ea typeface="Century Gothic" charset="0"/>
                <a:cs typeface="Century Gothic" charset="0"/>
              </a:rPr>
              <a:t> Estatuto de Auditoría Interna de la OCIG/EAAB-ESP.</a:t>
            </a:r>
          </a:p>
          <a:p>
            <a:pPr marL="536575" indent="-357188" algn="just">
              <a:lnSpc>
                <a:spcPct val="150000"/>
              </a:lnSpc>
              <a:buFont typeface="+mj-lt"/>
              <a:buAutoNum type="arabicPeriod"/>
            </a:pPr>
            <a:r>
              <a:rPr lang="es-CO" b="1" dirty="0">
                <a:solidFill>
                  <a:schemeClr val="tx1"/>
                </a:solidFill>
                <a:latin typeface="Century Gothic" panose="020B0502020202020204" pitchFamily="34" charset="0"/>
                <a:ea typeface="Century Gothic" charset="0"/>
                <a:cs typeface="Century Gothic" charset="0"/>
              </a:rPr>
              <a:t>Cumplimiento del PAA 2020 – OCIG.</a:t>
            </a:r>
          </a:p>
          <a:p>
            <a:pPr marL="1084263" indent="-271463" algn="just">
              <a:buFont typeface="Arial" panose="020B0604020202020204" pitchFamily="34" charset="0"/>
              <a:buChar char="•"/>
            </a:pPr>
            <a:r>
              <a:rPr lang="es-CO" b="1" dirty="0">
                <a:solidFill>
                  <a:schemeClr val="tx1"/>
                </a:solidFill>
                <a:latin typeface="Century Gothic" panose="020B0502020202020204" pitchFamily="34" charset="0"/>
                <a:ea typeface="Century Gothic" charset="0"/>
                <a:cs typeface="Century Gothic" charset="0"/>
              </a:rPr>
              <a:t>Resultado de Auditorías OCIG – Enero – Junio 2020. </a:t>
            </a:r>
          </a:p>
          <a:p>
            <a:pPr marL="1084263" indent="-271463" algn="just">
              <a:buFont typeface="Arial" panose="020B0604020202020204" pitchFamily="34" charset="0"/>
              <a:buChar char="•"/>
            </a:pPr>
            <a:r>
              <a:rPr lang="es-CO" b="1" dirty="0">
                <a:solidFill>
                  <a:schemeClr val="tx1"/>
                </a:solidFill>
                <a:latin typeface="Century Gothic" panose="020B0502020202020204" pitchFamily="34" charset="0"/>
                <a:ea typeface="Century Gothic" charset="0"/>
                <a:cs typeface="Century Gothic" charset="0"/>
              </a:rPr>
              <a:t>Estado PM Entes de Control - OCIG y Observaciones con dificultad de cierre.</a:t>
            </a:r>
          </a:p>
          <a:p>
            <a:pPr marL="536575" algn="just"/>
            <a:endParaRPr lang="es-MX" sz="1200" b="1" dirty="0">
              <a:solidFill>
                <a:schemeClr val="tx1"/>
              </a:solidFill>
              <a:latin typeface="Century Gothic" panose="020B0502020202020204" pitchFamily="34" charset="0"/>
              <a:ea typeface="Century Gothic" charset="0"/>
              <a:cs typeface="Century Gothic" charset="0"/>
            </a:endParaRPr>
          </a:p>
          <a:p>
            <a:pPr marL="536575" algn="just"/>
            <a:r>
              <a:rPr lang="es-MX" b="1" dirty="0">
                <a:solidFill>
                  <a:schemeClr val="tx1"/>
                </a:solidFill>
                <a:latin typeface="Century Gothic" panose="020B0502020202020204" pitchFamily="34" charset="0"/>
                <a:ea typeface="Century Gothic" charset="0"/>
                <a:cs typeface="Century Gothic" charset="0"/>
              </a:rPr>
              <a:t>Cumplimiento del PAA 2020 - DGCYP.</a:t>
            </a:r>
          </a:p>
          <a:p>
            <a:pPr marL="1084263" indent="-271463" algn="just">
              <a:buFont typeface="Arial" panose="020B0604020202020204" pitchFamily="34" charset="0"/>
              <a:buChar char="•"/>
            </a:pPr>
            <a:r>
              <a:rPr lang="es-MX" b="1" dirty="0">
                <a:solidFill>
                  <a:schemeClr val="tx1"/>
                </a:solidFill>
                <a:latin typeface="Century Gothic" panose="020B0502020202020204" pitchFamily="34" charset="0"/>
                <a:ea typeface="Century Gothic" charset="0"/>
                <a:cs typeface="Century Gothic" charset="0"/>
              </a:rPr>
              <a:t>Resultado de Auditorías.</a:t>
            </a:r>
          </a:p>
          <a:p>
            <a:pPr marL="1084263" indent="-271463" algn="just">
              <a:buFont typeface="Arial" panose="020B0604020202020204" pitchFamily="34" charset="0"/>
              <a:buChar char="•"/>
            </a:pPr>
            <a:r>
              <a:rPr lang="es-MX" b="1" dirty="0">
                <a:solidFill>
                  <a:schemeClr val="tx1"/>
                </a:solidFill>
                <a:latin typeface="Century Gothic" panose="020B0502020202020204" pitchFamily="34" charset="0"/>
                <a:ea typeface="Century Gothic" charset="0"/>
                <a:cs typeface="Century Gothic" charset="0"/>
              </a:rPr>
              <a:t>Estado Planes de Tratamiento Riesgos.</a:t>
            </a:r>
          </a:p>
          <a:p>
            <a:pPr marL="1084263" indent="-271463" algn="just">
              <a:buFont typeface="Arial" panose="020B0604020202020204" pitchFamily="34" charset="0"/>
              <a:buChar char="•"/>
            </a:pPr>
            <a:r>
              <a:rPr lang="es-MX" b="1" dirty="0">
                <a:solidFill>
                  <a:schemeClr val="tx1"/>
                </a:solidFill>
                <a:latin typeface="Century Gothic" panose="020B0502020202020204" pitchFamily="34" charset="0"/>
                <a:ea typeface="Century Gothic" charset="0"/>
                <a:cs typeface="Century Gothic" charset="0"/>
              </a:rPr>
              <a:t>Estado General de hallazgos SG. </a:t>
            </a:r>
          </a:p>
          <a:p>
            <a:pPr marL="1084263" indent="-271463" algn="just">
              <a:buFont typeface="Arial" panose="020B0604020202020204" pitchFamily="34" charset="0"/>
              <a:buChar char="•"/>
            </a:pPr>
            <a:r>
              <a:rPr lang="es-MX" b="1" dirty="0">
                <a:solidFill>
                  <a:schemeClr val="tx1"/>
                </a:solidFill>
                <a:latin typeface="Century Gothic" panose="020B0502020202020204" pitchFamily="34" charset="0"/>
                <a:ea typeface="Century Gothic" charset="0"/>
                <a:cs typeface="Century Gothic" charset="0"/>
              </a:rPr>
              <a:t>Política Corporativa “Administración de Riesgos y Oportunidades”.</a:t>
            </a:r>
          </a:p>
          <a:p>
            <a:pPr marL="1084263" indent="-271463" algn="just">
              <a:buFont typeface="Arial" panose="020B0604020202020204" pitchFamily="34" charset="0"/>
              <a:buChar char="•"/>
            </a:pPr>
            <a:r>
              <a:rPr lang="es-MX" b="1" dirty="0">
                <a:solidFill>
                  <a:schemeClr val="tx1"/>
                </a:solidFill>
                <a:latin typeface="Century Gothic" panose="020B0502020202020204" pitchFamily="34" charset="0"/>
                <a:ea typeface="Century Gothic" charset="0"/>
                <a:cs typeface="Century Gothic" charset="0"/>
              </a:rPr>
              <a:t>Resultados FURAG</a:t>
            </a:r>
          </a:p>
          <a:p>
            <a:pPr marL="176213" algn="just">
              <a:lnSpc>
                <a:spcPct val="150000"/>
              </a:lnSpc>
            </a:pPr>
            <a:r>
              <a:rPr lang="es-CO" b="1" dirty="0">
                <a:solidFill>
                  <a:schemeClr val="tx1"/>
                </a:solidFill>
                <a:latin typeface="Century Gothic" panose="020B0502020202020204" pitchFamily="34" charset="0"/>
                <a:ea typeface="Century Gothic" charset="0"/>
                <a:cs typeface="Century Gothic" charset="0"/>
              </a:rPr>
              <a:t>5. Modificación PAA OCIG / DGCYP.</a:t>
            </a:r>
          </a:p>
          <a:p>
            <a:pPr marL="176213" algn="just">
              <a:lnSpc>
                <a:spcPct val="150000"/>
              </a:lnSpc>
            </a:pPr>
            <a:endParaRPr lang="es-CO" sz="800" b="1" dirty="0">
              <a:solidFill>
                <a:schemeClr val="tx1"/>
              </a:solidFill>
              <a:latin typeface="Century Gothic" panose="020B0502020202020204" pitchFamily="34" charset="0"/>
              <a:ea typeface="Century Gothic" charset="0"/>
              <a:cs typeface="Century Gothic" charset="0"/>
            </a:endParaRPr>
          </a:p>
          <a:p>
            <a:pPr marL="541338" indent="-363538" algn="just"/>
            <a:r>
              <a:rPr lang="es-MX" b="1" dirty="0">
                <a:solidFill>
                  <a:schemeClr val="tx1"/>
                </a:solidFill>
                <a:latin typeface="Century Gothic" panose="020B0502020202020204" pitchFamily="34" charset="0"/>
                <a:ea typeface="Century Gothic" charset="0"/>
                <a:cs typeface="Century Gothic" charset="0"/>
              </a:rPr>
              <a:t>6. </a:t>
            </a:r>
            <a:r>
              <a:rPr lang="es-CO" b="1" dirty="0">
                <a:solidFill>
                  <a:schemeClr val="tx1"/>
                </a:solidFill>
                <a:latin typeface="Century Gothic" panose="020B0502020202020204" pitchFamily="34" charset="0"/>
                <a:ea typeface="Century Gothic" charset="0"/>
                <a:cs typeface="Century Gothic" charset="0"/>
              </a:rPr>
              <a:t>Presentación</a:t>
            </a:r>
            <a:r>
              <a:rPr lang="es-CO" dirty="0">
                <a:solidFill>
                  <a:schemeClr val="tx1"/>
                </a:solidFill>
                <a:latin typeface="Century Gothic" panose="020B0502020202020204" pitchFamily="34" charset="0"/>
              </a:rPr>
              <a:t>, </a:t>
            </a:r>
            <a:r>
              <a:rPr lang="es-CO" b="1" dirty="0">
                <a:solidFill>
                  <a:schemeClr val="tx1"/>
                </a:solidFill>
                <a:latin typeface="Century Gothic" panose="020B0502020202020204" pitchFamily="34" charset="0"/>
              </a:rPr>
              <a:t>caso del alcance de las responsabilidades de las áreas que contratan auditorías externas, frente a la implementación de las acciones de mejoramiento y seguimiento a la gestión, (Caso Auditoría Financiera).</a:t>
            </a:r>
          </a:p>
          <a:p>
            <a:pPr marL="990600" indent="-361950" algn="just">
              <a:buFont typeface="Arial" panose="020B0604020202020204" pitchFamily="34" charset="0"/>
              <a:buChar char="•"/>
            </a:pPr>
            <a:endParaRPr lang="es-CO" u="sng" dirty="0">
              <a:solidFill>
                <a:schemeClr val="tx1"/>
              </a:solidFill>
              <a:latin typeface="Century Gothic" panose="020B0502020202020204" pitchFamily="34" charset="0"/>
              <a:cs typeface="Arial" panose="020B0604020202020204" pitchFamily="34" charset="0"/>
            </a:endParaRPr>
          </a:p>
          <a:p>
            <a:pPr marL="990600" indent="-361950" algn="just">
              <a:buFont typeface="Arial" panose="020B0604020202020204" pitchFamily="34" charset="0"/>
              <a:buChar char="•"/>
            </a:pPr>
            <a:endParaRPr lang="es-CO" u="sng" dirty="0">
              <a:solidFill>
                <a:schemeClr val="tx1"/>
              </a:solidFill>
              <a:latin typeface="Century Gothic" panose="020B0502020202020204" pitchFamily="34" charset="0"/>
              <a:cs typeface="Arial" panose="020B0604020202020204" pitchFamily="34" charset="0"/>
            </a:endParaRPr>
          </a:p>
          <a:p>
            <a:pPr marL="990600" indent="-361950" algn="just">
              <a:buFont typeface="Arial" panose="020B0604020202020204" pitchFamily="34" charset="0"/>
              <a:buChar char="•"/>
            </a:pPr>
            <a:endParaRPr lang="es-CO" u="sng" dirty="0">
              <a:solidFill>
                <a:schemeClr val="tx1"/>
              </a:solidFill>
              <a:latin typeface="Century Gothic" panose="020B0502020202020204" pitchFamily="34" charset="0"/>
              <a:cs typeface="Arial" panose="020B0604020202020204" pitchFamily="34" charset="0"/>
            </a:endParaRPr>
          </a:p>
          <a:p>
            <a:pPr marL="714375" indent="-171450" algn="just">
              <a:buFont typeface="Arial" panose="020B0604020202020204" pitchFamily="34" charset="0"/>
              <a:buChar char="•"/>
            </a:pPr>
            <a:endParaRPr lang="es-MX" u="sng" dirty="0">
              <a:solidFill>
                <a:schemeClr val="tx1"/>
              </a:solidFill>
              <a:latin typeface="Century Gothic" panose="020B0502020202020204" pitchFamily="34" charset="0"/>
            </a:endParaRPr>
          </a:p>
          <a:p>
            <a:pPr marL="714375" indent="-171450" algn="just">
              <a:buFont typeface="Arial" panose="020B0604020202020204" pitchFamily="34" charset="0"/>
              <a:buChar char="•"/>
            </a:pPr>
            <a:endParaRPr lang="es-CO" dirty="0">
              <a:solidFill>
                <a:schemeClr val="tx1"/>
              </a:solidFill>
              <a:latin typeface="Century Gothic" panose="020B0502020202020204" pitchFamily="34" charset="0"/>
              <a:ea typeface="Century Gothic" charset="0"/>
              <a:cs typeface="Century Gothic" charset="0"/>
            </a:endParaRPr>
          </a:p>
        </p:txBody>
      </p:sp>
    </p:spTree>
    <p:extLst>
      <p:ext uri="{BB962C8B-B14F-4D97-AF65-F5344CB8AC3E}">
        <p14:creationId xmlns:p14="http://schemas.microsoft.com/office/powerpoint/2010/main" val="1598135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81172" y="2588454"/>
            <a:ext cx="10988039" cy="1938992"/>
          </a:xfrm>
          <a:prstGeom prst="rect">
            <a:avLst/>
          </a:prstGeom>
        </p:spPr>
        <p:txBody>
          <a:bodyPr wrap="square">
            <a:spAutoFit/>
          </a:bodyPr>
          <a:lstStyle/>
          <a:p>
            <a:pPr algn="ctr"/>
            <a:r>
              <a:rPr lang="es-CO" sz="6000" b="1" i="1" dirty="0">
                <a:solidFill>
                  <a:srgbClr val="002060"/>
                </a:solidFill>
                <a:effectLst>
                  <a:outerShdw blurRad="38100" dist="38100" dir="2700000" algn="tl">
                    <a:srgbClr val="000000">
                      <a:alpha val="43137"/>
                    </a:srgbClr>
                  </a:outerShdw>
                </a:effectLst>
                <a:latin typeface="Century Gothic" panose="020B0502020202020204" pitchFamily="34" charset="0"/>
              </a:rPr>
              <a:t>INFORMES DE LEY </a:t>
            </a:r>
          </a:p>
          <a:p>
            <a:pPr algn="ctr"/>
            <a:r>
              <a:rPr lang="es-CO" sz="6000" b="1" i="1" dirty="0">
                <a:solidFill>
                  <a:srgbClr val="002060"/>
                </a:solidFill>
                <a:effectLst>
                  <a:outerShdw blurRad="38100" dist="38100" dir="2700000" algn="tl">
                    <a:srgbClr val="000000">
                      <a:alpha val="43137"/>
                    </a:srgbClr>
                  </a:outerShdw>
                </a:effectLst>
                <a:latin typeface="Century Gothic" panose="020B0502020202020204" pitchFamily="34" charset="0"/>
              </a:rPr>
              <a:t>A JUNIO 2020</a:t>
            </a:r>
            <a:endParaRPr lang="es-CO" sz="6000" i="1" dirty="0">
              <a:solidFill>
                <a:srgbClr val="002060"/>
              </a:solidFill>
              <a:effectLst>
                <a:outerShdw blurRad="38100" dist="38100" dir="2700000" algn="tl">
                  <a:srgbClr val="000000">
                    <a:alpha val="43137"/>
                  </a:srgbClr>
                </a:outerShdw>
              </a:effectLst>
              <a:latin typeface="Century Gothic" panose="020B0502020202020204" pitchFamily="34" charset="0"/>
            </a:endParaRPr>
          </a:p>
        </p:txBody>
      </p:sp>
      <p:sp>
        <p:nvSpPr>
          <p:cNvPr id="4" name="Rectángulo 5">
            <a:extLst>
              <a:ext uri="{FF2B5EF4-FFF2-40B4-BE49-F238E27FC236}">
                <a16:creationId xmlns:a16="http://schemas.microsoft.com/office/drawing/2014/main" id="{2A7AF75B-0CEB-4203-A99F-BE15419090CB}"/>
              </a:ext>
            </a:extLst>
          </p:cNvPr>
          <p:cNvSpPr/>
          <p:nvPr/>
        </p:nvSpPr>
        <p:spPr>
          <a:xfrm>
            <a:off x="0" y="0"/>
            <a:ext cx="12192000" cy="377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defRPr/>
            </a:pPr>
            <a:r>
              <a:rPr lang="es-CO" sz="2000" b="1" dirty="0">
                <a:solidFill>
                  <a:schemeClr val="bg1"/>
                </a:solidFill>
                <a:latin typeface="Century Gothic" panose="020B0502020202020204" pitchFamily="34" charset="0"/>
                <a:ea typeface="Open Sans" panose="020B0606030504020204" pitchFamily="34" charset="0"/>
                <a:cs typeface="Arial" panose="020B0604020202020204" pitchFamily="34" charset="0"/>
              </a:rPr>
              <a:t>Resultados de Auditorías OCIG enero – junio 2020</a:t>
            </a:r>
            <a:endParaRPr lang="es-CO" sz="2000" b="1" dirty="0">
              <a:solidFill>
                <a:schemeClr val="bg1"/>
              </a:solidFill>
              <a:latin typeface="Century Gothic" charset="0"/>
              <a:ea typeface="Century Gothic" charset="0"/>
              <a:cs typeface="Century Gothic" charset="0"/>
            </a:endParaRPr>
          </a:p>
        </p:txBody>
      </p:sp>
      <p:pic>
        <p:nvPicPr>
          <p:cNvPr id="2" name="Imagen 1"/>
          <p:cNvPicPr>
            <a:picLocks noChangeAspect="1"/>
          </p:cNvPicPr>
          <p:nvPr/>
        </p:nvPicPr>
        <p:blipFill>
          <a:blip r:embed="rId3"/>
          <a:stretch>
            <a:fillRect/>
          </a:stretch>
        </p:blipFill>
        <p:spPr>
          <a:xfrm flipH="1">
            <a:off x="11305134" y="5532965"/>
            <a:ext cx="671752" cy="424390"/>
          </a:xfrm>
          <a:prstGeom prst="rect">
            <a:avLst/>
          </a:prstGeom>
        </p:spPr>
      </p:pic>
    </p:spTree>
    <p:extLst>
      <p:ext uri="{BB962C8B-B14F-4D97-AF65-F5344CB8AC3E}">
        <p14:creationId xmlns:p14="http://schemas.microsoft.com/office/powerpoint/2010/main" val="2062872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5">
            <a:extLst>
              <a:ext uri="{FF2B5EF4-FFF2-40B4-BE49-F238E27FC236}">
                <a16:creationId xmlns:a16="http://schemas.microsoft.com/office/drawing/2014/main" id="{2A7AF75B-0CEB-4203-A99F-BE15419090CB}"/>
              </a:ext>
            </a:extLst>
          </p:cNvPr>
          <p:cNvSpPr/>
          <p:nvPr/>
        </p:nvSpPr>
        <p:spPr>
          <a:xfrm>
            <a:off x="0" y="0"/>
            <a:ext cx="12192000" cy="377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defRPr/>
            </a:pPr>
            <a:r>
              <a:rPr lang="es-CO" sz="2000" b="1" dirty="0">
                <a:solidFill>
                  <a:schemeClr val="bg1"/>
                </a:solidFill>
                <a:latin typeface="Century Gothic" panose="020B0502020202020204" pitchFamily="34" charset="0"/>
                <a:ea typeface="Open Sans" panose="020B0606030504020204" pitchFamily="34" charset="0"/>
                <a:cs typeface="Arial" panose="020B0604020202020204" pitchFamily="34" charset="0"/>
              </a:rPr>
              <a:t>Resultados de Auditorías OCIG enero – junio 2020</a:t>
            </a:r>
            <a:endParaRPr lang="es-CO" sz="2000" b="1" dirty="0">
              <a:solidFill>
                <a:schemeClr val="bg1"/>
              </a:solidFill>
              <a:latin typeface="Century Gothic" charset="0"/>
              <a:ea typeface="Century Gothic" charset="0"/>
              <a:cs typeface="Century Gothic" charset="0"/>
            </a:endParaRPr>
          </a:p>
        </p:txBody>
      </p:sp>
      <p:sp>
        <p:nvSpPr>
          <p:cNvPr id="5" name="Rectángulo 4">
            <a:extLst>
              <a:ext uri="{FF2B5EF4-FFF2-40B4-BE49-F238E27FC236}">
                <a16:creationId xmlns:a16="http://schemas.microsoft.com/office/drawing/2014/main" id="{5E4DF0F8-3C2C-4E6C-A079-29FA497DDBE2}"/>
              </a:ext>
            </a:extLst>
          </p:cNvPr>
          <p:cNvSpPr/>
          <p:nvPr/>
        </p:nvSpPr>
        <p:spPr>
          <a:xfrm>
            <a:off x="3378971" y="3049589"/>
            <a:ext cx="242291" cy="769441"/>
          </a:xfrm>
          <a:prstGeom prst="rect">
            <a:avLst/>
          </a:prstGeom>
        </p:spPr>
        <p:txBody>
          <a:bodyPr wrap="square">
            <a:spAutoFit/>
          </a:bodyPr>
          <a:lstStyle/>
          <a:p>
            <a:endParaRPr lang="es-CO" sz="2200" dirty="0">
              <a:solidFill>
                <a:schemeClr val="tx2"/>
              </a:solidFill>
              <a:latin typeface="Century Gothic" panose="020B0502020202020204" pitchFamily="34" charset="0"/>
              <a:cs typeface="Arial" panose="020B0604020202020204" pitchFamily="34" charset="0"/>
            </a:endParaRPr>
          </a:p>
          <a:p>
            <a:endParaRPr lang="es-CO" sz="2200" dirty="0">
              <a:solidFill>
                <a:schemeClr val="tx2"/>
              </a:solidFill>
              <a:latin typeface="Century Gothic" panose="020B0502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2C11D576-1AD6-4D84-942D-E69355549C42}"/>
              </a:ext>
            </a:extLst>
          </p:cNvPr>
          <p:cNvSpPr/>
          <p:nvPr/>
        </p:nvSpPr>
        <p:spPr>
          <a:xfrm>
            <a:off x="334704" y="1707986"/>
            <a:ext cx="4999296" cy="3721275"/>
          </a:xfrm>
          <a:prstGeom prst="rect">
            <a:avLst/>
          </a:prstGeom>
          <a:ln w="38100" cmpd="dbl"/>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07000"/>
              </a:lnSpc>
              <a:spcAft>
                <a:spcPts val="0"/>
              </a:spcAft>
            </a:pPr>
            <a:r>
              <a:rPr lang="es-CO" sz="1300" b="1" dirty="0">
                <a:latin typeface="Century Gothic" panose="020B0502020202020204" pitchFamily="34" charset="0"/>
                <a:ea typeface="Calibri" panose="020F0502020204030204" pitchFamily="34" charset="0"/>
                <a:cs typeface="Times New Roman" panose="02020603050405020304" pitchFamily="18" charset="0"/>
              </a:rPr>
              <a:t>Fortalezas</a:t>
            </a:r>
          </a:p>
          <a:p>
            <a:pPr algn="just">
              <a:lnSpc>
                <a:spcPct val="107000"/>
              </a:lnSpc>
              <a:spcAft>
                <a:spcPts val="0"/>
              </a:spcAft>
            </a:pPr>
            <a:endParaRPr lang="es-CO" sz="1300" dirty="0">
              <a:latin typeface="Century Gothic" panose="020B050202020202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s-ES" sz="1300" dirty="0">
                <a:latin typeface="Century Gothic" panose="020B0502020202020204" pitchFamily="34" charset="0"/>
              </a:rPr>
              <a:t>Se presta atención eficiente a los usuarios a través de cinco puntos en la ciudad y en los CADES y SUPERCADES La Empresa recibe y atiende peticiones, además presta atención en temas comerciales y de recaudo. </a:t>
            </a:r>
          </a:p>
          <a:p>
            <a:pPr marL="285750" lvl="0" indent="-285750" algn="just">
              <a:lnSpc>
                <a:spcPct val="100000"/>
              </a:lnSpc>
              <a:buFont typeface="Arial" panose="020B0604020202020204" pitchFamily="34" charset="0"/>
              <a:buChar char="•"/>
            </a:pPr>
            <a:r>
              <a:rPr lang="es-ES" sz="1300" dirty="0">
                <a:latin typeface="Century Gothic" panose="020B0502020202020204" pitchFamily="34" charset="0"/>
              </a:rPr>
              <a:t>Existe en la página WEB un enlace o link para que los ciudadanos presenten peticiones y sugerencias, también existe un enlace a la Oficina de Investigaciones Disciplinarias donde se pueden realizar quejas. </a:t>
            </a:r>
          </a:p>
          <a:p>
            <a:pPr marL="285750" lvl="0" indent="-285750" algn="just">
              <a:lnSpc>
                <a:spcPct val="100000"/>
              </a:lnSpc>
              <a:buFont typeface="Arial" panose="020B0604020202020204" pitchFamily="34" charset="0"/>
              <a:buChar char="•"/>
            </a:pPr>
            <a:r>
              <a:rPr lang="es-ES" sz="1300" dirty="0">
                <a:latin typeface="Century Gothic" panose="020B0502020202020204" pitchFamily="34" charset="0"/>
              </a:rPr>
              <a:t>Se ha venido presentando un resultado favorable frente a las investigaciones por parte de la Superintendencia de Servicios Públicos Domiciliarios –SSPD, debido a presuntos incumplimiento de la normatividad en la atención de peticiones.</a:t>
            </a:r>
          </a:p>
          <a:p>
            <a:pPr marL="285750" lvl="0" indent="-285750" algn="just">
              <a:lnSpc>
                <a:spcPct val="100000"/>
              </a:lnSpc>
              <a:buFont typeface="Arial" panose="020B0604020202020204" pitchFamily="34" charset="0"/>
              <a:buChar char="•"/>
            </a:pPr>
            <a:endParaRPr lang="en-US" sz="1300" dirty="0">
              <a:latin typeface="Century Gothic" panose="020B0502020202020204" pitchFamily="34" charset="0"/>
            </a:endParaRPr>
          </a:p>
        </p:txBody>
      </p:sp>
      <p:sp>
        <p:nvSpPr>
          <p:cNvPr id="7" name="Rectángulo 6">
            <a:extLst>
              <a:ext uri="{FF2B5EF4-FFF2-40B4-BE49-F238E27FC236}">
                <a16:creationId xmlns:a16="http://schemas.microsoft.com/office/drawing/2014/main" id="{2C11D576-1AD6-4D84-942D-E69355549C42}"/>
              </a:ext>
            </a:extLst>
          </p:cNvPr>
          <p:cNvSpPr/>
          <p:nvPr/>
        </p:nvSpPr>
        <p:spPr>
          <a:xfrm>
            <a:off x="5806440" y="1443867"/>
            <a:ext cx="6004560" cy="4177297"/>
          </a:xfrm>
          <a:prstGeom prst="rect">
            <a:avLst/>
          </a:prstGeom>
          <a:ln w="38100" cmpd="dbl">
            <a:solidFill>
              <a:schemeClr val="accent6">
                <a:lumMod val="5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07000"/>
              </a:lnSpc>
            </a:pPr>
            <a:r>
              <a:rPr lang="es-CO" sz="1300" b="1" dirty="0">
                <a:latin typeface="Century Gothic" panose="020B0502020202020204" pitchFamily="34" charset="0"/>
                <a:ea typeface="Calibri" panose="020F0502020204030204" pitchFamily="34" charset="0"/>
                <a:cs typeface="Times New Roman" panose="02020603050405020304" pitchFamily="18" charset="0"/>
              </a:rPr>
              <a:t>Debilidades</a:t>
            </a:r>
          </a:p>
          <a:p>
            <a:pPr algn="ctr">
              <a:lnSpc>
                <a:spcPct val="107000"/>
              </a:lnSpc>
            </a:pPr>
            <a:endParaRPr lang="es-CO" sz="1300" b="1" dirty="0">
              <a:latin typeface="Century Gothic" panose="020B050202020202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s-ES" sz="1300" dirty="0">
                <a:latin typeface="Century Gothic" panose="020B0502020202020204" pitchFamily="34" charset="0"/>
              </a:rPr>
              <a:t>No se dispone de un mecanismo que centralice la información completa y precisa de todas las peticiones recibidas y atendidas por los diferentes canales de la Empresa para garantizar la adecuada atención y toma de decisiones en forma oportuna.  </a:t>
            </a:r>
          </a:p>
          <a:p>
            <a:pPr marL="285750" indent="-285750">
              <a:buFont typeface="Arial" panose="020B0604020202020204" pitchFamily="34" charset="0"/>
              <a:buChar char="•"/>
            </a:pPr>
            <a:r>
              <a:rPr lang="es-ES" sz="1300" dirty="0">
                <a:latin typeface="Century Gothic" panose="020B0502020202020204" pitchFamily="34" charset="0"/>
              </a:rPr>
              <a:t>Existe debilidad respecto a la trazabilidad de la información en el sistema SAP, en particular para las peticiones operativas de Acueducto y Alcantarillado y Operación Comercial.</a:t>
            </a:r>
          </a:p>
          <a:p>
            <a:pPr marL="285750" indent="-285750">
              <a:buFont typeface="Arial" panose="020B0604020202020204" pitchFamily="34" charset="0"/>
              <a:buChar char="•"/>
            </a:pPr>
            <a:r>
              <a:rPr lang="es-ES" sz="1300" dirty="0">
                <a:latin typeface="Century Gothic" panose="020B0502020202020204" pitchFamily="34" charset="0"/>
              </a:rPr>
              <a:t>No se ha contemplado riesgos referentes a la falta de disponibilidad del Sistema Distrital de quejas y Soluciones – SDQS, para la trasferencia de peticiones en forma oportuna para su atención por parte de la Empresa. Actualmente se vienen presentando inconvenientes en la transferencia de información por parte del SDQS, situación que deja en riesgo la Empresa por incumplimiento de la normatividad vigente.</a:t>
            </a:r>
          </a:p>
          <a:p>
            <a:pPr marL="285750" indent="-285750">
              <a:buFont typeface="Arial" panose="020B0604020202020204" pitchFamily="34" charset="0"/>
              <a:buChar char="•"/>
            </a:pPr>
            <a:r>
              <a:rPr lang="es-ES" sz="1300" dirty="0">
                <a:latin typeface="Century Gothic" panose="020B0502020202020204" pitchFamily="34" charset="0"/>
              </a:rPr>
              <a:t>Existe debilidades en el cumplimiento estricto en la adecuada atención de peticiones verbales (telefónico y presencial) respecto a trazabilidad del trámite, oportunidad en la atención y respuesta de fondo.</a:t>
            </a:r>
            <a:endParaRPr lang="es-ES" sz="1300" dirty="0">
              <a:latin typeface="Century Gothic" panose="020B0502020202020204" pitchFamily="34" charset="0"/>
              <a:ea typeface="Calibri" panose="020F0502020204030204" pitchFamily="34" charset="0"/>
              <a:cs typeface="Times New Roman" panose="02020603050405020304" pitchFamily="18" charset="0"/>
            </a:endParaRPr>
          </a:p>
        </p:txBody>
      </p:sp>
      <p:sp>
        <p:nvSpPr>
          <p:cNvPr id="8" name="Rectángulo 7"/>
          <p:cNvSpPr/>
          <p:nvPr/>
        </p:nvSpPr>
        <p:spPr>
          <a:xfrm>
            <a:off x="2163504" y="490647"/>
            <a:ext cx="8068516" cy="646331"/>
          </a:xfrm>
          <a:prstGeom prst="rect">
            <a:avLst/>
          </a:prstGeom>
        </p:spPr>
        <p:txBody>
          <a:bodyPr wrap="square">
            <a:spAutoFit/>
          </a:bodyPr>
          <a:lstStyle/>
          <a:p>
            <a:pPr algn="ctr"/>
            <a:r>
              <a:rPr lang="es-CO" b="1" dirty="0"/>
              <a:t>26. </a:t>
            </a:r>
            <a:r>
              <a:rPr lang="es-ES" b="1" dirty="0"/>
              <a:t>SEGUIMIENTO A LAS PETICIONES, QUEJAS Y RECLAMOS, II SEMESTRE DE 2019</a:t>
            </a:r>
          </a:p>
          <a:p>
            <a:pPr algn="ctr"/>
            <a:r>
              <a:rPr lang="es-ES" b="1" dirty="0"/>
              <a:t>LEY 1474 DE 2011 ARTÍCULO 76.</a:t>
            </a:r>
            <a:endParaRPr lang="es-CO" dirty="0"/>
          </a:p>
        </p:txBody>
      </p:sp>
    </p:spTree>
    <p:extLst>
      <p:ext uri="{BB962C8B-B14F-4D97-AF65-F5344CB8AC3E}">
        <p14:creationId xmlns:p14="http://schemas.microsoft.com/office/powerpoint/2010/main" val="4082985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68190" y="820479"/>
            <a:ext cx="10786747" cy="1661993"/>
          </a:xfrm>
          <a:prstGeom prst="rect">
            <a:avLst/>
          </a:prstGeom>
        </p:spPr>
        <p:txBody>
          <a:bodyPr wrap="square">
            <a:spAutoFit/>
          </a:bodyPr>
          <a:lstStyle/>
          <a:p>
            <a:pPr>
              <a:spcAft>
                <a:spcPts val="0"/>
              </a:spcAft>
            </a:pPr>
            <a:r>
              <a:rPr lang="es-ES_tradnl" sz="1200" dirty="0">
                <a:latin typeface="Arial" panose="020B0604020202020204" pitchFamily="34" charset="0"/>
                <a:ea typeface="Times New Roman" panose="02020603050405020304" pitchFamily="18" charset="0"/>
                <a:cs typeface="Times New Roman" panose="02020603050405020304" pitchFamily="18" charset="0"/>
              </a:rPr>
              <a:t>Documentos adoptados </a:t>
            </a:r>
            <a:endParaRPr lang="es-CO" sz="1000" dirty="0">
              <a:latin typeface="Times New Roman" panose="02020603050405020304" pitchFamily="18" charset="0"/>
              <a:ea typeface="Times New Roman" panose="02020603050405020304" pitchFamily="18" charset="0"/>
            </a:endParaRPr>
          </a:p>
          <a:p>
            <a:pPr>
              <a:spcAft>
                <a:spcPts val="0"/>
              </a:spcAft>
            </a:pPr>
            <a:r>
              <a:rPr lang="es-ES_tradnl" sz="1200" dirty="0">
                <a:latin typeface="Arial" panose="020B0604020202020204" pitchFamily="34" charset="0"/>
                <a:ea typeface="Times New Roman" panose="02020603050405020304" pitchFamily="18" charset="0"/>
                <a:cs typeface="Times New Roman" panose="02020603050405020304" pitchFamily="18" charset="0"/>
              </a:rPr>
              <a:t> </a:t>
            </a:r>
            <a:r>
              <a:rPr lang="es-ES" sz="1200" dirty="0">
                <a:latin typeface="Arial" panose="020B0604020202020204" pitchFamily="34" charset="0"/>
                <a:ea typeface="Times New Roman" panose="02020603050405020304" pitchFamily="18" charset="0"/>
                <a:cs typeface="Times New Roman" panose="02020603050405020304" pitchFamily="18" charset="0"/>
              </a:rPr>
              <a:t>Política de Administración de riesgos y oportunidades; aprobó Junta Directiva Fecha Aprobación: 19/09/2019</a:t>
            </a:r>
            <a:endParaRPr lang="es-CO" sz="1000" dirty="0">
              <a:latin typeface="Times New Roman" panose="02020603050405020304" pitchFamily="18" charset="0"/>
              <a:ea typeface="Times New Roman" panose="02020603050405020304" pitchFamily="18" charset="0"/>
            </a:endParaRPr>
          </a:p>
          <a:p>
            <a:pPr marL="358775" lvl="0" indent="-358775">
              <a:spcAft>
                <a:spcPts val="0"/>
              </a:spcAft>
              <a:buFont typeface="Wingdings" panose="05000000000000000000" pitchFamily="2" charset="2"/>
              <a:buChar char=""/>
            </a:pPr>
            <a:r>
              <a:rPr lang="es-ES" sz="1200" dirty="0">
                <a:latin typeface="Arial" panose="020B0604020202020204" pitchFamily="34" charset="0"/>
                <a:ea typeface="Times New Roman" panose="02020603050405020304" pitchFamily="18" charset="0"/>
                <a:cs typeface="Times New Roman" panose="02020603050405020304" pitchFamily="18" charset="0"/>
              </a:rPr>
              <a:t>Procedimiento Administración de Riesgos y oportunidades</a:t>
            </a:r>
            <a:r>
              <a:rPr lang="es-ES" sz="1200" dirty="0">
                <a:latin typeface="Arial" panose="020B0604020202020204" pitchFamily="34" charset="0"/>
                <a:ea typeface="Times New Roman" panose="02020603050405020304" pitchFamily="18" charset="0"/>
              </a:rPr>
              <a:t>-Código: MPEE0301P-Versión: 03,</a:t>
            </a:r>
            <a:r>
              <a:rPr lang="es-ES" sz="1200" dirty="0">
                <a:latin typeface="Arial" panose="020B0604020202020204" pitchFamily="34" charset="0"/>
                <a:ea typeface="Times New Roman" panose="02020603050405020304" pitchFamily="18" charset="0"/>
                <a:cs typeface="Times New Roman" panose="02020603050405020304" pitchFamily="18" charset="0"/>
              </a:rPr>
              <a:t> </a:t>
            </a:r>
            <a:r>
              <a:rPr lang="es-ES" sz="1200" dirty="0">
                <a:latin typeface="Arial" panose="020B0604020202020204" pitchFamily="34" charset="0"/>
                <a:ea typeface="Times New Roman" panose="02020603050405020304" pitchFamily="18" charset="0"/>
              </a:rPr>
              <a:t>actividades en el </a:t>
            </a:r>
            <a:r>
              <a:rPr lang="es-ES" sz="1200" i="1" dirty="0">
                <a:latin typeface="Arial" panose="020B0604020202020204" pitchFamily="34" charset="0"/>
                <a:ea typeface="Times New Roman" panose="02020603050405020304" pitchFamily="18" charset="0"/>
              </a:rPr>
              <a:t>“Manual Administración Riesgos y Oportunidades”</a:t>
            </a:r>
            <a:r>
              <a:rPr lang="es-ES" sz="1200" dirty="0">
                <a:latin typeface="Arial" panose="020B0604020202020204" pitchFamily="34" charset="0"/>
                <a:ea typeface="Times New Roman" panose="02020603050405020304" pitchFamily="18" charset="0"/>
              </a:rPr>
              <a:t> (MPEE0301M01-03).</a:t>
            </a:r>
            <a:endParaRPr lang="es-CO" sz="1000" dirty="0">
              <a:latin typeface="Times New Roman" panose="02020603050405020304" pitchFamily="18" charset="0"/>
              <a:ea typeface="Times New Roman" panose="02020603050405020304" pitchFamily="18" charset="0"/>
            </a:endParaRPr>
          </a:p>
          <a:p>
            <a:pPr marL="457200">
              <a:spcAft>
                <a:spcPts val="0"/>
              </a:spcAft>
            </a:pPr>
            <a:r>
              <a:rPr lang="es-ES" sz="1200" b="1" dirty="0">
                <a:solidFill>
                  <a:srgbClr val="FF0000"/>
                </a:solidFill>
                <a:latin typeface="Arial" panose="020B0604020202020204" pitchFamily="34" charset="0"/>
                <a:ea typeface="Times New Roman" panose="02020603050405020304" pitchFamily="18" charset="0"/>
              </a:rPr>
              <a:t> </a:t>
            </a:r>
            <a:endParaRPr lang="es-CO" sz="1000"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pPr>
            <a:r>
              <a:rPr lang="es-ES" sz="1200" dirty="0">
                <a:latin typeface="Arial" panose="020B0604020202020204" pitchFamily="34" charset="0"/>
                <a:ea typeface="Times New Roman" panose="02020603050405020304" pitchFamily="18" charset="0"/>
                <a:cs typeface="Times New Roman" panose="02020603050405020304" pitchFamily="18" charset="0"/>
              </a:rPr>
              <a:t>Procedimiento - Instructivo: Administración de Riesgos y Oportunidades - Administración de Riesgos y oportunidades</a:t>
            </a:r>
            <a:endParaRPr lang="es-CO" sz="1000" dirty="0">
              <a:latin typeface="Times New Roman" panose="02020603050405020304" pitchFamily="18" charset="0"/>
              <a:ea typeface="Times New Roman" panose="02020603050405020304" pitchFamily="18" charset="0"/>
            </a:endParaRPr>
          </a:p>
          <a:p>
            <a:pPr>
              <a:spcAft>
                <a:spcPts val="0"/>
              </a:spcAft>
            </a:pPr>
            <a:r>
              <a:rPr lang="es-ES_tradnl" sz="1000" b="1" dirty="0">
                <a:solidFill>
                  <a:srgbClr val="000000"/>
                </a:solidFill>
                <a:latin typeface="Arial" panose="020B0604020202020204" pitchFamily="34" charset="0"/>
                <a:ea typeface="Times New Roman" panose="02020603050405020304" pitchFamily="18" charset="0"/>
              </a:rPr>
              <a:t>            </a:t>
            </a:r>
            <a:r>
              <a:rPr lang="es-ES" sz="1000" b="1" dirty="0">
                <a:solidFill>
                  <a:srgbClr val="000000"/>
                </a:solidFill>
                <a:latin typeface="Arial" panose="020B0604020202020204" pitchFamily="34" charset="0"/>
                <a:ea typeface="Times New Roman" panose="02020603050405020304" pitchFamily="18" charset="0"/>
              </a:rPr>
              <a:t>2.4 ETAPA 4. EVALUACION Y TRATAMIENTO</a:t>
            </a:r>
            <a:endParaRPr lang="es-CO" sz="1000" dirty="0">
              <a:latin typeface="Times New Roman" panose="02020603050405020304" pitchFamily="18" charset="0"/>
              <a:ea typeface="Times New Roman" panose="02020603050405020304" pitchFamily="18" charset="0"/>
            </a:endParaRPr>
          </a:p>
          <a:p>
            <a:pPr>
              <a:spcAft>
                <a:spcPts val="0"/>
              </a:spcAft>
            </a:pPr>
            <a:r>
              <a:rPr lang="es-ES_tradnl" sz="1000" b="1" dirty="0">
                <a:latin typeface="Arial" panose="020B0604020202020204" pitchFamily="34" charset="0"/>
                <a:ea typeface="Times New Roman" panose="02020603050405020304" pitchFamily="18" charset="0"/>
              </a:rPr>
              <a:t>            2.4.1 Evaluación y tratamiento de los riesgos</a:t>
            </a:r>
            <a:endParaRPr lang="es-CO" sz="1000" dirty="0">
              <a:latin typeface="Times New Roman" panose="02020603050405020304" pitchFamily="18" charset="0"/>
              <a:ea typeface="Times New Roman" panose="02020603050405020304" pitchFamily="18" charset="0"/>
            </a:endParaRPr>
          </a:p>
          <a:p>
            <a:pPr>
              <a:spcAft>
                <a:spcPts val="0"/>
              </a:spcAft>
            </a:pPr>
            <a:r>
              <a:rPr lang="es-ES_tradnl" sz="1000" b="1" dirty="0">
                <a:solidFill>
                  <a:srgbClr val="000000"/>
                </a:solidFill>
                <a:latin typeface="Arial" panose="020B0604020202020204" pitchFamily="34" charset="0"/>
                <a:ea typeface="Times New Roman" panose="02020603050405020304" pitchFamily="18" charset="0"/>
              </a:rPr>
              <a:t>            b) Acciones de Tratamiento de los riesgos:</a:t>
            </a:r>
            <a:endParaRPr lang="es-CO" sz="1000" dirty="0">
              <a:effectLst/>
              <a:latin typeface="Times New Roman" panose="02020603050405020304" pitchFamily="18" charset="0"/>
              <a:ea typeface="Times New Roman" panose="02020603050405020304" pitchFamily="18" charset="0"/>
            </a:endParaRPr>
          </a:p>
        </p:txBody>
      </p:sp>
      <p:graphicFrame>
        <p:nvGraphicFramePr>
          <p:cNvPr id="7" name="Tabla 6"/>
          <p:cNvGraphicFramePr>
            <a:graphicFrameLocks noGrp="1"/>
          </p:cNvGraphicFramePr>
          <p:nvPr>
            <p:extLst>
              <p:ext uri="{D42A27DB-BD31-4B8C-83A1-F6EECF244321}">
                <p14:modId xmlns:p14="http://schemas.microsoft.com/office/powerpoint/2010/main" val="916532550"/>
              </p:ext>
            </p:extLst>
          </p:nvPr>
        </p:nvGraphicFramePr>
        <p:xfrm>
          <a:off x="1955790" y="2546598"/>
          <a:ext cx="8285491" cy="3166559"/>
        </p:xfrm>
        <a:graphic>
          <a:graphicData uri="http://schemas.openxmlformats.org/drawingml/2006/table">
            <a:tbl>
              <a:tblPr firstRow="1" firstCol="1" bandRow="1"/>
              <a:tblGrid>
                <a:gridCol w="612806">
                  <a:extLst>
                    <a:ext uri="{9D8B030D-6E8A-4147-A177-3AD203B41FA5}">
                      <a16:colId xmlns:a16="http://schemas.microsoft.com/office/drawing/2014/main" val="3731527347"/>
                    </a:ext>
                  </a:extLst>
                </a:gridCol>
                <a:gridCol w="646707">
                  <a:extLst>
                    <a:ext uri="{9D8B030D-6E8A-4147-A177-3AD203B41FA5}">
                      <a16:colId xmlns:a16="http://schemas.microsoft.com/office/drawing/2014/main" val="2859967891"/>
                    </a:ext>
                  </a:extLst>
                </a:gridCol>
                <a:gridCol w="934422">
                  <a:extLst>
                    <a:ext uri="{9D8B030D-6E8A-4147-A177-3AD203B41FA5}">
                      <a16:colId xmlns:a16="http://schemas.microsoft.com/office/drawing/2014/main" val="1130254139"/>
                    </a:ext>
                  </a:extLst>
                </a:gridCol>
                <a:gridCol w="1098706">
                  <a:extLst>
                    <a:ext uri="{9D8B030D-6E8A-4147-A177-3AD203B41FA5}">
                      <a16:colId xmlns:a16="http://schemas.microsoft.com/office/drawing/2014/main" val="459260681"/>
                    </a:ext>
                  </a:extLst>
                </a:gridCol>
                <a:gridCol w="977013">
                  <a:extLst>
                    <a:ext uri="{9D8B030D-6E8A-4147-A177-3AD203B41FA5}">
                      <a16:colId xmlns:a16="http://schemas.microsoft.com/office/drawing/2014/main" val="1892306406"/>
                    </a:ext>
                  </a:extLst>
                </a:gridCol>
                <a:gridCol w="980490">
                  <a:extLst>
                    <a:ext uri="{9D8B030D-6E8A-4147-A177-3AD203B41FA5}">
                      <a16:colId xmlns:a16="http://schemas.microsoft.com/office/drawing/2014/main" val="579083284"/>
                    </a:ext>
                  </a:extLst>
                </a:gridCol>
                <a:gridCol w="1041665">
                  <a:extLst>
                    <a:ext uri="{9D8B030D-6E8A-4147-A177-3AD203B41FA5}">
                      <a16:colId xmlns:a16="http://schemas.microsoft.com/office/drawing/2014/main" val="3908645474"/>
                    </a:ext>
                  </a:extLst>
                </a:gridCol>
                <a:gridCol w="1095770">
                  <a:extLst>
                    <a:ext uri="{9D8B030D-6E8A-4147-A177-3AD203B41FA5}">
                      <a16:colId xmlns:a16="http://schemas.microsoft.com/office/drawing/2014/main" val="593948073"/>
                    </a:ext>
                  </a:extLst>
                </a:gridCol>
                <a:gridCol w="897912">
                  <a:extLst>
                    <a:ext uri="{9D8B030D-6E8A-4147-A177-3AD203B41FA5}">
                      <a16:colId xmlns:a16="http://schemas.microsoft.com/office/drawing/2014/main" val="811256221"/>
                    </a:ext>
                  </a:extLst>
                </a:gridCol>
              </a:tblGrid>
              <a:tr h="272851">
                <a:tc gridSpan="3">
                  <a:txBody>
                    <a:bodyPr/>
                    <a:lstStyle/>
                    <a:p>
                      <a:pPr algn="ctr">
                        <a:lnSpc>
                          <a:spcPct val="107000"/>
                        </a:lnSpc>
                        <a:spcAft>
                          <a:spcPts val="0"/>
                        </a:spcAft>
                      </a:pPr>
                      <a:r>
                        <a:rPr lang="es-ES_tradnl" sz="85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Zonas de Riesgo</a:t>
                      </a:r>
                      <a:endParaRPr lang="es-CO"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gridSpan="3">
                  <a:txBody>
                    <a:bodyPr/>
                    <a:lstStyle/>
                    <a:p>
                      <a:pPr algn="ctr">
                        <a:lnSpc>
                          <a:spcPct val="107000"/>
                        </a:lnSpc>
                        <a:spcAft>
                          <a:spcPts val="0"/>
                        </a:spcAft>
                      </a:pPr>
                      <a:r>
                        <a:rPr lang="es-ES_tradnl" sz="85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Riesgos de Gestión y Estratégicos</a:t>
                      </a:r>
                      <a:endParaRPr lang="es-CO"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gridSpan="3">
                  <a:txBody>
                    <a:bodyPr/>
                    <a:lstStyle/>
                    <a:p>
                      <a:pPr algn="ctr">
                        <a:lnSpc>
                          <a:spcPct val="107000"/>
                        </a:lnSpc>
                        <a:spcAft>
                          <a:spcPts val="0"/>
                        </a:spcAft>
                      </a:pPr>
                      <a:r>
                        <a:rPr lang="es-ES_tradnl" sz="850" b="1" dirty="0">
                          <a:effectLst/>
                          <a:latin typeface="Calibri" panose="020F0502020204030204" pitchFamily="34" charset="0"/>
                          <a:ea typeface="Times New Roman" panose="02020603050405020304" pitchFamily="18" charset="0"/>
                          <a:cs typeface="Times New Roman" panose="02020603050405020304" pitchFamily="18" charset="0"/>
                        </a:rPr>
                        <a:t>Riesgos de corrupción</a:t>
                      </a:r>
                      <a:endParaRPr lang="es-CO"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100456282"/>
                  </a:ext>
                </a:extLst>
              </a:tr>
              <a:tr h="490234">
                <a:tc>
                  <a:txBody>
                    <a:bodyPr/>
                    <a:lstStyle/>
                    <a:p>
                      <a:pPr algn="ctr">
                        <a:lnSpc>
                          <a:spcPct val="107000"/>
                        </a:lnSpc>
                        <a:spcAft>
                          <a:spcPts val="0"/>
                        </a:spcAft>
                      </a:pPr>
                      <a:r>
                        <a:rPr lang="es-ES_tradnl" sz="85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Lim. Inferior</a:t>
                      </a:r>
                      <a:endParaRPr lang="es-CO"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_tradnl" sz="85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Lim. Superior</a:t>
                      </a:r>
                      <a:endParaRPr lang="es-CO"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_tradnl" sz="85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Nivel Riesgo</a:t>
                      </a:r>
                      <a:endParaRPr lang="es-CO"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_tradnl" sz="85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Acción de manejo</a:t>
                      </a:r>
                      <a:endParaRPr lang="es-CO"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_tradnl" sz="85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Plan de Contingencia</a:t>
                      </a:r>
                      <a:endParaRPr lang="es-CO"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_tradnl" sz="85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Plan de Tratamiento</a:t>
                      </a:r>
                      <a:endParaRPr lang="es-CO"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_tradnl" sz="85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Acción de manejo</a:t>
                      </a:r>
                      <a:endParaRPr lang="es-CO"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_tradnl" sz="85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Seguimiento a Controles</a:t>
                      </a:r>
                      <a:endParaRPr lang="es-CO"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ES_tradnl" sz="85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Plan de Tratamiento</a:t>
                      </a:r>
                      <a:endParaRPr lang="es-CO"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33333160"/>
                  </a:ext>
                </a:extLst>
              </a:tr>
              <a:tr h="490234">
                <a:tc>
                  <a:txBody>
                    <a:bodyPr/>
                    <a:lstStyle/>
                    <a:p>
                      <a:pPr algn="ctr">
                        <a:lnSpc>
                          <a:spcPct val="107000"/>
                        </a:lnSpc>
                        <a:spcAft>
                          <a:spcPts val="0"/>
                        </a:spcAft>
                      </a:pPr>
                      <a:r>
                        <a:rPr lang="es-ES_tradnl" sz="8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s-CO"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07000"/>
                        </a:lnSpc>
                        <a:spcAft>
                          <a:spcPts val="0"/>
                        </a:spcAft>
                      </a:pPr>
                      <a:r>
                        <a:rPr lang="es-ES_tradnl" sz="8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a:t>
                      </a:r>
                      <a:endParaRPr lang="es-CO"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nSpc>
                          <a:spcPct val="107000"/>
                        </a:lnSpc>
                        <a:spcAft>
                          <a:spcPts val="0"/>
                        </a:spcAft>
                      </a:pPr>
                      <a:r>
                        <a:rPr lang="es-ES_tradnl" sz="8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Aceptable</a:t>
                      </a:r>
                      <a:endParaRPr lang="es-CO"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nSpc>
                          <a:spcPct val="107000"/>
                        </a:lnSpc>
                        <a:spcAft>
                          <a:spcPts val="0"/>
                        </a:spcAft>
                      </a:pPr>
                      <a:r>
                        <a:rPr lang="es-ES_tradnl" sz="8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Aceptar</a:t>
                      </a:r>
                      <a:endParaRPr lang="es-CO"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ES_tradnl" sz="8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a:t>
                      </a:r>
                      <a:endParaRPr lang="es-CO"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_tradnl" sz="8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a:t>
                      </a:r>
                      <a:endParaRPr lang="es-CO"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ES_tradnl" sz="850" dirty="0">
                          <a:effectLst/>
                          <a:latin typeface="Calibri" panose="020F0502020204030204" pitchFamily="34" charset="0"/>
                          <a:ea typeface="Times New Roman" panose="02020603050405020304" pitchFamily="18" charset="0"/>
                          <a:cs typeface="Times New Roman" panose="02020603050405020304" pitchFamily="18" charset="0"/>
                        </a:rPr>
                        <a:t>Evitar, reducir, transferir</a:t>
                      </a:r>
                      <a:endParaRPr lang="es-CO"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ES_tradnl" sz="850" b="1" dirty="0">
                          <a:effectLst/>
                          <a:latin typeface="Calibri" panose="020F0502020204030204" pitchFamily="34" charset="0"/>
                          <a:ea typeface="Times New Roman" panose="02020603050405020304" pitchFamily="18" charset="0"/>
                          <a:cs typeface="Times New Roman" panose="02020603050405020304" pitchFamily="18" charset="0"/>
                        </a:rPr>
                        <a:t>SI</a:t>
                      </a:r>
                      <a:endParaRPr lang="es-CO"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S_tradnl" sz="8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a:t>
                      </a:r>
                      <a:endParaRPr lang="es-CO"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44745642"/>
                  </a:ext>
                </a:extLst>
              </a:tr>
              <a:tr h="442538">
                <a:tc>
                  <a:txBody>
                    <a:bodyPr/>
                    <a:lstStyle/>
                    <a:p>
                      <a:pPr algn="ctr">
                        <a:lnSpc>
                          <a:spcPct val="107000"/>
                        </a:lnSpc>
                        <a:spcAft>
                          <a:spcPts val="0"/>
                        </a:spcAft>
                      </a:pPr>
                      <a:r>
                        <a:rPr lang="es-ES_tradnl" sz="8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a:t>
                      </a:r>
                      <a:endParaRPr lang="es-CO"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0"/>
                        </a:spcAft>
                      </a:pPr>
                      <a:r>
                        <a:rPr lang="es-ES_tradnl" sz="8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a:t>
                      </a:r>
                      <a:endParaRPr lang="es-CO"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s-ES_tradnl" sz="8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Bajo</a:t>
                      </a:r>
                      <a:endParaRPr lang="es-CO"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0"/>
                        </a:spcAft>
                      </a:pPr>
                      <a:r>
                        <a:rPr lang="es-ES_tradnl" sz="8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Aceptar</a:t>
                      </a:r>
                      <a:endParaRPr lang="es-CO"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ES_tradnl" sz="8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a:t>
                      </a:r>
                      <a:endParaRPr lang="es-CO"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_tradnl" sz="8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a:t>
                      </a:r>
                      <a:endParaRPr lang="es-CO"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ES_tradnl" sz="850" dirty="0">
                          <a:effectLst/>
                          <a:latin typeface="Calibri" panose="020F0502020204030204" pitchFamily="34" charset="0"/>
                          <a:ea typeface="Times New Roman" panose="02020603050405020304" pitchFamily="18" charset="0"/>
                          <a:cs typeface="Times New Roman" panose="02020603050405020304" pitchFamily="18" charset="0"/>
                        </a:rPr>
                        <a:t>Evitar, reducir, transferir</a:t>
                      </a:r>
                      <a:endParaRPr lang="es-CO"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ES_tradnl" sz="850" b="1" dirty="0">
                          <a:effectLst/>
                          <a:latin typeface="Calibri" panose="020F0502020204030204" pitchFamily="34" charset="0"/>
                          <a:ea typeface="Times New Roman" panose="02020603050405020304" pitchFamily="18" charset="0"/>
                          <a:cs typeface="Times New Roman" panose="02020603050405020304" pitchFamily="18" charset="0"/>
                        </a:rPr>
                        <a:t>SI</a:t>
                      </a:r>
                      <a:endParaRPr lang="es-CO"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S_tradnl" sz="8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a:t>
                      </a:r>
                      <a:endParaRPr lang="es-CO"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867784"/>
                  </a:ext>
                </a:extLst>
              </a:tr>
              <a:tr h="490234">
                <a:tc>
                  <a:txBody>
                    <a:bodyPr/>
                    <a:lstStyle/>
                    <a:p>
                      <a:pPr algn="ctr">
                        <a:lnSpc>
                          <a:spcPct val="107000"/>
                        </a:lnSpc>
                        <a:spcAft>
                          <a:spcPts val="0"/>
                        </a:spcAft>
                      </a:pPr>
                      <a:r>
                        <a:rPr lang="es-ES_tradnl" sz="8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a:t>
                      </a:r>
                      <a:endParaRPr lang="es-CO"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0"/>
                        </a:spcAft>
                      </a:pPr>
                      <a:r>
                        <a:rPr lang="es-ES_tradnl" sz="8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40</a:t>
                      </a:r>
                      <a:endParaRPr lang="es-CO"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0"/>
                        </a:spcAft>
                      </a:pPr>
                      <a:r>
                        <a:rPr lang="es-ES_tradnl" sz="8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Moderado</a:t>
                      </a:r>
                      <a:endParaRPr lang="es-CO"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0"/>
                        </a:spcAft>
                      </a:pPr>
                      <a:r>
                        <a:rPr lang="es-ES_tradnl" sz="8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Aceptar</a:t>
                      </a:r>
                      <a:endParaRPr lang="es-CO"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ES_tradnl" sz="850" b="1" dirty="0">
                          <a:effectLst/>
                          <a:latin typeface="Calibri" panose="020F0502020204030204" pitchFamily="34" charset="0"/>
                          <a:ea typeface="Times New Roman" panose="02020603050405020304" pitchFamily="18" charset="0"/>
                          <a:cs typeface="Times New Roman" panose="02020603050405020304" pitchFamily="18" charset="0"/>
                        </a:rPr>
                        <a:t>SI</a:t>
                      </a:r>
                      <a:endParaRPr lang="es-CO"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S_tradnl" sz="8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a:t>
                      </a:r>
                      <a:endParaRPr lang="es-CO"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s-ES_tradnl" sz="850" dirty="0">
                          <a:effectLst/>
                          <a:latin typeface="Calibri" panose="020F0502020204030204" pitchFamily="34" charset="0"/>
                          <a:ea typeface="Times New Roman" panose="02020603050405020304" pitchFamily="18" charset="0"/>
                          <a:cs typeface="Times New Roman" panose="02020603050405020304" pitchFamily="18" charset="0"/>
                        </a:rPr>
                        <a:t>Evitar, reducir, transferir</a:t>
                      </a:r>
                      <a:endParaRPr lang="es-CO"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ES_tradnl" sz="850" b="1" dirty="0">
                          <a:effectLst/>
                          <a:latin typeface="Calibri" panose="020F0502020204030204" pitchFamily="34" charset="0"/>
                          <a:ea typeface="Times New Roman" panose="02020603050405020304" pitchFamily="18" charset="0"/>
                          <a:cs typeface="Times New Roman" panose="02020603050405020304" pitchFamily="18" charset="0"/>
                        </a:rPr>
                        <a:t>SI</a:t>
                      </a:r>
                      <a:endParaRPr lang="es-CO"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S_tradnl" sz="8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a:t>
                      </a:r>
                      <a:endParaRPr lang="es-CO"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5780490"/>
                  </a:ext>
                </a:extLst>
              </a:tr>
              <a:tr h="490234">
                <a:tc>
                  <a:txBody>
                    <a:bodyPr/>
                    <a:lstStyle/>
                    <a:p>
                      <a:pPr algn="ctr">
                        <a:lnSpc>
                          <a:spcPct val="107000"/>
                        </a:lnSpc>
                        <a:spcAft>
                          <a:spcPts val="0"/>
                        </a:spcAft>
                      </a:pPr>
                      <a:r>
                        <a:rPr lang="es-ES_tradnl" sz="8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41</a:t>
                      </a:r>
                      <a:endParaRPr lang="es-CO"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lgn="ctr">
                        <a:lnSpc>
                          <a:spcPct val="107000"/>
                        </a:lnSpc>
                        <a:spcAft>
                          <a:spcPts val="0"/>
                        </a:spcAft>
                      </a:pPr>
                      <a:r>
                        <a:rPr lang="es-ES_tradnl" sz="8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64</a:t>
                      </a:r>
                      <a:endParaRPr lang="es-CO"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lnSpc>
                          <a:spcPct val="107000"/>
                        </a:lnSpc>
                        <a:spcAft>
                          <a:spcPts val="0"/>
                        </a:spcAft>
                      </a:pPr>
                      <a:r>
                        <a:rPr lang="es-ES_tradnl" sz="8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Importante</a:t>
                      </a:r>
                      <a:endParaRPr lang="es-CO"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lnSpc>
                          <a:spcPct val="107000"/>
                        </a:lnSpc>
                        <a:spcAft>
                          <a:spcPts val="0"/>
                        </a:spcAft>
                      </a:pPr>
                      <a:r>
                        <a:rPr lang="es-ES_tradnl" sz="8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Evitar, reducir, transferir</a:t>
                      </a:r>
                      <a:endParaRPr lang="es-CO"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ES_tradnl" sz="850" b="1" dirty="0">
                          <a:effectLst/>
                          <a:latin typeface="Calibri" panose="020F0502020204030204" pitchFamily="34" charset="0"/>
                          <a:ea typeface="Times New Roman" panose="02020603050405020304" pitchFamily="18" charset="0"/>
                          <a:cs typeface="Times New Roman" panose="02020603050405020304" pitchFamily="18" charset="0"/>
                        </a:rPr>
                        <a:t>SI</a:t>
                      </a:r>
                      <a:endParaRPr lang="es-CO"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S_tradnl" sz="850" b="1" dirty="0">
                          <a:effectLst/>
                          <a:latin typeface="Calibri" panose="020F0502020204030204" pitchFamily="34" charset="0"/>
                          <a:ea typeface="Times New Roman" panose="02020603050405020304" pitchFamily="18" charset="0"/>
                          <a:cs typeface="Times New Roman" panose="02020603050405020304" pitchFamily="18" charset="0"/>
                        </a:rPr>
                        <a:t>SI</a:t>
                      </a:r>
                      <a:endParaRPr lang="es-CO"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nSpc>
                          <a:spcPct val="107000"/>
                        </a:lnSpc>
                        <a:spcAft>
                          <a:spcPts val="0"/>
                        </a:spcAft>
                      </a:pPr>
                      <a:r>
                        <a:rPr lang="es-ES_tradnl" sz="8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Evitar, reducir, transferir</a:t>
                      </a:r>
                      <a:endParaRPr lang="es-CO"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ES_tradnl" sz="850" b="1" dirty="0">
                          <a:effectLst/>
                          <a:latin typeface="Calibri" panose="020F0502020204030204" pitchFamily="34" charset="0"/>
                          <a:ea typeface="Times New Roman" panose="02020603050405020304" pitchFamily="18" charset="0"/>
                          <a:cs typeface="Times New Roman" panose="02020603050405020304" pitchFamily="18" charset="0"/>
                        </a:rPr>
                        <a:t>SI</a:t>
                      </a:r>
                      <a:endParaRPr lang="es-CO"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S_tradnl" sz="850" b="1" dirty="0">
                          <a:effectLst/>
                          <a:latin typeface="Calibri" panose="020F0502020204030204" pitchFamily="34" charset="0"/>
                          <a:ea typeface="Times New Roman" panose="02020603050405020304" pitchFamily="18" charset="0"/>
                          <a:cs typeface="Times New Roman" panose="02020603050405020304" pitchFamily="18" charset="0"/>
                        </a:rPr>
                        <a:t>SI</a:t>
                      </a:r>
                      <a:endParaRPr lang="es-CO"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961244236"/>
                  </a:ext>
                </a:extLst>
              </a:tr>
              <a:tr h="490234">
                <a:tc>
                  <a:txBody>
                    <a:bodyPr/>
                    <a:lstStyle/>
                    <a:p>
                      <a:pPr algn="ctr">
                        <a:lnSpc>
                          <a:spcPct val="107000"/>
                        </a:lnSpc>
                        <a:spcAft>
                          <a:spcPts val="0"/>
                        </a:spcAft>
                      </a:pPr>
                      <a:r>
                        <a:rPr lang="es-ES_tradnl" sz="85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65</a:t>
                      </a:r>
                      <a:endParaRPr lang="es-CO"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0"/>
                        </a:spcAft>
                      </a:pPr>
                      <a:r>
                        <a:rPr lang="es-ES_tradnl" sz="85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100</a:t>
                      </a:r>
                      <a:endParaRPr lang="es-CO"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s-ES_tradnl" sz="85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Inaceptable</a:t>
                      </a:r>
                      <a:endParaRPr lang="es-CO"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s-ES_tradnl" sz="8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Evitar, reducir, transferir</a:t>
                      </a:r>
                      <a:endParaRPr lang="es-CO"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ES_tradnl" sz="850" b="1" dirty="0">
                          <a:effectLst/>
                          <a:latin typeface="Calibri" panose="020F0502020204030204" pitchFamily="34" charset="0"/>
                          <a:ea typeface="Times New Roman" panose="02020603050405020304" pitchFamily="18" charset="0"/>
                          <a:cs typeface="Times New Roman" panose="02020603050405020304" pitchFamily="18" charset="0"/>
                        </a:rPr>
                        <a:t>SI</a:t>
                      </a:r>
                      <a:endParaRPr lang="es-CO"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S_tradnl" sz="850" b="1" dirty="0">
                          <a:effectLst/>
                          <a:latin typeface="Calibri" panose="020F0502020204030204" pitchFamily="34" charset="0"/>
                          <a:ea typeface="Times New Roman" panose="02020603050405020304" pitchFamily="18" charset="0"/>
                          <a:cs typeface="Times New Roman" panose="02020603050405020304" pitchFamily="18" charset="0"/>
                        </a:rPr>
                        <a:t>SI</a:t>
                      </a:r>
                      <a:endParaRPr lang="es-CO"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nSpc>
                          <a:spcPct val="107000"/>
                        </a:lnSpc>
                        <a:spcAft>
                          <a:spcPts val="0"/>
                        </a:spcAft>
                      </a:pPr>
                      <a:r>
                        <a:rPr lang="es-ES_tradnl" sz="8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Evitar, reducir, transferir</a:t>
                      </a:r>
                      <a:endParaRPr lang="es-CO"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ES_tradnl" sz="850" b="1" dirty="0">
                          <a:effectLst/>
                          <a:latin typeface="Calibri" panose="020F0502020204030204" pitchFamily="34" charset="0"/>
                          <a:ea typeface="Times New Roman" panose="02020603050405020304" pitchFamily="18" charset="0"/>
                          <a:cs typeface="Times New Roman" panose="02020603050405020304" pitchFamily="18" charset="0"/>
                        </a:rPr>
                        <a:t>SI</a:t>
                      </a:r>
                      <a:endParaRPr lang="es-CO"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S_tradnl" sz="850" b="1" dirty="0">
                          <a:effectLst/>
                          <a:latin typeface="Calibri" panose="020F0502020204030204" pitchFamily="34" charset="0"/>
                          <a:ea typeface="Times New Roman" panose="02020603050405020304" pitchFamily="18" charset="0"/>
                          <a:cs typeface="Times New Roman" panose="02020603050405020304" pitchFamily="18" charset="0"/>
                        </a:rPr>
                        <a:t>SI</a:t>
                      </a:r>
                      <a:endParaRPr lang="es-CO"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813135684"/>
                  </a:ext>
                </a:extLst>
              </a:tr>
            </a:tbl>
          </a:graphicData>
        </a:graphic>
      </p:graphicFrame>
      <p:sp>
        <p:nvSpPr>
          <p:cNvPr id="8" name="Rectángulo 7"/>
          <p:cNvSpPr/>
          <p:nvPr/>
        </p:nvSpPr>
        <p:spPr>
          <a:xfrm>
            <a:off x="2217323" y="5763033"/>
            <a:ext cx="7637174" cy="215444"/>
          </a:xfrm>
          <a:prstGeom prst="rect">
            <a:avLst/>
          </a:prstGeom>
        </p:spPr>
        <p:txBody>
          <a:bodyPr wrap="square">
            <a:spAutoFit/>
          </a:bodyPr>
          <a:lstStyle/>
          <a:p>
            <a:pPr marL="457200">
              <a:spcAft>
                <a:spcPts val="0"/>
              </a:spcAft>
            </a:pPr>
            <a:r>
              <a:rPr lang="es-ES" sz="800" dirty="0">
                <a:latin typeface="Arial" panose="020B0604020202020204" pitchFamily="34" charset="0"/>
                <a:ea typeface="Times New Roman" panose="02020603050405020304" pitchFamily="18" charset="0"/>
                <a:cs typeface="Times New Roman" panose="02020603050405020304" pitchFamily="18" charset="0"/>
              </a:rPr>
              <a:t>Fuente: Procedimiento - Instructivo: Administración de Riesgos y Oportunidades - Administración de Riesgos y oportunidades</a:t>
            </a:r>
            <a:endParaRPr lang="es-CO" sz="800" dirty="0">
              <a:effectLst/>
              <a:latin typeface="Times New Roman" panose="02020603050405020304" pitchFamily="18" charset="0"/>
              <a:ea typeface="Times New Roman" panose="02020603050405020304" pitchFamily="18" charset="0"/>
            </a:endParaRPr>
          </a:p>
        </p:txBody>
      </p:sp>
      <p:sp>
        <p:nvSpPr>
          <p:cNvPr id="14" name="Rectángulo 13"/>
          <p:cNvSpPr/>
          <p:nvPr/>
        </p:nvSpPr>
        <p:spPr>
          <a:xfrm>
            <a:off x="11773296" y="6732508"/>
            <a:ext cx="418704" cy="369332"/>
          </a:xfrm>
          <a:prstGeom prst="rect">
            <a:avLst/>
          </a:prstGeom>
        </p:spPr>
        <p:txBody>
          <a:bodyPr wrap="none">
            <a:spAutoFit/>
          </a:bodyPr>
          <a:lstStyle/>
          <a:p>
            <a:r>
              <a:rPr lang="es-MX" b="1" dirty="0">
                <a:solidFill>
                  <a:schemeClr val="bg1"/>
                </a:solidFill>
              </a:rPr>
              <a:t>16</a:t>
            </a:r>
            <a:endParaRPr lang="es-CO" dirty="0">
              <a:solidFill>
                <a:schemeClr val="bg1"/>
              </a:solidFill>
            </a:endParaRPr>
          </a:p>
        </p:txBody>
      </p:sp>
      <p:sp>
        <p:nvSpPr>
          <p:cNvPr id="10" name="Rectángulo 5">
            <a:extLst>
              <a:ext uri="{FF2B5EF4-FFF2-40B4-BE49-F238E27FC236}">
                <a16:creationId xmlns:a16="http://schemas.microsoft.com/office/drawing/2014/main" id="{2A7AF75B-0CEB-4203-A99F-BE15419090CB}"/>
              </a:ext>
            </a:extLst>
          </p:cNvPr>
          <p:cNvSpPr/>
          <p:nvPr/>
        </p:nvSpPr>
        <p:spPr>
          <a:xfrm>
            <a:off x="0" y="2060"/>
            <a:ext cx="12192000" cy="377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defRPr/>
            </a:pPr>
            <a:r>
              <a:rPr lang="es-CO" sz="2000" b="1" dirty="0">
                <a:solidFill>
                  <a:schemeClr val="bg1"/>
                </a:solidFill>
                <a:latin typeface="Century Gothic" panose="020B0502020202020204" pitchFamily="34" charset="0"/>
                <a:ea typeface="Open Sans" panose="020B0606030504020204" pitchFamily="34" charset="0"/>
                <a:cs typeface="Arial" panose="020B0604020202020204" pitchFamily="34" charset="0"/>
              </a:rPr>
              <a:t>Resultados de Auditorías OCIG enero – junio 2020</a:t>
            </a:r>
            <a:endParaRPr lang="es-CO" sz="2000" b="1" dirty="0">
              <a:solidFill>
                <a:schemeClr val="bg1"/>
              </a:solidFill>
              <a:latin typeface="Century Gothic" charset="0"/>
              <a:ea typeface="Century Gothic" charset="0"/>
              <a:cs typeface="Century Gothic" charset="0"/>
            </a:endParaRPr>
          </a:p>
        </p:txBody>
      </p:sp>
      <p:sp>
        <p:nvSpPr>
          <p:cNvPr id="2" name="Rectángulo 1"/>
          <p:cNvSpPr/>
          <p:nvPr/>
        </p:nvSpPr>
        <p:spPr>
          <a:xfrm>
            <a:off x="548640" y="399601"/>
            <a:ext cx="11224655" cy="400110"/>
          </a:xfrm>
          <a:prstGeom prst="rect">
            <a:avLst/>
          </a:prstGeom>
        </p:spPr>
        <p:txBody>
          <a:bodyPr wrap="square">
            <a:spAutoFit/>
          </a:bodyPr>
          <a:lstStyle/>
          <a:p>
            <a:pPr algn="ctr"/>
            <a:r>
              <a:rPr lang="es-MX" sz="2000" b="1" dirty="0">
                <a:latin typeface="Calibri" panose="020F0502020204030204" pitchFamily="34" charset="0"/>
                <a:ea typeface="Calibri" panose="020F0502020204030204" pitchFamily="34" charset="0"/>
                <a:cs typeface="Times New Roman" panose="02020603050405020304" pitchFamily="18" charset="0"/>
              </a:rPr>
              <a:t>Normas para el tratamiento del incumplimiento a la Política de Administración del Riesgo. </a:t>
            </a:r>
            <a:endParaRPr lang="es-CO" sz="2000" b="1" dirty="0"/>
          </a:p>
        </p:txBody>
      </p:sp>
    </p:spTree>
    <p:extLst>
      <p:ext uri="{BB962C8B-B14F-4D97-AF65-F5344CB8AC3E}">
        <p14:creationId xmlns:p14="http://schemas.microsoft.com/office/powerpoint/2010/main" val="1975991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1E05718E-A21E-4658-AB73-DF1C82F72290}"/>
              </a:ext>
            </a:extLst>
          </p:cNvPr>
          <p:cNvSpPr/>
          <p:nvPr/>
        </p:nvSpPr>
        <p:spPr>
          <a:xfrm>
            <a:off x="9966717" y="3284352"/>
            <a:ext cx="1488135" cy="695575"/>
          </a:xfrm>
          <a:prstGeom prst="rect">
            <a:avLst/>
          </a:prstGeom>
        </p:spPr>
        <p:txBody>
          <a:bodyPr wrap="square">
            <a:spAutoFit/>
          </a:bodyPr>
          <a:lstStyle/>
          <a:p>
            <a:pPr algn="just"/>
            <a:r>
              <a:rPr lang="es-CO" sz="1600" b="1" dirty="0">
                <a:solidFill>
                  <a:schemeClr val="bg1"/>
                </a:solidFill>
                <a:latin typeface="Century Gothic" panose="020B0502020202020204" pitchFamily="34" charset="0"/>
                <a:cs typeface="Arial" panose="020B0604020202020204" pitchFamily="34" charset="0"/>
              </a:rPr>
              <a:t>RESULTADO</a:t>
            </a:r>
          </a:p>
          <a:p>
            <a:pPr algn="just"/>
            <a:r>
              <a:rPr lang="es-CO" sz="1600" b="1" dirty="0">
                <a:solidFill>
                  <a:schemeClr val="bg1"/>
                </a:solidFill>
                <a:latin typeface="Century Gothic" panose="020B0502020202020204" pitchFamily="34" charset="0"/>
                <a:cs typeface="Arial" panose="020B0604020202020204" pitchFamily="34" charset="0"/>
              </a:rPr>
              <a:t>  PAA-2020</a:t>
            </a:r>
          </a:p>
          <a:p>
            <a:pPr marL="171450" indent="-171450" defTabSz="533400">
              <a:lnSpc>
                <a:spcPct val="90000"/>
              </a:lnSpc>
              <a:spcBef>
                <a:spcPct val="0"/>
              </a:spcBef>
              <a:spcAft>
                <a:spcPct val="35000"/>
              </a:spcAft>
              <a:buFont typeface="Wingdings" panose="05000000000000000000" pitchFamily="2" charset="2"/>
              <a:buChar char="Ø"/>
            </a:pPr>
            <a:endParaRPr lang="es-ES_tradnl" sz="800" b="1" dirty="0">
              <a:solidFill>
                <a:schemeClr val="bg1"/>
              </a:solidFill>
              <a:latin typeface="Arial" panose="020B0604020202020204" pitchFamily="34" charset="0"/>
              <a:cs typeface="Arial" panose="020B0604020202020204" pitchFamily="34" charset="0"/>
            </a:endParaRPr>
          </a:p>
        </p:txBody>
      </p:sp>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229355" y="815069"/>
            <a:ext cx="6604581" cy="5217260"/>
          </a:xfrm>
          <a:prstGeom prst="rect">
            <a:avLst/>
          </a:prstGeom>
          <a:noFill/>
          <a:ln w="12700" cmpd="dbl">
            <a:solidFill>
              <a:schemeClr val="tx1"/>
            </a:solidFill>
          </a:ln>
        </p:spPr>
      </p:pic>
      <p:sp>
        <p:nvSpPr>
          <p:cNvPr id="7" name="Rectángulo 6"/>
          <p:cNvSpPr/>
          <p:nvPr/>
        </p:nvSpPr>
        <p:spPr>
          <a:xfrm>
            <a:off x="11773296" y="6732508"/>
            <a:ext cx="418704" cy="369332"/>
          </a:xfrm>
          <a:prstGeom prst="rect">
            <a:avLst/>
          </a:prstGeom>
        </p:spPr>
        <p:txBody>
          <a:bodyPr wrap="none">
            <a:spAutoFit/>
          </a:bodyPr>
          <a:lstStyle/>
          <a:p>
            <a:r>
              <a:rPr lang="es-MX" b="1" dirty="0">
                <a:solidFill>
                  <a:schemeClr val="bg1"/>
                </a:solidFill>
              </a:rPr>
              <a:t>15</a:t>
            </a:r>
            <a:endParaRPr lang="es-CO" dirty="0">
              <a:solidFill>
                <a:schemeClr val="bg1"/>
              </a:solidFill>
            </a:endParaRPr>
          </a:p>
        </p:txBody>
      </p:sp>
      <p:sp>
        <p:nvSpPr>
          <p:cNvPr id="8" name="Rectángulo 5">
            <a:extLst>
              <a:ext uri="{FF2B5EF4-FFF2-40B4-BE49-F238E27FC236}">
                <a16:creationId xmlns:a16="http://schemas.microsoft.com/office/drawing/2014/main" id="{2A7AF75B-0CEB-4203-A99F-BE15419090CB}"/>
              </a:ext>
            </a:extLst>
          </p:cNvPr>
          <p:cNvSpPr/>
          <p:nvPr/>
        </p:nvSpPr>
        <p:spPr>
          <a:xfrm>
            <a:off x="0" y="-4525"/>
            <a:ext cx="12192000" cy="4502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defRPr/>
            </a:pPr>
            <a:r>
              <a:rPr lang="es-CO" sz="2000" b="1" dirty="0">
                <a:solidFill>
                  <a:schemeClr val="bg1"/>
                </a:solidFill>
                <a:latin typeface="Century Gothic" panose="020B0502020202020204" pitchFamily="34" charset="0"/>
                <a:ea typeface="Open Sans" panose="020B0606030504020204" pitchFamily="34" charset="0"/>
                <a:cs typeface="Arial" panose="020B0604020202020204" pitchFamily="34" charset="0"/>
              </a:rPr>
              <a:t>Resultados de Auditorías OCIG enero – junio 2020</a:t>
            </a:r>
            <a:endParaRPr lang="es-CO" sz="2000" b="1" dirty="0">
              <a:solidFill>
                <a:schemeClr val="bg1"/>
              </a:solidFill>
              <a:latin typeface="Century Gothic" charset="0"/>
              <a:ea typeface="Century Gothic" charset="0"/>
              <a:cs typeface="Century Gothic" charset="0"/>
            </a:endParaRPr>
          </a:p>
        </p:txBody>
      </p:sp>
      <p:sp>
        <p:nvSpPr>
          <p:cNvPr id="3" name="Rectángulo 2"/>
          <p:cNvSpPr/>
          <p:nvPr/>
        </p:nvSpPr>
        <p:spPr>
          <a:xfrm>
            <a:off x="3296843" y="445737"/>
            <a:ext cx="5445913" cy="369332"/>
          </a:xfrm>
          <a:prstGeom prst="rect">
            <a:avLst/>
          </a:prstGeom>
        </p:spPr>
        <p:txBody>
          <a:bodyPr wrap="none">
            <a:spAutoFit/>
          </a:bodyPr>
          <a:lstStyle/>
          <a:p>
            <a:pPr algn="ctr">
              <a:spcBef>
                <a:spcPct val="20000"/>
              </a:spcBef>
              <a:defRPr/>
            </a:pPr>
            <a:r>
              <a:rPr lang="es-CO" b="1" dirty="0"/>
              <a:t>RIESGOS DE CORRUPCION  CORTE 30 DE ABRIL DE 2020</a:t>
            </a:r>
            <a:endParaRPr lang="es-CO" sz="3200" b="1" dirty="0">
              <a:solidFill>
                <a:schemeClr val="bg1"/>
              </a:solidFill>
              <a:latin typeface="Century Gothic" charset="0"/>
              <a:ea typeface="Century Gothic" charset="0"/>
              <a:cs typeface="Century Gothic" charset="0"/>
            </a:endParaRPr>
          </a:p>
        </p:txBody>
      </p:sp>
      <p:graphicFrame>
        <p:nvGraphicFramePr>
          <p:cNvPr id="9" name="Tabla 8"/>
          <p:cNvGraphicFramePr>
            <a:graphicFrameLocks noGrp="1"/>
          </p:cNvGraphicFramePr>
          <p:nvPr>
            <p:extLst>
              <p:ext uri="{D42A27DB-BD31-4B8C-83A1-F6EECF244321}">
                <p14:modId xmlns:p14="http://schemas.microsoft.com/office/powerpoint/2010/main" val="2670171174"/>
              </p:ext>
            </p:extLst>
          </p:nvPr>
        </p:nvGraphicFramePr>
        <p:xfrm>
          <a:off x="7277100" y="2584218"/>
          <a:ext cx="4177752" cy="1997867"/>
        </p:xfrm>
        <a:graphic>
          <a:graphicData uri="http://schemas.openxmlformats.org/drawingml/2006/table">
            <a:tbl>
              <a:tblPr/>
              <a:tblGrid>
                <a:gridCol w="1392584">
                  <a:extLst>
                    <a:ext uri="{9D8B030D-6E8A-4147-A177-3AD203B41FA5}">
                      <a16:colId xmlns:a16="http://schemas.microsoft.com/office/drawing/2014/main" val="20000"/>
                    </a:ext>
                  </a:extLst>
                </a:gridCol>
                <a:gridCol w="1392584">
                  <a:extLst>
                    <a:ext uri="{9D8B030D-6E8A-4147-A177-3AD203B41FA5}">
                      <a16:colId xmlns:a16="http://schemas.microsoft.com/office/drawing/2014/main" val="20001"/>
                    </a:ext>
                  </a:extLst>
                </a:gridCol>
                <a:gridCol w="1392584">
                  <a:extLst>
                    <a:ext uri="{9D8B030D-6E8A-4147-A177-3AD203B41FA5}">
                      <a16:colId xmlns:a16="http://schemas.microsoft.com/office/drawing/2014/main" val="20002"/>
                    </a:ext>
                  </a:extLst>
                </a:gridCol>
              </a:tblGrid>
              <a:tr h="602531">
                <a:tc>
                  <a:txBody>
                    <a:bodyPr/>
                    <a:lstStyle/>
                    <a:p>
                      <a:pPr algn="ctr" fontAlgn="ctr"/>
                      <a:r>
                        <a:rPr lang="es-CO" sz="1100" b="1" i="0" u="none" strike="noStrike" dirty="0">
                          <a:solidFill>
                            <a:srgbClr val="000000"/>
                          </a:solidFill>
                          <a:effectLst/>
                          <a:latin typeface="Century Gothic" panose="020B0502020202020204" pitchFamily="34" charset="0"/>
                        </a:rPr>
                        <a:t>NIVEL DE </a:t>
                      </a:r>
                    </a:p>
                    <a:p>
                      <a:pPr algn="ctr" fontAlgn="ctr"/>
                      <a:r>
                        <a:rPr lang="es-CO" sz="1100" b="1" i="0" u="none" strike="noStrike" dirty="0">
                          <a:solidFill>
                            <a:srgbClr val="000000"/>
                          </a:solidFill>
                          <a:effectLst/>
                          <a:latin typeface="Century Gothic" panose="020B0502020202020204" pitchFamily="34" charset="0"/>
                        </a:rPr>
                        <a:t>RIESGO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100" b="1" i="0" u="none" strike="noStrike" dirty="0">
                          <a:solidFill>
                            <a:srgbClr val="000000"/>
                          </a:solidFill>
                          <a:effectLst/>
                          <a:latin typeface="Century Gothic" panose="020B0502020202020204" pitchFamily="34" charset="0"/>
                        </a:rPr>
                        <a:t>RIESGO </a:t>
                      </a:r>
                    </a:p>
                    <a:p>
                      <a:pPr algn="ctr" fontAlgn="ctr"/>
                      <a:r>
                        <a:rPr lang="es-CO" sz="1100" b="1" i="0" u="none" strike="noStrike" dirty="0">
                          <a:solidFill>
                            <a:srgbClr val="000000"/>
                          </a:solidFill>
                          <a:effectLst/>
                          <a:latin typeface="Century Gothic" panose="020B0502020202020204" pitchFamily="34" charset="0"/>
                        </a:rPr>
                        <a:t>INHERENTE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100" b="1" i="0" u="none" strike="noStrike" dirty="0">
                          <a:solidFill>
                            <a:srgbClr val="000000"/>
                          </a:solidFill>
                          <a:effectLst/>
                          <a:latin typeface="Century Gothic" panose="020B0502020202020204" pitchFamily="34" charset="0"/>
                        </a:rPr>
                        <a:t>RIESGO </a:t>
                      </a:r>
                    </a:p>
                    <a:p>
                      <a:pPr algn="ctr" fontAlgn="ctr"/>
                      <a:r>
                        <a:rPr lang="es-CO" sz="1100" b="1" i="0" u="none" strike="noStrike" dirty="0">
                          <a:solidFill>
                            <a:srgbClr val="000000"/>
                          </a:solidFill>
                          <a:effectLst/>
                          <a:latin typeface="Century Gothic" panose="020B0502020202020204" pitchFamily="34" charset="0"/>
                        </a:rPr>
                        <a:t>RESIDUAL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348834">
                <a:tc>
                  <a:txBody>
                    <a:bodyPr/>
                    <a:lstStyle/>
                    <a:p>
                      <a:pPr algn="ctr" fontAlgn="ctr"/>
                      <a:r>
                        <a:rPr lang="es-CO" sz="1100" b="0" i="0" u="none" strike="noStrike" dirty="0">
                          <a:solidFill>
                            <a:srgbClr val="000000"/>
                          </a:solidFill>
                          <a:effectLst/>
                          <a:latin typeface="Century Gothic" panose="020B0502020202020204" pitchFamily="34" charset="0"/>
                        </a:rPr>
                        <a:t>Inaceptable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100" b="1" i="0" u="none" strike="noStrike" dirty="0">
                          <a:solidFill>
                            <a:srgbClr val="000000"/>
                          </a:solidFill>
                          <a:effectLst/>
                          <a:latin typeface="Century Gothic" panose="020B0502020202020204" pitchFamily="34" charset="0"/>
                        </a:rPr>
                        <a:t>21.2%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O" sz="1100" b="1" i="0" u="none" strike="noStrike" dirty="0">
                          <a:solidFill>
                            <a:srgbClr val="000000"/>
                          </a:solidFill>
                          <a:effectLst/>
                          <a:latin typeface="Century Gothic" panose="020B0502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48834">
                <a:tc>
                  <a:txBody>
                    <a:bodyPr/>
                    <a:lstStyle/>
                    <a:p>
                      <a:pPr algn="ctr" fontAlgn="ctr"/>
                      <a:r>
                        <a:rPr lang="es-CO" sz="1100" b="0" i="0" u="none" strike="noStrike" dirty="0">
                          <a:solidFill>
                            <a:srgbClr val="000000"/>
                          </a:solidFill>
                          <a:effectLst/>
                          <a:latin typeface="Century Gothic" panose="020B0502020202020204" pitchFamily="34" charset="0"/>
                        </a:rPr>
                        <a:t>Importante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100" b="1" i="0" u="none" strike="noStrike" dirty="0">
                          <a:solidFill>
                            <a:srgbClr val="000000"/>
                          </a:solidFill>
                          <a:effectLst/>
                          <a:latin typeface="Century Gothic" panose="020B0502020202020204" pitchFamily="34" charset="0"/>
                        </a:rPr>
                        <a:t>69.7%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a:txBody>
                    <a:bodyPr/>
                    <a:lstStyle/>
                    <a:p>
                      <a:pPr algn="ctr" fontAlgn="ctr"/>
                      <a:r>
                        <a:rPr lang="es-CO" sz="1100" b="1" i="0" u="none" strike="noStrike" dirty="0">
                          <a:solidFill>
                            <a:srgbClr val="000000"/>
                          </a:solidFill>
                          <a:effectLst/>
                          <a:latin typeface="Century Gothic" panose="020B0502020202020204" pitchFamily="34" charset="0"/>
                        </a:rPr>
                        <a:t>18.2%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extLst>
                  <a:ext uri="{0D108BD9-81ED-4DB2-BD59-A6C34878D82A}">
                    <a16:rowId xmlns:a16="http://schemas.microsoft.com/office/drawing/2014/main" val="10002"/>
                  </a:ext>
                </a:extLst>
              </a:tr>
              <a:tr h="348834">
                <a:tc>
                  <a:txBody>
                    <a:bodyPr/>
                    <a:lstStyle/>
                    <a:p>
                      <a:pPr algn="ctr" fontAlgn="ctr"/>
                      <a:r>
                        <a:rPr lang="es-CO" sz="1100" b="0" i="0" u="none" strike="noStrike" dirty="0">
                          <a:solidFill>
                            <a:srgbClr val="000000"/>
                          </a:solidFill>
                          <a:effectLst/>
                          <a:latin typeface="Century Gothic" panose="020B0502020202020204" pitchFamily="34" charset="0"/>
                        </a:rPr>
                        <a:t>Moderado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100" b="1" i="0" u="none" strike="noStrike" dirty="0">
                          <a:solidFill>
                            <a:srgbClr val="000000"/>
                          </a:solidFill>
                          <a:effectLst/>
                          <a:latin typeface="Century Gothic" panose="020B0502020202020204" pitchFamily="34" charset="0"/>
                        </a:rPr>
                        <a:t>11.0%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CO" sz="1100" b="1" i="0" u="none" strike="noStrike" dirty="0">
                          <a:solidFill>
                            <a:srgbClr val="000000"/>
                          </a:solidFill>
                          <a:effectLst/>
                          <a:latin typeface="Century Gothic" panose="020B0502020202020204" pitchFamily="34" charset="0"/>
                        </a:rPr>
                        <a:t>21.2%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348834">
                <a:tc>
                  <a:txBody>
                    <a:bodyPr/>
                    <a:lstStyle/>
                    <a:p>
                      <a:pPr algn="ctr" fontAlgn="ctr"/>
                      <a:r>
                        <a:rPr lang="es-CO" sz="1100" b="0" i="0" u="none" strike="noStrike" dirty="0">
                          <a:solidFill>
                            <a:srgbClr val="000000"/>
                          </a:solidFill>
                          <a:effectLst/>
                          <a:latin typeface="Century Gothic" panose="020B0502020202020204" pitchFamily="34" charset="0"/>
                        </a:rPr>
                        <a:t>Bajo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100" b="1" i="0" u="none" strike="noStrike" dirty="0">
                          <a:solidFill>
                            <a:srgbClr val="000000"/>
                          </a:solidFill>
                          <a:effectLst/>
                          <a:latin typeface="Century Gothic" panose="020B050202020202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s-CO" sz="1100" b="1" i="0" u="none" strike="noStrike" dirty="0">
                          <a:solidFill>
                            <a:srgbClr val="000000"/>
                          </a:solidFill>
                          <a:effectLst/>
                          <a:latin typeface="Century Gothic" panose="020B0502020202020204" pitchFamily="34" charset="0"/>
                        </a:rPr>
                        <a:t>68.7%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44625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1E05718E-A21E-4658-AB73-DF1C82F72290}"/>
              </a:ext>
            </a:extLst>
          </p:cNvPr>
          <p:cNvSpPr/>
          <p:nvPr/>
        </p:nvSpPr>
        <p:spPr>
          <a:xfrm>
            <a:off x="9966717" y="3284352"/>
            <a:ext cx="1488135" cy="695575"/>
          </a:xfrm>
          <a:prstGeom prst="rect">
            <a:avLst/>
          </a:prstGeom>
        </p:spPr>
        <p:txBody>
          <a:bodyPr wrap="square">
            <a:spAutoFit/>
          </a:bodyPr>
          <a:lstStyle/>
          <a:p>
            <a:pPr algn="just"/>
            <a:r>
              <a:rPr lang="es-CO" sz="1600" b="1" dirty="0">
                <a:solidFill>
                  <a:schemeClr val="bg1"/>
                </a:solidFill>
                <a:latin typeface="Century Gothic" panose="020B0502020202020204" pitchFamily="34" charset="0"/>
                <a:cs typeface="Arial" panose="020B0604020202020204" pitchFamily="34" charset="0"/>
              </a:rPr>
              <a:t>RESULTADO</a:t>
            </a:r>
          </a:p>
          <a:p>
            <a:pPr algn="just"/>
            <a:r>
              <a:rPr lang="es-CO" sz="1600" b="1" dirty="0">
                <a:solidFill>
                  <a:schemeClr val="bg1"/>
                </a:solidFill>
                <a:latin typeface="Century Gothic" panose="020B0502020202020204" pitchFamily="34" charset="0"/>
                <a:cs typeface="Arial" panose="020B0604020202020204" pitchFamily="34" charset="0"/>
              </a:rPr>
              <a:t>  PAA-2020</a:t>
            </a:r>
          </a:p>
          <a:p>
            <a:pPr marL="171450" indent="-171450" defTabSz="533400">
              <a:lnSpc>
                <a:spcPct val="90000"/>
              </a:lnSpc>
              <a:spcBef>
                <a:spcPct val="0"/>
              </a:spcBef>
              <a:spcAft>
                <a:spcPct val="35000"/>
              </a:spcAft>
              <a:buFont typeface="Wingdings" panose="05000000000000000000" pitchFamily="2" charset="2"/>
              <a:buChar char="Ø"/>
            </a:pPr>
            <a:endParaRPr lang="es-ES_tradnl" sz="800" b="1" dirty="0">
              <a:solidFill>
                <a:schemeClr val="bg1"/>
              </a:solidFill>
              <a:latin typeface="Arial" panose="020B0604020202020204" pitchFamily="34" charset="0"/>
              <a:cs typeface="Arial" panose="020B0604020202020204" pitchFamily="34" charset="0"/>
            </a:endParaRPr>
          </a:p>
        </p:txBody>
      </p:sp>
      <p:sp>
        <p:nvSpPr>
          <p:cNvPr id="7" name="Rectángulo 6"/>
          <p:cNvSpPr/>
          <p:nvPr/>
        </p:nvSpPr>
        <p:spPr>
          <a:xfrm>
            <a:off x="11773296" y="6732508"/>
            <a:ext cx="418704" cy="369332"/>
          </a:xfrm>
          <a:prstGeom prst="rect">
            <a:avLst/>
          </a:prstGeom>
        </p:spPr>
        <p:txBody>
          <a:bodyPr wrap="none">
            <a:spAutoFit/>
          </a:bodyPr>
          <a:lstStyle/>
          <a:p>
            <a:r>
              <a:rPr lang="es-MX" b="1" dirty="0">
                <a:solidFill>
                  <a:schemeClr val="bg1"/>
                </a:solidFill>
              </a:rPr>
              <a:t>15</a:t>
            </a:r>
            <a:endParaRPr lang="es-CO" dirty="0">
              <a:solidFill>
                <a:schemeClr val="bg1"/>
              </a:solidFill>
            </a:endParaRPr>
          </a:p>
        </p:txBody>
      </p:sp>
      <p:sp>
        <p:nvSpPr>
          <p:cNvPr id="8" name="Rectángulo 5">
            <a:extLst>
              <a:ext uri="{FF2B5EF4-FFF2-40B4-BE49-F238E27FC236}">
                <a16:creationId xmlns:a16="http://schemas.microsoft.com/office/drawing/2014/main" id="{2A7AF75B-0CEB-4203-A99F-BE15419090CB}"/>
              </a:ext>
            </a:extLst>
          </p:cNvPr>
          <p:cNvSpPr/>
          <p:nvPr/>
        </p:nvSpPr>
        <p:spPr>
          <a:xfrm>
            <a:off x="0" y="59643"/>
            <a:ext cx="12192000" cy="377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defRPr/>
            </a:pPr>
            <a:r>
              <a:rPr lang="es-CO" sz="2000" b="1" dirty="0">
                <a:solidFill>
                  <a:schemeClr val="bg1"/>
                </a:solidFill>
                <a:latin typeface="Century Gothic" panose="020B0502020202020204" pitchFamily="34" charset="0"/>
                <a:ea typeface="Open Sans" panose="020B0606030504020204" pitchFamily="34" charset="0"/>
                <a:cs typeface="Arial" panose="020B0604020202020204" pitchFamily="34" charset="0"/>
              </a:rPr>
              <a:t>Resultados de Auditorías OCIG enero – junio 2020</a:t>
            </a:r>
            <a:endParaRPr lang="es-CO" sz="2000" b="1" dirty="0">
              <a:solidFill>
                <a:schemeClr val="bg1"/>
              </a:solidFill>
              <a:latin typeface="Century Gothic" charset="0"/>
              <a:ea typeface="Century Gothic" charset="0"/>
              <a:cs typeface="Century Gothic" charset="0"/>
            </a:endParaRPr>
          </a:p>
        </p:txBody>
      </p:sp>
      <p:sp>
        <p:nvSpPr>
          <p:cNvPr id="3" name="Rectángulo 2"/>
          <p:cNvSpPr/>
          <p:nvPr/>
        </p:nvSpPr>
        <p:spPr>
          <a:xfrm>
            <a:off x="3296843" y="558471"/>
            <a:ext cx="5445913" cy="369332"/>
          </a:xfrm>
          <a:prstGeom prst="rect">
            <a:avLst/>
          </a:prstGeom>
        </p:spPr>
        <p:txBody>
          <a:bodyPr wrap="none">
            <a:spAutoFit/>
          </a:bodyPr>
          <a:lstStyle/>
          <a:p>
            <a:pPr algn="ctr">
              <a:spcBef>
                <a:spcPct val="20000"/>
              </a:spcBef>
              <a:defRPr/>
            </a:pPr>
            <a:r>
              <a:rPr lang="es-CO" b="1" dirty="0"/>
              <a:t>RIESGOS DE CORRUPCION  CORTE 30 DE ABRIL DE 2020</a:t>
            </a:r>
            <a:endParaRPr lang="es-CO" sz="3200" b="1" dirty="0">
              <a:solidFill>
                <a:schemeClr val="bg1"/>
              </a:solidFill>
              <a:latin typeface="Century Gothic" charset="0"/>
              <a:ea typeface="Century Gothic" charset="0"/>
              <a:cs typeface="Century Gothic" charset="0"/>
            </a:endParaRPr>
          </a:p>
        </p:txBody>
      </p:sp>
      <p:sp>
        <p:nvSpPr>
          <p:cNvPr id="4" name="Rectángulo 3"/>
          <p:cNvSpPr/>
          <p:nvPr/>
        </p:nvSpPr>
        <p:spPr>
          <a:xfrm>
            <a:off x="627019" y="958408"/>
            <a:ext cx="10880086" cy="4539704"/>
          </a:xfrm>
          <a:prstGeom prst="rect">
            <a:avLst/>
          </a:prstGeom>
        </p:spPr>
        <p:txBody>
          <a:bodyPr wrap="square">
            <a:spAutoFit/>
          </a:bodyPr>
          <a:lstStyle/>
          <a:p>
            <a:r>
              <a:rPr lang="es-MX" sz="1700" b="1" u="sng" dirty="0">
                <a:latin typeface="Century Gothic" panose="020B0502020202020204" pitchFamily="34" charset="0"/>
              </a:rPr>
              <a:t>Conclusiones</a:t>
            </a:r>
          </a:p>
          <a:p>
            <a:pPr marL="285750" indent="-285750" algn="just">
              <a:buFont typeface="Arial" panose="020B0604020202020204" pitchFamily="34" charset="0"/>
              <a:buChar char="•"/>
            </a:pPr>
            <a:r>
              <a:rPr lang="es-MX" sz="1700" dirty="0">
                <a:latin typeface="Century Gothic" panose="020B0502020202020204" pitchFamily="34" charset="0"/>
              </a:rPr>
              <a:t>La EAAB-ESP cuenta con documentos oficiales para la gestión de los riesgos y con el equipo de la DGCYP (2ª línea de defensa) para el acompañamiento en todas las fases de su gestión y el compromiso de la 1ª línea con el componente de riesgos.</a:t>
            </a:r>
          </a:p>
          <a:p>
            <a:endParaRPr lang="es-MX" sz="1700" dirty="0">
              <a:latin typeface="Century Gothic" panose="020B0502020202020204" pitchFamily="34" charset="0"/>
            </a:endParaRPr>
          </a:p>
          <a:p>
            <a:endParaRPr lang="es-MX" sz="1700" dirty="0">
              <a:latin typeface="Century Gothic" panose="020B0502020202020204" pitchFamily="34" charset="0"/>
            </a:endParaRPr>
          </a:p>
          <a:p>
            <a:r>
              <a:rPr lang="es-MX" sz="1700" b="1" u="sng" dirty="0">
                <a:latin typeface="Century Gothic" panose="020B0502020202020204" pitchFamily="34" charset="0"/>
              </a:rPr>
              <a:t>Recomendaciones</a:t>
            </a:r>
          </a:p>
          <a:p>
            <a:pPr marL="285750" indent="-285750">
              <a:buFont typeface="Arial" panose="020B0604020202020204" pitchFamily="34" charset="0"/>
              <a:buChar char="•"/>
            </a:pPr>
            <a:r>
              <a:rPr lang="es-CO" sz="1700" dirty="0">
                <a:latin typeface="Century Gothic" panose="020B0502020202020204" pitchFamily="34" charset="0"/>
              </a:rPr>
              <a:t>Se recomienda ajustar la matriz de seguimiento a los riesgos, incluyendo una  columna donde se identifique la materialización de riesgo para cada proceso.</a:t>
            </a:r>
          </a:p>
          <a:p>
            <a:pPr marL="285750" indent="-285750">
              <a:buFont typeface="Arial" panose="020B0604020202020204" pitchFamily="34" charset="0"/>
              <a:buChar char="•"/>
            </a:pPr>
            <a:endParaRPr lang="es-CO" sz="1700" dirty="0">
              <a:latin typeface="Century Gothic" panose="020B0502020202020204" pitchFamily="34" charset="0"/>
            </a:endParaRPr>
          </a:p>
          <a:p>
            <a:pPr marL="285750" indent="-285750" algn="just">
              <a:buFont typeface="Arial" panose="020B0604020202020204" pitchFamily="34" charset="0"/>
              <a:buChar char="•"/>
            </a:pPr>
            <a:r>
              <a:rPr lang="es-CO" sz="1700" dirty="0">
                <a:latin typeface="Century Gothic" panose="020B0502020202020204" pitchFamily="34" charset="0"/>
              </a:rPr>
              <a:t>Se reitera a la 1ª línea de defensa, acoger los lineamientos dispuestos en los documentos relacionados con la Administración de Riesgos y Oportunidades,  ya que a la fecha algunos procesos no han implementado los ajustes o acciones tendientes a  acoger y evaluar las observaciones y recomendaciones  presentadas por la OCIG  en los informes de la vigencia 2019 y 2020, esta desatención debilita la eficacia del instrumento de control, la sostenibilidad del modelo de control institucional y el compromiso del mejoramiento continuo por los responsables de los procesos.</a:t>
            </a:r>
          </a:p>
        </p:txBody>
      </p:sp>
    </p:spTree>
    <p:extLst>
      <p:ext uri="{BB962C8B-B14F-4D97-AF65-F5344CB8AC3E}">
        <p14:creationId xmlns:p14="http://schemas.microsoft.com/office/powerpoint/2010/main" val="10948308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upo 28">
            <a:extLst>
              <a:ext uri="{FF2B5EF4-FFF2-40B4-BE49-F238E27FC236}">
                <a16:creationId xmlns:a16="http://schemas.microsoft.com/office/drawing/2014/main" id="{B933F47E-8B67-4355-B538-F09719CBD1C9}"/>
              </a:ext>
            </a:extLst>
          </p:cNvPr>
          <p:cNvGrpSpPr/>
          <p:nvPr/>
        </p:nvGrpSpPr>
        <p:grpSpPr>
          <a:xfrm>
            <a:off x="0" y="0"/>
            <a:ext cx="12177740" cy="6063916"/>
            <a:chOff x="1674307" y="1018380"/>
            <a:chExt cx="7272808" cy="3665177"/>
          </a:xfrm>
        </p:grpSpPr>
        <p:sp>
          <p:nvSpPr>
            <p:cNvPr id="31" name="Rectángulo 30">
              <a:extLst>
                <a:ext uri="{FF2B5EF4-FFF2-40B4-BE49-F238E27FC236}">
                  <a16:creationId xmlns:a16="http://schemas.microsoft.com/office/drawing/2014/main" id="{F80A90A0-B91C-45D3-B4CC-053B02C32BFC}"/>
                </a:ext>
              </a:extLst>
            </p:cNvPr>
            <p:cNvSpPr/>
            <p:nvPr/>
          </p:nvSpPr>
          <p:spPr>
            <a:xfrm>
              <a:off x="1674307" y="1018380"/>
              <a:ext cx="7272808" cy="3665177"/>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dirty="0"/>
            </a:p>
          </p:txBody>
        </p:sp>
        <p:sp>
          <p:nvSpPr>
            <p:cNvPr id="32" name="Title 1">
              <a:extLst>
                <a:ext uri="{FF2B5EF4-FFF2-40B4-BE49-F238E27FC236}">
                  <a16:creationId xmlns:a16="http://schemas.microsoft.com/office/drawing/2014/main" id="{1D9FB68E-71C6-4D03-9921-80D5FBD713B4}"/>
                </a:ext>
              </a:extLst>
            </p:cNvPr>
            <p:cNvSpPr txBox="1">
              <a:spLocks/>
            </p:cNvSpPr>
            <p:nvPr/>
          </p:nvSpPr>
          <p:spPr>
            <a:xfrm>
              <a:off x="1961359" y="3387284"/>
              <a:ext cx="6630206" cy="1080012"/>
            </a:xfrm>
            <a:prstGeom prst="rect">
              <a:avLst/>
            </a:prstGeom>
          </p:spPr>
          <p:txBody>
            <a:bodyPr vert="horz" lIns="43052" tIns="21526" rIns="43052" bIns="21526" rtlCol="0" anchor="ctr">
              <a:noAutofit/>
            </a:bodyPr>
            <a:lstStyle>
              <a:defPPr>
                <a:defRPr lang="es-CO"/>
              </a:defPPr>
              <a:lvl1pPr algn="r" defTabSz="914400" eaLnBrk="1" latinLnBrk="0" hangingPunct="1">
                <a:lnSpc>
                  <a:spcPct val="90000"/>
                </a:lnSpc>
                <a:buNone/>
                <a:defRPr sz="4400">
                  <a:solidFill>
                    <a:schemeClr val="bg1"/>
                  </a:solidFill>
                  <a:latin typeface="Arial"/>
                  <a:ea typeface="+mj-ea"/>
                  <a:cs typeface="+mj-cs"/>
                </a:defRPr>
              </a:lvl1pPr>
            </a:lstStyle>
            <a:p>
              <a:pPr algn="ctr"/>
              <a:r>
                <a:rPr lang="es-MX" sz="2400" b="1" dirty="0">
                  <a:latin typeface="Century Gothic" charset="0"/>
                  <a:ea typeface="Century Gothic" charset="0"/>
                  <a:cs typeface="Century Gothic" charset="0"/>
                </a:rPr>
                <a:t>Estado de los Planes de Mejoramiento – Entes de Control / OCIG</a:t>
              </a:r>
            </a:p>
          </p:txBody>
        </p:sp>
      </p:grpSp>
      <p:pic>
        <p:nvPicPr>
          <p:cNvPr id="6" name="Imagen 5">
            <a:extLst>
              <a:ext uri="{FF2B5EF4-FFF2-40B4-BE49-F238E27FC236}">
                <a16:creationId xmlns:a16="http://schemas.microsoft.com/office/drawing/2014/main" id="{2DAD3AD8-93DD-49B1-9F08-4A12722BDF3F}"/>
              </a:ext>
            </a:extLst>
          </p:cNvPr>
          <p:cNvPicPr>
            <a:picLocks noChangeAspect="1"/>
          </p:cNvPicPr>
          <p:nvPr/>
        </p:nvPicPr>
        <p:blipFill>
          <a:blip r:embed="rId3"/>
          <a:stretch>
            <a:fillRect/>
          </a:stretch>
        </p:blipFill>
        <p:spPr>
          <a:xfrm>
            <a:off x="3882617" y="1300524"/>
            <a:ext cx="4502966" cy="2825999"/>
          </a:xfrm>
          <a:prstGeom prst="rect">
            <a:avLst/>
          </a:prstGeom>
        </p:spPr>
      </p:pic>
    </p:spTree>
    <p:extLst>
      <p:ext uri="{BB962C8B-B14F-4D97-AF65-F5344CB8AC3E}">
        <p14:creationId xmlns:p14="http://schemas.microsoft.com/office/powerpoint/2010/main" val="5107553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5">
            <a:extLst>
              <a:ext uri="{FF2B5EF4-FFF2-40B4-BE49-F238E27FC236}">
                <a16:creationId xmlns:a16="http://schemas.microsoft.com/office/drawing/2014/main" id="{2A7AF75B-0CEB-4203-A99F-BE15419090CB}"/>
              </a:ext>
            </a:extLst>
          </p:cNvPr>
          <p:cNvSpPr/>
          <p:nvPr/>
        </p:nvSpPr>
        <p:spPr>
          <a:xfrm>
            <a:off x="0" y="0"/>
            <a:ext cx="12192000" cy="3551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algn="ctr" fontAlgn="ctr"/>
            <a:r>
              <a:rPr lang="es-MX" b="1" dirty="0">
                <a:solidFill>
                  <a:schemeClr val="bg1"/>
                </a:solidFill>
                <a:latin typeface="Century Gothic" panose="020B0502020202020204" pitchFamily="34" charset="0"/>
              </a:rPr>
              <a:t>Estado - Plan de Mejoramiento – Entes de Control - Junio 2020</a:t>
            </a:r>
          </a:p>
        </p:txBody>
      </p:sp>
      <p:graphicFrame>
        <p:nvGraphicFramePr>
          <p:cNvPr id="6" name="Tabla 5"/>
          <p:cNvGraphicFramePr>
            <a:graphicFrameLocks noGrp="1"/>
          </p:cNvGraphicFramePr>
          <p:nvPr>
            <p:extLst>
              <p:ext uri="{D42A27DB-BD31-4B8C-83A1-F6EECF244321}">
                <p14:modId xmlns:p14="http://schemas.microsoft.com/office/powerpoint/2010/main" val="374396438"/>
              </p:ext>
            </p:extLst>
          </p:nvPr>
        </p:nvGraphicFramePr>
        <p:xfrm>
          <a:off x="253692" y="613010"/>
          <a:ext cx="6582115" cy="4979924"/>
        </p:xfrm>
        <a:graphic>
          <a:graphicData uri="http://schemas.openxmlformats.org/drawingml/2006/table">
            <a:tbl>
              <a:tblPr firstRow="1" firstCol="1" bandRow="1"/>
              <a:tblGrid>
                <a:gridCol w="1630677">
                  <a:extLst>
                    <a:ext uri="{9D8B030D-6E8A-4147-A177-3AD203B41FA5}">
                      <a16:colId xmlns:a16="http://schemas.microsoft.com/office/drawing/2014/main" val="423351388"/>
                    </a:ext>
                  </a:extLst>
                </a:gridCol>
                <a:gridCol w="400484">
                  <a:extLst>
                    <a:ext uri="{9D8B030D-6E8A-4147-A177-3AD203B41FA5}">
                      <a16:colId xmlns:a16="http://schemas.microsoft.com/office/drawing/2014/main" val="3423694712"/>
                    </a:ext>
                  </a:extLst>
                </a:gridCol>
                <a:gridCol w="372342">
                  <a:extLst>
                    <a:ext uri="{9D8B030D-6E8A-4147-A177-3AD203B41FA5}">
                      <a16:colId xmlns:a16="http://schemas.microsoft.com/office/drawing/2014/main" val="4252510151"/>
                    </a:ext>
                  </a:extLst>
                </a:gridCol>
                <a:gridCol w="647712">
                  <a:extLst>
                    <a:ext uri="{9D8B030D-6E8A-4147-A177-3AD203B41FA5}">
                      <a16:colId xmlns:a16="http://schemas.microsoft.com/office/drawing/2014/main" val="3481555066"/>
                    </a:ext>
                  </a:extLst>
                </a:gridCol>
                <a:gridCol w="682803">
                  <a:extLst>
                    <a:ext uri="{9D8B030D-6E8A-4147-A177-3AD203B41FA5}">
                      <a16:colId xmlns:a16="http://schemas.microsoft.com/office/drawing/2014/main" val="3789876119"/>
                    </a:ext>
                  </a:extLst>
                </a:gridCol>
                <a:gridCol w="530784">
                  <a:extLst>
                    <a:ext uri="{9D8B030D-6E8A-4147-A177-3AD203B41FA5}">
                      <a16:colId xmlns:a16="http://schemas.microsoft.com/office/drawing/2014/main" val="2237558212"/>
                    </a:ext>
                  </a:extLst>
                </a:gridCol>
                <a:gridCol w="530784">
                  <a:extLst>
                    <a:ext uri="{9D8B030D-6E8A-4147-A177-3AD203B41FA5}">
                      <a16:colId xmlns:a16="http://schemas.microsoft.com/office/drawing/2014/main" val="3189834419"/>
                    </a:ext>
                  </a:extLst>
                </a:gridCol>
                <a:gridCol w="586993">
                  <a:extLst>
                    <a:ext uri="{9D8B030D-6E8A-4147-A177-3AD203B41FA5}">
                      <a16:colId xmlns:a16="http://schemas.microsoft.com/office/drawing/2014/main" val="3600207938"/>
                    </a:ext>
                  </a:extLst>
                </a:gridCol>
                <a:gridCol w="599768">
                  <a:extLst>
                    <a:ext uri="{9D8B030D-6E8A-4147-A177-3AD203B41FA5}">
                      <a16:colId xmlns:a16="http://schemas.microsoft.com/office/drawing/2014/main" val="1774599097"/>
                    </a:ext>
                  </a:extLst>
                </a:gridCol>
                <a:gridCol w="599768">
                  <a:extLst>
                    <a:ext uri="{9D8B030D-6E8A-4147-A177-3AD203B41FA5}">
                      <a16:colId xmlns:a16="http://schemas.microsoft.com/office/drawing/2014/main" val="3167062661"/>
                    </a:ext>
                  </a:extLst>
                </a:gridCol>
              </a:tblGrid>
              <a:tr h="224111">
                <a:tc gridSpan="10">
                  <a:txBody>
                    <a:bodyPr/>
                    <a:lstStyle/>
                    <a:p>
                      <a:pPr algn="ctr">
                        <a:spcAft>
                          <a:spcPts val="0"/>
                        </a:spcAft>
                      </a:pPr>
                      <a:r>
                        <a:rPr lang="es-ES_tradnl" sz="1100" b="1" dirty="0">
                          <a:solidFill>
                            <a:srgbClr val="000000"/>
                          </a:solidFill>
                          <a:effectLst/>
                          <a:latin typeface="Arial" panose="020B0604020202020204" pitchFamily="34" charset="0"/>
                          <a:ea typeface="Times New Roman" panose="02020603050405020304" pitchFamily="18" charset="0"/>
                        </a:rPr>
                        <a:t>ESTADO DE LOS PM - EAAB-ESP CON LOS ORGANOS DE CONTROL</a:t>
                      </a:r>
                      <a:endParaRPr lang="es-CO" sz="1000" dirty="0">
                        <a:effectLst/>
                        <a:latin typeface="Times New Roman" panose="02020603050405020304" pitchFamily="18" charset="0"/>
                        <a:ea typeface="Times New Roman" panose="02020603050405020304" pitchFamily="18" charset="0"/>
                      </a:endParaRPr>
                    </a:p>
                  </a:txBody>
                  <a:tcPr marL="65598" marR="65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331486104"/>
                  </a:ext>
                </a:extLst>
              </a:tr>
              <a:tr h="200099">
                <a:tc rowSpan="2" gridSpan="3">
                  <a:txBody>
                    <a:bodyPr/>
                    <a:lstStyle/>
                    <a:p>
                      <a:pPr algn="ctr">
                        <a:spcAft>
                          <a:spcPts val="0"/>
                        </a:spcAft>
                      </a:pPr>
                      <a:r>
                        <a:rPr lang="es-ES_tradnl" sz="1000" b="1" dirty="0">
                          <a:solidFill>
                            <a:srgbClr val="000000"/>
                          </a:solidFill>
                          <a:effectLst/>
                          <a:latin typeface="Arial" panose="020B0604020202020204" pitchFamily="34" charset="0"/>
                          <a:ea typeface="Times New Roman" panose="02020603050405020304" pitchFamily="18" charset="0"/>
                        </a:rPr>
                        <a:t>Informes / Acciones</a:t>
                      </a:r>
                      <a:endParaRPr lang="es-CO" sz="1000" dirty="0">
                        <a:effectLst/>
                        <a:latin typeface="Times New Roman" panose="02020603050405020304" pitchFamily="18" charset="0"/>
                        <a:ea typeface="Times New Roman" panose="02020603050405020304" pitchFamily="18" charset="0"/>
                      </a:endParaRPr>
                    </a:p>
                  </a:txBody>
                  <a:tcPr marL="65598" marR="65598"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hMerge="1">
                  <a:txBody>
                    <a:bodyPr/>
                    <a:lstStyle/>
                    <a:p>
                      <a:endParaRPr lang="es-CO"/>
                    </a:p>
                  </a:txBody>
                  <a:tcPr/>
                </a:tc>
                <a:tc rowSpan="2" hMerge="1">
                  <a:txBody>
                    <a:bodyPr/>
                    <a:lstStyle/>
                    <a:p>
                      <a:endParaRPr lang="es-CO"/>
                    </a:p>
                  </a:txBody>
                  <a:tcPr/>
                </a:tc>
                <a:tc gridSpan="7">
                  <a:txBody>
                    <a:bodyPr/>
                    <a:lstStyle/>
                    <a:p>
                      <a:pPr algn="ctr">
                        <a:spcAft>
                          <a:spcPts val="0"/>
                        </a:spcAft>
                      </a:pPr>
                      <a:r>
                        <a:rPr lang="es-ES_tradnl" sz="1000" b="1" dirty="0">
                          <a:solidFill>
                            <a:srgbClr val="000000"/>
                          </a:solidFill>
                          <a:effectLst/>
                          <a:latin typeface="Arial" panose="020B0604020202020204" pitchFamily="34" charset="0"/>
                          <a:ea typeface="Times New Roman" panose="02020603050405020304" pitchFamily="18" charset="0"/>
                        </a:rPr>
                        <a:t>Estados</a:t>
                      </a:r>
                      <a:endParaRPr lang="es-CO" sz="1000" dirty="0">
                        <a:effectLst/>
                        <a:latin typeface="Times New Roman" panose="02020603050405020304" pitchFamily="18" charset="0"/>
                        <a:ea typeface="Times New Roman" panose="02020603050405020304" pitchFamily="18" charset="0"/>
                      </a:endParaRPr>
                    </a:p>
                  </a:txBody>
                  <a:tcPr marL="65598" marR="65598"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62720129"/>
                  </a:ext>
                </a:extLst>
              </a:tr>
              <a:tr h="384190">
                <a:tc gridSpan="3" vMerge="1">
                  <a:txBody>
                    <a:bodyPr/>
                    <a:lstStyle/>
                    <a:p>
                      <a:endParaRPr lang="es-CO"/>
                    </a:p>
                  </a:txBody>
                  <a:tcPr/>
                </a:tc>
                <a:tc hMerge="1" vMerge="1">
                  <a:txBody>
                    <a:bodyPr/>
                    <a:lstStyle/>
                    <a:p>
                      <a:endParaRPr lang="es-CO"/>
                    </a:p>
                  </a:txBody>
                  <a:tcPr/>
                </a:tc>
                <a:tc hMerge="1" vMerge="1">
                  <a:txBody>
                    <a:bodyPr/>
                    <a:lstStyle/>
                    <a:p>
                      <a:endParaRPr lang="es-CO"/>
                    </a:p>
                  </a:txBody>
                  <a:tcPr/>
                </a:tc>
                <a:tc>
                  <a:txBody>
                    <a:bodyPr/>
                    <a:lstStyle/>
                    <a:p>
                      <a:pPr algn="ctr">
                        <a:spcAft>
                          <a:spcPts val="0"/>
                        </a:spcAft>
                      </a:pPr>
                      <a:r>
                        <a:rPr lang="es-ES_tradnl" sz="700" b="1" dirty="0">
                          <a:solidFill>
                            <a:srgbClr val="000000"/>
                          </a:solidFill>
                          <a:effectLst/>
                          <a:latin typeface="Arial" panose="020B0604020202020204" pitchFamily="34" charset="0"/>
                          <a:ea typeface="Times New Roman" panose="02020603050405020304" pitchFamily="18" charset="0"/>
                        </a:rPr>
                        <a:t>Cumplida</a:t>
                      </a:r>
                      <a:endParaRPr lang="es-CO" sz="900" dirty="0">
                        <a:effectLst/>
                        <a:latin typeface="Times New Roman" panose="02020603050405020304" pitchFamily="18" charset="0"/>
                        <a:ea typeface="Times New Roman" panose="02020603050405020304" pitchFamily="18" charset="0"/>
                      </a:endParaRPr>
                    </a:p>
                  </a:txBody>
                  <a:tcPr marL="65598" marR="6559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700" b="1" dirty="0">
                          <a:solidFill>
                            <a:srgbClr val="000000"/>
                          </a:solidFill>
                          <a:effectLst/>
                          <a:latin typeface="Arial" panose="020B0604020202020204" pitchFamily="34" charset="0"/>
                          <a:ea typeface="Times New Roman" panose="02020603050405020304" pitchFamily="18" charset="0"/>
                        </a:rPr>
                        <a:t>Cumplida Ant/mente </a:t>
                      </a:r>
                      <a:endParaRPr lang="es-CO" sz="900" dirty="0">
                        <a:effectLst/>
                        <a:latin typeface="Times New Roman" panose="02020603050405020304" pitchFamily="18" charset="0"/>
                        <a:ea typeface="Times New Roman" panose="02020603050405020304" pitchFamily="18" charset="0"/>
                      </a:endParaRPr>
                    </a:p>
                  </a:txBody>
                  <a:tcPr marL="65598" marR="6559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700" b="1" dirty="0">
                          <a:solidFill>
                            <a:srgbClr val="000000"/>
                          </a:solidFill>
                          <a:effectLst/>
                          <a:latin typeface="Arial" panose="020B0604020202020204" pitchFamily="34" charset="0"/>
                          <a:ea typeface="Times New Roman" panose="02020603050405020304" pitchFamily="18" charset="0"/>
                        </a:rPr>
                        <a:t>En Avance</a:t>
                      </a:r>
                      <a:endParaRPr lang="es-CO" sz="900" dirty="0">
                        <a:effectLst/>
                        <a:latin typeface="Times New Roman" panose="02020603050405020304" pitchFamily="18" charset="0"/>
                        <a:ea typeface="Times New Roman" panose="02020603050405020304" pitchFamily="18" charset="0"/>
                      </a:endParaRPr>
                    </a:p>
                  </a:txBody>
                  <a:tcPr marL="65598" marR="6559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es-MX" sz="700" b="1" dirty="0">
                          <a:solidFill>
                            <a:srgbClr val="000000"/>
                          </a:solidFill>
                          <a:effectLst/>
                          <a:latin typeface="Arial" panose="020B0604020202020204" pitchFamily="34" charset="0"/>
                          <a:ea typeface="Times New Roman" panose="02020603050405020304" pitchFamily="18" charset="0"/>
                        </a:rPr>
                        <a:t>Sin Avance</a:t>
                      </a:r>
                      <a:endParaRPr lang="es-CO" sz="900" dirty="0">
                        <a:effectLst/>
                        <a:latin typeface="Times New Roman" panose="02020603050405020304" pitchFamily="18" charset="0"/>
                        <a:ea typeface="Times New Roman" panose="02020603050405020304" pitchFamily="18" charset="0"/>
                      </a:endParaRPr>
                    </a:p>
                  </a:txBody>
                  <a:tcPr marL="65598" marR="6559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es-ES_tradnl" sz="700" b="1" dirty="0">
                          <a:solidFill>
                            <a:srgbClr val="000000"/>
                          </a:solidFill>
                          <a:effectLst/>
                          <a:latin typeface="Arial" panose="020B0604020202020204" pitchFamily="34" charset="0"/>
                          <a:ea typeface="Times New Roman" panose="02020603050405020304" pitchFamily="18" charset="0"/>
                        </a:rPr>
                        <a:t>En Alerta</a:t>
                      </a:r>
                      <a:endParaRPr lang="es-CO" sz="900" dirty="0">
                        <a:effectLst/>
                        <a:latin typeface="Times New Roman" panose="02020603050405020304" pitchFamily="18" charset="0"/>
                        <a:ea typeface="Times New Roman" panose="02020603050405020304" pitchFamily="18" charset="0"/>
                      </a:endParaRPr>
                    </a:p>
                  </a:txBody>
                  <a:tcPr marL="65598" marR="6559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es-ES_tradnl" sz="700" b="1" dirty="0">
                          <a:solidFill>
                            <a:srgbClr val="000000"/>
                          </a:solidFill>
                          <a:effectLst/>
                          <a:latin typeface="Arial" panose="020B0604020202020204" pitchFamily="34" charset="0"/>
                          <a:ea typeface="Times New Roman" panose="02020603050405020304" pitchFamily="18" charset="0"/>
                        </a:rPr>
                        <a:t>Vencidas</a:t>
                      </a:r>
                      <a:endParaRPr lang="es-CO" sz="900" dirty="0">
                        <a:effectLst/>
                        <a:latin typeface="Times New Roman" panose="02020603050405020304" pitchFamily="18" charset="0"/>
                        <a:ea typeface="Times New Roman" panose="02020603050405020304" pitchFamily="18" charset="0"/>
                      </a:endParaRPr>
                    </a:p>
                  </a:txBody>
                  <a:tcPr marL="65598" marR="6559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es-ES_tradnl" sz="700" b="1" i="1" u="sng" dirty="0">
                          <a:solidFill>
                            <a:srgbClr val="000000"/>
                          </a:solidFill>
                          <a:effectLst/>
                          <a:latin typeface="Arial" panose="020B0604020202020204" pitchFamily="34" charset="0"/>
                          <a:ea typeface="Times New Roman" panose="02020603050405020304" pitchFamily="18" charset="0"/>
                        </a:rPr>
                        <a:t>No aplica al corte</a:t>
                      </a:r>
                      <a:endParaRPr lang="es-CO" sz="900" dirty="0">
                        <a:effectLst/>
                        <a:latin typeface="Times New Roman" panose="02020603050405020304" pitchFamily="18" charset="0"/>
                        <a:ea typeface="Times New Roman" panose="02020603050405020304" pitchFamily="18" charset="0"/>
                      </a:endParaRPr>
                    </a:p>
                  </a:txBody>
                  <a:tcPr marL="65598" marR="65598"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355720655"/>
                  </a:ext>
                </a:extLst>
              </a:tr>
              <a:tr h="320158">
                <a:tc>
                  <a:txBody>
                    <a:bodyPr/>
                    <a:lstStyle/>
                    <a:p>
                      <a:pPr>
                        <a:spcAft>
                          <a:spcPts val="0"/>
                        </a:spcAft>
                      </a:pPr>
                      <a:r>
                        <a:rPr lang="es-ES_tradnl" sz="1000" b="1" dirty="0">
                          <a:solidFill>
                            <a:srgbClr val="000000"/>
                          </a:solidFill>
                          <a:effectLst/>
                          <a:latin typeface="Arial" panose="020B0604020202020204" pitchFamily="34" charset="0"/>
                          <a:ea typeface="Times New Roman" panose="02020603050405020304" pitchFamily="18" charset="0"/>
                        </a:rPr>
                        <a:t>Contraloría de Bogotá</a:t>
                      </a:r>
                      <a:endParaRPr lang="es-CO" sz="1000" dirty="0">
                        <a:effectLst/>
                        <a:latin typeface="Times New Roman" panose="02020603050405020304" pitchFamily="18" charset="0"/>
                        <a:ea typeface="Times New Roman" panose="02020603050405020304" pitchFamily="18" charset="0"/>
                      </a:endParaRPr>
                    </a:p>
                  </a:txBody>
                  <a:tcPr marL="65598" marR="65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indent="0" algn="ctr">
                        <a:spcAft>
                          <a:spcPts val="0"/>
                        </a:spcAft>
                      </a:pPr>
                      <a:r>
                        <a:rPr lang="es-ES_tradnl" sz="500" b="1" dirty="0">
                          <a:solidFill>
                            <a:srgbClr val="000000"/>
                          </a:solidFill>
                          <a:effectLst/>
                          <a:latin typeface="Arial" panose="020B0604020202020204" pitchFamily="34" charset="0"/>
                          <a:ea typeface="Times New Roman" panose="02020603050405020304" pitchFamily="18" charset="0"/>
                        </a:rPr>
                        <a:t>Vigente</a:t>
                      </a:r>
                      <a:endParaRPr lang="es-CO" sz="500" dirty="0">
                        <a:effectLst/>
                        <a:latin typeface="Times New Roman" panose="02020603050405020304" pitchFamily="18" charset="0"/>
                        <a:ea typeface="Times New Roman" panose="02020603050405020304" pitchFamily="18" charset="0"/>
                      </a:endParaRPr>
                    </a:p>
                  </a:txBody>
                  <a:tcPr marL="65598" marR="65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4">
                  <a:txBody>
                    <a:bodyPr/>
                    <a:lstStyle/>
                    <a:p>
                      <a:pPr algn="ctr">
                        <a:spcAft>
                          <a:spcPts val="0"/>
                        </a:spcAft>
                      </a:pPr>
                      <a:r>
                        <a:rPr lang="en-US" sz="1000" b="1" dirty="0">
                          <a:solidFill>
                            <a:srgbClr val="000000"/>
                          </a:solidFill>
                          <a:effectLst/>
                          <a:latin typeface="Arial" panose="020B0604020202020204" pitchFamily="34" charset="0"/>
                          <a:ea typeface="Times New Roman" panose="02020603050405020304" pitchFamily="18" charset="0"/>
                        </a:rPr>
                        <a:t>77</a:t>
                      </a:r>
                      <a:endParaRPr lang="es-CO" sz="1000" dirty="0">
                        <a:effectLst/>
                        <a:latin typeface="Times New Roman" panose="02020603050405020304" pitchFamily="18" charset="0"/>
                        <a:ea typeface="Times New Roman" panose="02020603050405020304" pitchFamily="18" charset="0"/>
                      </a:endParaRPr>
                    </a:p>
                  </a:txBody>
                  <a:tcPr marL="65598" marR="65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spcAft>
                          <a:spcPts val="0"/>
                        </a:spcAft>
                      </a:pPr>
                      <a:r>
                        <a:rPr lang="en-US" sz="1100" b="1" dirty="0">
                          <a:solidFill>
                            <a:srgbClr val="000000"/>
                          </a:solidFill>
                          <a:effectLst/>
                          <a:latin typeface="Arial" panose="020B0604020202020204" pitchFamily="34" charset="0"/>
                          <a:ea typeface="Times New Roman" panose="02020603050405020304" pitchFamily="18" charset="0"/>
                        </a:rPr>
                        <a:t>1</a:t>
                      </a:r>
                      <a:endParaRPr lang="es-CO" sz="1000" dirty="0">
                        <a:effectLst/>
                        <a:latin typeface="Times New Roman" panose="02020603050405020304" pitchFamily="18" charset="0"/>
                        <a:ea typeface="Times New Roman" panose="02020603050405020304" pitchFamily="18" charset="0"/>
                      </a:endParaRPr>
                    </a:p>
                  </a:txBody>
                  <a:tcPr marL="65598" marR="65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4">
                  <a:txBody>
                    <a:bodyPr/>
                    <a:lstStyle/>
                    <a:p>
                      <a:pPr algn="ctr">
                        <a:spcAft>
                          <a:spcPts val="0"/>
                        </a:spcAft>
                      </a:pPr>
                      <a:r>
                        <a:rPr lang="en-US" sz="1100" b="1" dirty="0">
                          <a:solidFill>
                            <a:srgbClr val="000000"/>
                          </a:solidFill>
                          <a:effectLst/>
                          <a:latin typeface="Arial" panose="020B0604020202020204" pitchFamily="34" charset="0"/>
                          <a:ea typeface="Times New Roman" panose="02020603050405020304" pitchFamily="18" charset="0"/>
                        </a:rPr>
                        <a:t>28</a:t>
                      </a:r>
                      <a:endParaRPr lang="es-CO" sz="1000" dirty="0">
                        <a:effectLst/>
                        <a:latin typeface="Times New Roman" panose="02020603050405020304" pitchFamily="18" charset="0"/>
                        <a:ea typeface="Times New Roman" panose="02020603050405020304" pitchFamily="18" charset="0"/>
                      </a:endParaRPr>
                    </a:p>
                  </a:txBody>
                  <a:tcPr marL="65598" marR="65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4">
                  <a:txBody>
                    <a:bodyPr/>
                    <a:lstStyle/>
                    <a:p>
                      <a:pPr algn="ctr">
                        <a:spcAft>
                          <a:spcPts val="0"/>
                        </a:spcAft>
                      </a:pPr>
                      <a:r>
                        <a:rPr lang="en-US" sz="1100" b="1" dirty="0">
                          <a:solidFill>
                            <a:srgbClr val="000000"/>
                          </a:solidFill>
                          <a:effectLst/>
                          <a:latin typeface="Arial" panose="020B0604020202020204" pitchFamily="34" charset="0"/>
                          <a:ea typeface="Times New Roman" panose="02020603050405020304" pitchFamily="18" charset="0"/>
                        </a:rPr>
                        <a:t>31</a:t>
                      </a:r>
                      <a:endParaRPr lang="es-CO" sz="1000" dirty="0">
                        <a:effectLst/>
                        <a:latin typeface="Times New Roman" panose="02020603050405020304" pitchFamily="18" charset="0"/>
                        <a:ea typeface="Times New Roman" panose="02020603050405020304" pitchFamily="18" charset="0"/>
                      </a:endParaRPr>
                    </a:p>
                  </a:txBody>
                  <a:tcPr marL="65598" marR="65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pPr algn="ctr">
                        <a:spcAft>
                          <a:spcPts val="0"/>
                        </a:spcAft>
                      </a:pPr>
                      <a:r>
                        <a:rPr lang="en-US" sz="1100" b="1" dirty="0">
                          <a:solidFill>
                            <a:srgbClr val="000000"/>
                          </a:solidFill>
                          <a:effectLst/>
                          <a:latin typeface="Arial" panose="020B0604020202020204" pitchFamily="34" charset="0"/>
                          <a:ea typeface="Times New Roman" panose="02020603050405020304" pitchFamily="18" charset="0"/>
                        </a:rPr>
                        <a:t> -</a:t>
                      </a:r>
                      <a:endParaRPr lang="es-CO" sz="1000" dirty="0">
                        <a:effectLst/>
                        <a:latin typeface="Times New Roman" panose="02020603050405020304" pitchFamily="18" charset="0"/>
                        <a:ea typeface="Times New Roman" panose="02020603050405020304" pitchFamily="18" charset="0"/>
                      </a:endParaRPr>
                    </a:p>
                  </a:txBody>
                  <a:tcPr marL="65598" marR="65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pPr algn="ctr">
                        <a:spcAft>
                          <a:spcPts val="0"/>
                        </a:spcAft>
                      </a:pPr>
                      <a:r>
                        <a:rPr lang="en-US" sz="1100" b="1" dirty="0">
                          <a:solidFill>
                            <a:srgbClr val="000000"/>
                          </a:solidFill>
                          <a:effectLst/>
                          <a:latin typeface="Arial" panose="020B0604020202020204" pitchFamily="34" charset="0"/>
                          <a:ea typeface="Times New Roman" panose="02020603050405020304" pitchFamily="18" charset="0"/>
                        </a:rPr>
                        <a:t>17</a:t>
                      </a:r>
                      <a:endParaRPr lang="es-CO" sz="1000" dirty="0">
                        <a:effectLst/>
                        <a:latin typeface="Times New Roman" panose="02020603050405020304" pitchFamily="18" charset="0"/>
                        <a:ea typeface="Times New Roman" panose="02020603050405020304" pitchFamily="18" charset="0"/>
                      </a:endParaRPr>
                    </a:p>
                  </a:txBody>
                  <a:tcPr marL="65598" marR="65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pPr algn="ctr">
                        <a:spcAft>
                          <a:spcPts val="0"/>
                        </a:spcAft>
                      </a:pPr>
                      <a:r>
                        <a:rPr lang="en-US" sz="1100" b="1" dirty="0">
                          <a:solidFill>
                            <a:srgbClr val="000000"/>
                          </a:solidFill>
                          <a:effectLst/>
                          <a:latin typeface="Arial" panose="020B0604020202020204" pitchFamily="34" charset="0"/>
                          <a:ea typeface="Times New Roman" panose="02020603050405020304" pitchFamily="18" charset="0"/>
                        </a:rPr>
                        <a:t> -</a:t>
                      </a:r>
                      <a:endParaRPr lang="es-CO" sz="1000" dirty="0">
                        <a:effectLst/>
                        <a:latin typeface="Times New Roman" panose="02020603050405020304" pitchFamily="18" charset="0"/>
                        <a:ea typeface="Times New Roman" panose="02020603050405020304" pitchFamily="18" charset="0"/>
                      </a:endParaRPr>
                    </a:p>
                  </a:txBody>
                  <a:tcPr marL="65598" marR="65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pPr algn="ctr">
                        <a:spcAft>
                          <a:spcPts val="0"/>
                        </a:spcAft>
                      </a:pPr>
                      <a:r>
                        <a:rPr lang="en-US" sz="1100" b="1" dirty="0">
                          <a:solidFill>
                            <a:srgbClr val="000000"/>
                          </a:solidFill>
                          <a:effectLst/>
                          <a:latin typeface="Arial" panose="020B0604020202020204" pitchFamily="34" charset="0"/>
                          <a:ea typeface="Times New Roman" panose="02020603050405020304" pitchFamily="18" charset="0"/>
                        </a:rPr>
                        <a:t>- </a:t>
                      </a:r>
                      <a:endParaRPr lang="es-CO" sz="1000" dirty="0">
                        <a:effectLst/>
                        <a:latin typeface="Times New Roman" panose="02020603050405020304" pitchFamily="18" charset="0"/>
                        <a:ea typeface="Times New Roman" panose="02020603050405020304" pitchFamily="18" charset="0"/>
                      </a:endParaRPr>
                    </a:p>
                  </a:txBody>
                  <a:tcPr marL="65598" marR="65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85314112"/>
                  </a:ext>
                </a:extLst>
              </a:tr>
              <a:tr h="535539">
                <a:tc>
                  <a:txBody>
                    <a:bodyPr/>
                    <a:lstStyle/>
                    <a:p>
                      <a:pPr>
                        <a:spcAft>
                          <a:spcPts val="0"/>
                        </a:spcAft>
                      </a:pPr>
                      <a:r>
                        <a:rPr lang="es-ES_tradnl" sz="800" dirty="0">
                          <a:solidFill>
                            <a:srgbClr val="000000"/>
                          </a:solidFill>
                          <a:effectLst/>
                          <a:latin typeface="Arial" panose="020B0604020202020204" pitchFamily="34" charset="0"/>
                          <a:ea typeface="Times New Roman" panose="02020603050405020304" pitchFamily="18" charset="0"/>
                        </a:rPr>
                        <a:t>Informe de Auditoría de desempeño - Canoas – Cód. 177 enero 2015 a junio 2019 PAD 2018</a:t>
                      </a:r>
                      <a:endParaRPr lang="es-CO" sz="1000" dirty="0">
                        <a:effectLst/>
                        <a:latin typeface="Times New Roman" panose="02020603050405020304" pitchFamily="18" charset="0"/>
                        <a:ea typeface="Times New Roman" panose="02020603050405020304" pitchFamily="18" charset="0"/>
                      </a:endParaRPr>
                    </a:p>
                  </a:txBody>
                  <a:tcPr marL="65598" marR="65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_tradnl" sz="1000" b="1" dirty="0">
                          <a:effectLst/>
                          <a:latin typeface="Arial" panose="020B0604020202020204" pitchFamily="34" charset="0"/>
                          <a:ea typeface="Times New Roman" panose="02020603050405020304" pitchFamily="18" charset="0"/>
                        </a:rPr>
                        <a:t>11</a:t>
                      </a:r>
                      <a:endParaRPr lang="es-CO" sz="1000" dirty="0">
                        <a:effectLst/>
                        <a:latin typeface="Times New Roman" panose="02020603050405020304" pitchFamily="18" charset="0"/>
                        <a:ea typeface="Times New Roman" panose="02020603050405020304" pitchFamily="18" charset="0"/>
                      </a:endParaRPr>
                    </a:p>
                  </a:txBody>
                  <a:tcPr marL="65598" marR="65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2190820936"/>
                  </a:ext>
                </a:extLst>
              </a:tr>
              <a:tr h="408202">
                <a:tc>
                  <a:txBody>
                    <a:bodyPr/>
                    <a:lstStyle/>
                    <a:p>
                      <a:pPr>
                        <a:spcAft>
                          <a:spcPts val="0"/>
                        </a:spcAft>
                      </a:pPr>
                      <a:r>
                        <a:rPr lang="es-ES_tradnl" sz="800" dirty="0">
                          <a:solidFill>
                            <a:srgbClr val="000000"/>
                          </a:solidFill>
                          <a:effectLst/>
                          <a:latin typeface="Arial" panose="020B0604020202020204" pitchFamily="34" charset="0"/>
                          <a:ea typeface="Times New Roman" panose="02020603050405020304" pitchFamily="18" charset="0"/>
                        </a:rPr>
                        <a:t>Informe Final de Auditoría de Regularidad - Cód. 170 del 2018 PAD 2019</a:t>
                      </a:r>
                      <a:endParaRPr lang="es-CO" sz="1000" dirty="0">
                        <a:effectLst/>
                        <a:latin typeface="Times New Roman" panose="02020603050405020304" pitchFamily="18" charset="0"/>
                        <a:ea typeface="Times New Roman" panose="02020603050405020304" pitchFamily="18" charset="0"/>
                      </a:endParaRPr>
                    </a:p>
                  </a:txBody>
                  <a:tcPr marL="65598" marR="65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_tradnl" sz="1000" b="1" dirty="0">
                          <a:effectLst/>
                          <a:latin typeface="Arial" panose="020B0604020202020204" pitchFamily="34" charset="0"/>
                          <a:ea typeface="Times New Roman" panose="02020603050405020304" pitchFamily="18" charset="0"/>
                        </a:rPr>
                        <a:t>64</a:t>
                      </a:r>
                      <a:endParaRPr lang="es-CO" sz="1000" dirty="0">
                        <a:effectLst/>
                        <a:latin typeface="Times New Roman" panose="02020603050405020304" pitchFamily="18" charset="0"/>
                        <a:ea typeface="Times New Roman" panose="02020603050405020304" pitchFamily="18" charset="0"/>
                      </a:endParaRPr>
                    </a:p>
                  </a:txBody>
                  <a:tcPr marL="65598" marR="65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3242810290"/>
                  </a:ext>
                </a:extLst>
              </a:tr>
              <a:tr h="280139">
                <a:tc>
                  <a:txBody>
                    <a:bodyPr/>
                    <a:lstStyle/>
                    <a:p>
                      <a:pPr>
                        <a:spcAft>
                          <a:spcPts val="0"/>
                        </a:spcAft>
                      </a:pPr>
                      <a:r>
                        <a:rPr lang="es-ES_tradnl" sz="800" dirty="0">
                          <a:solidFill>
                            <a:srgbClr val="000000"/>
                          </a:solidFill>
                          <a:effectLst/>
                          <a:latin typeface="Arial" panose="020B0604020202020204" pitchFamily="34" charset="0"/>
                          <a:ea typeface="Times New Roman" panose="02020603050405020304" pitchFamily="18" charset="0"/>
                        </a:rPr>
                        <a:t>Informe de Regularidad Cód. 178 del 2017 PAD 2018</a:t>
                      </a:r>
                      <a:endParaRPr lang="es-CO" sz="1000" dirty="0">
                        <a:effectLst/>
                        <a:latin typeface="Times New Roman" panose="02020603050405020304" pitchFamily="18" charset="0"/>
                        <a:ea typeface="Times New Roman" panose="02020603050405020304" pitchFamily="18" charset="0"/>
                      </a:endParaRPr>
                    </a:p>
                  </a:txBody>
                  <a:tcPr marL="65598" marR="65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_tradnl" sz="1000" b="1" dirty="0">
                          <a:solidFill>
                            <a:srgbClr val="000000"/>
                          </a:solidFill>
                          <a:effectLst/>
                          <a:latin typeface="Arial" panose="020B0604020202020204" pitchFamily="34" charset="0"/>
                          <a:ea typeface="Times New Roman" panose="02020603050405020304" pitchFamily="18" charset="0"/>
                        </a:rPr>
                        <a:t>2</a:t>
                      </a:r>
                      <a:endParaRPr lang="es-CO" sz="1000" dirty="0">
                        <a:effectLst/>
                        <a:latin typeface="Times New Roman" panose="02020603050405020304" pitchFamily="18" charset="0"/>
                        <a:ea typeface="Times New Roman" panose="02020603050405020304" pitchFamily="18" charset="0"/>
                      </a:endParaRPr>
                    </a:p>
                  </a:txBody>
                  <a:tcPr marL="65598" marR="65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4104079637"/>
                  </a:ext>
                </a:extLst>
              </a:tr>
              <a:tr h="376186">
                <a:tc>
                  <a:txBody>
                    <a:bodyPr/>
                    <a:lstStyle/>
                    <a:p>
                      <a:pPr>
                        <a:spcAft>
                          <a:spcPts val="0"/>
                        </a:spcAft>
                      </a:pPr>
                      <a:r>
                        <a:rPr lang="es-ES_tradnl" sz="1000" b="1" dirty="0">
                          <a:solidFill>
                            <a:srgbClr val="000000"/>
                          </a:solidFill>
                          <a:effectLst/>
                          <a:latin typeface="Arial" panose="020B0604020202020204" pitchFamily="34" charset="0"/>
                          <a:ea typeface="Times New Roman" panose="02020603050405020304" pitchFamily="18" charset="0"/>
                        </a:rPr>
                        <a:t>Contraloría General de la República</a:t>
                      </a:r>
                      <a:endParaRPr lang="es-CO" sz="1000" dirty="0">
                        <a:effectLst/>
                        <a:latin typeface="Times New Roman" panose="02020603050405020304" pitchFamily="18" charset="0"/>
                        <a:ea typeface="Times New Roman" panose="02020603050405020304" pitchFamily="18" charset="0"/>
                      </a:endParaRPr>
                    </a:p>
                  </a:txBody>
                  <a:tcPr marL="65598" marR="65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spcAft>
                          <a:spcPts val="0"/>
                        </a:spcAft>
                      </a:pPr>
                      <a:r>
                        <a:rPr lang="es-ES_tradnl" sz="500" b="1" dirty="0">
                          <a:solidFill>
                            <a:srgbClr val="000000"/>
                          </a:solidFill>
                          <a:effectLst/>
                          <a:latin typeface="Arial" panose="020B0604020202020204" pitchFamily="34" charset="0"/>
                          <a:ea typeface="Times New Roman" panose="02020603050405020304" pitchFamily="18" charset="0"/>
                        </a:rPr>
                        <a:t>Vigente</a:t>
                      </a:r>
                      <a:endParaRPr lang="es-CO" sz="500" dirty="0">
                        <a:effectLst/>
                        <a:latin typeface="Times New Roman" panose="02020603050405020304" pitchFamily="18" charset="0"/>
                        <a:ea typeface="Times New Roman" panose="02020603050405020304" pitchFamily="18" charset="0"/>
                      </a:endParaRPr>
                    </a:p>
                  </a:txBody>
                  <a:tcPr marL="65598" marR="65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rowSpan="2">
                  <a:txBody>
                    <a:bodyPr/>
                    <a:lstStyle/>
                    <a:p>
                      <a:pPr algn="ctr">
                        <a:spcAft>
                          <a:spcPts val="0"/>
                        </a:spcAft>
                      </a:pPr>
                      <a:r>
                        <a:rPr lang="en-US" sz="1000" b="1" dirty="0">
                          <a:solidFill>
                            <a:srgbClr val="000000"/>
                          </a:solidFill>
                          <a:effectLst/>
                          <a:latin typeface="Arial" panose="020B0604020202020204" pitchFamily="34" charset="0"/>
                          <a:ea typeface="Times New Roman" panose="02020603050405020304" pitchFamily="18" charset="0"/>
                        </a:rPr>
                        <a:t>14</a:t>
                      </a:r>
                      <a:endParaRPr lang="es-CO" sz="1000" dirty="0">
                        <a:effectLst/>
                        <a:latin typeface="Times New Roman" panose="02020603050405020304" pitchFamily="18" charset="0"/>
                        <a:ea typeface="Times New Roman" panose="02020603050405020304" pitchFamily="18" charset="0"/>
                      </a:endParaRPr>
                    </a:p>
                  </a:txBody>
                  <a:tcPr marL="65598" marR="65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en-US" sz="1100" b="1" dirty="0">
                          <a:solidFill>
                            <a:srgbClr val="000000"/>
                          </a:solidFill>
                          <a:effectLst/>
                          <a:latin typeface="Arial" panose="020B0604020202020204" pitchFamily="34" charset="0"/>
                          <a:ea typeface="Times New Roman" panose="02020603050405020304" pitchFamily="18" charset="0"/>
                        </a:rPr>
                        <a:t>- </a:t>
                      </a:r>
                      <a:endParaRPr lang="es-CO" sz="1000" dirty="0">
                        <a:effectLst/>
                        <a:latin typeface="Times New Roman" panose="02020603050405020304" pitchFamily="18" charset="0"/>
                        <a:ea typeface="Times New Roman" panose="02020603050405020304" pitchFamily="18" charset="0"/>
                      </a:endParaRPr>
                    </a:p>
                  </a:txBody>
                  <a:tcPr marL="65598" marR="65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a:txBody>
                    <a:bodyPr/>
                    <a:lstStyle/>
                    <a:p>
                      <a:pPr algn="ctr">
                        <a:spcAft>
                          <a:spcPts val="0"/>
                        </a:spcAft>
                      </a:pPr>
                      <a:r>
                        <a:rPr lang="en-US" sz="1100" b="1" dirty="0">
                          <a:solidFill>
                            <a:srgbClr val="000000"/>
                          </a:solidFill>
                          <a:effectLst/>
                          <a:latin typeface="Arial" panose="020B0604020202020204" pitchFamily="34" charset="0"/>
                          <a:ea typeface="Times New Roman" panose="02020603050405020304" pitchFamily="18" charset="0"/>
                        </a:rPr>
                        <a:t>- </a:t>
                      </a:r>
                      <a:endParaRPr lang="es-CO" sz="1000" dirty="0">
                        <a:effectLst/>
                        <a:latin typeface="Times New Roman" panose="02020603050405020304" pitchFamily="18" charset="0"/>
                        <a:ea typeface="Times New Roman" panose="02020603050405020304" pitchFamily="18" charset="0"/>
                      </a:endParaRPr>
                    </a:p>
                  </a:txBody>
                  <a:tcPr marL="65598" marR="65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a:txBody>
                    <a:bodyPr/>
                    <a:lstStyle/>
                    <a:p>
                      <a:pPr algn="ctr">
                        <a:spcAft>
                          <a:spcPts val="0"/>
                        </a:spcAft>
                      </a:pPr>
                      <a:r>
                        <a:rPr lang="en-US" sz="1100" b="1" dirty="0">
                          <a:solidFill>
                            <a:srgbClr val="000000"/>
                          </a:solidFill>
                          <a:effectLst/>
                          <a:latin typeface="Arial" panose="020B0604020202020204" pitchFamily="34" charset="0"/>
                          <a:ea typeface="Times New Roman" panose="02020603050405020304" pitchFamily="18" charset="0"/>
                        </a:rPr>
                        <a:t>1</a:t>
                      </a:r>
                      <a:endParaRPr lang="es-CO" sz="1000" dirty="0">
                        <a:effectLst/>
                        <a:latin typeface="Times New Roman" panose="02020603050405020304" pitchFamily="18" charset="0"/>
                        <a:ea typeface="Times New Roman" panose="02020603050405020304" pitchFamily="18" charset="0"/>
                      </a:endParaRPr>
                    </a:p>
                  </a:txBody>
                  <a:tcPr marL="65598" marR="65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en-US" sz="1100" b="1" dirty="0">
                          <a:solidFill>
                            <a:srgbClr val="000000"/>
                          </a:solidFill>
                          <a:effectLst/>
                          <a:latin typeface="Arial" panose="020B0604020202020204" pitchFamily="34" charset="0"/>
                          <a:ea typeface="Times New Roman" panose="02020603050405020304" pitchFamily="18" charset="0"/>
                        </a:rPr>
                        <a:t>- </a:t>
                      </a:r>
                      <a:endParaRPr lang="es-CO" sz="1000" dirty="0">
                        <a:effectLst/>
                        <a:latin typeface="Times New Roman" panose="02020603050405020304" pitchFamily="18" charset="0"/>
                        <a:ea typeface="Times New Roman" panose="02020603050405020304" pitchFamily="18" charset="0"/>
                      </a:endParaRPr>
                    </a:p>
                  </a:txBody>
                  <a:tcPr marL="65598" marR="65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en-US" sz="1100" b="1" dirty="0">
                          <a:solidFill>
                            <a:srgbClr val="000000"/>
                          </a:solidFill>
                          <a:effectLst/>
                          <a:latin typeface="Arial" panose="020B0604020202020204" pitchFamily="34" charset="0"/>
                          <a:ea typeface="Times New Roman" panose="02020603050405020304" pitchFamily="18" charset="0"/>
                        </a:rPr>
                        <a:t>3</a:t>
                      </a:r>
                      <a:endParaRPr lang="es-CO" sz="1000" dirty="0">
                        <a:effectLst/>
                        <a:latin typeface="Times New Roman" panose="02020603050405020304" pitchFamily="18" charset="0"/>
                        <a:ea typeface="Times New Roman" panose="02020603050405020304" pitchFamily="18" charset="0"/>
                      </a:endParaRPr>
                    </a:p>
                  </a:txBody>
                  <a:tcPr marL="65598" marR="65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en-US" sz="1100" b="1" dirty="0">
                          <a:solidFill>
                            <a:srgbClr val="000000"/>
                          </a:solidFill>
                          <a:effectLst/>
                          <a:latin typeface="Arial" panose="020B0604020202020204" pitchFamily="34" charset="0"/>
                          <a:ea typeface="Times New Roman" panose="02020603050405020304" pitchFamily="18" charset="0"/>
                        </a:rPr>
                        <a:t>6</a:t>
                      </a:r>
                      <a:endParaRPr lang="es-CO" sz="1000" dirty="0">
                        <a:effectLst/>
                        <a:latin typeface="Times New Roman" panose="02020603050405020304" pitchFamily="18" charset="0"/>
                        <a:ea typeface="Times New Roman" panose="02020603050405020304" pitchFamily="18" charset="0"/>
                      </a:endParaRPr>
                    </a:p>
                  </a:txBody>
                  <a:tcPr marL="65598" marR="65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en-US" sz="1100" b="1" dirty="0">
                          <a:solidFill>
                            <a:srgbClr val="000000"/>
                          </a:solidFill>
                          <a:effectLst/>
                          <a:latin typeface="Arial" panose="020B0604020202020204" pitchFamily="34" charset="0"/>
                          <a:ea typeface="Times New Roman" panose="02020603050405020304" pitchFamily="18" charset="0"/>
                        </a:rPr>
                        <a:t>4</a:t>
                      </a:r>
                      <a:endParaRPr lang="es-CO" sz="1000" dirty="0">
                        <a:effectLst/>
                        <a:latin typeface="Times New Roman" panose="02020603050405020304" pitchFamily="18" charset="0"/>
                        <a:ea typeface="Times New Roman" panose="02020603050405020304" pitchFamily="18" charset="0"/>
                      </a:endParaRPr>
                    </a:p>
                  </a:txBody>
                  <a:tcPr marL="65598" marR="65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0197009"/>
                  </a:ext>
                </a:extLst>
              </a:tr>
              <a:tr h="669424">
                <a:tc>
                  <a:txBody>
                    <a:bodyPr/>
                    <a:lstStyle/>
                    <a:p>
                      <a:pPr>
                        <a:spcAft>
                          <a:spcPts val="0"/>
                        </a:spcAft>
                      </a:pPr>
                      <a:r>
                        <a:rPr lang="es-ES_tradnl" sz="800" dirty="0">
                          <a:solidFill>
                            <a:srgbClr val="000000"/>
                          </a:solidFill>
                          <a:effectLst/>
                          <a:latin typeface="Arial" panose="020B0604020202020204" pitchFamily="34" charset="0"/>
                          <a:ea typeface="Times New Roman" panose="02020603050405020304" pitchFamily="18" charset="0"/>
                        </a:rPr>
                        <a:t>Informe AT-197 de 2019 - Recursos del Sistema General de Regalías - CGR - Bogotá D.C. EAAB-ESP  diciembre 2019</a:t>
                      </a:r>
                      <a:endParaRPr lang="es-CO" sz="1000" dirty="0">
                        <a:effectLst/>
                        <a:latin typeface="Times New Roman" panose="02020603050405020304" pitchFamily="18" charset="0"/>
                        <a:ea typeface="Times New Roman" panose="02020603050405020304" pitchFamily="18" charset="0"/>
                      </a:endParaRPr>
                    </a:p>
                  </a:txBody>
                  <a:tcPr marL="65598" marR="65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_tradnl" sz="1000" b="1" dirty="0">
                          <a:solidFill>
                            <a:srgbClr val="000000"/>
                          </a:solidFill>
                          <a:effectLst/>
                          <a:latin typeface="Arial" panose="020B0604020202020204" pitchFamily="34" charset="0"/>
                          <a:ea typeface="Times New Roman" panose="02020603050405020304" pitchFamily="18" charset="0"/>
                        </a:rPr>
                        <a:t>14</a:t>
                      </a:r>
                      <a:endParaRPr lang="es-CO" sz="1000" dirty="0">
                        <a:effectLst/>
                        <a:latin typeface="Times New Roman" panose="02020603050405020304" pitchFamily="18" charset="0"/>
                        <a:ea typeface="Times New Roman" panose="02020603050405020304" pitchFamily="18" charset="0"/>
                      </a:endParaRPr>
                    </a:p>
                  </a:txBody>
                  <a:tcPr marL="65598" marR="65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2806221537"/>
                  </a:ext>
                </a:extLst>
              </a:tr>
              <a:tr h="502068">
                <a:tc>
                  <a:txBody>
                    <a:bodyPr/>
                    <a:lstStyle/>
                    <a:p>
                      <a:pPr>
                        <a:spcAft>
                          <a:spcPts val="0"/>
                        </a:spcAft>
                      </a:pPr>
                      <a:r>
                        <a:rPr lang="es-ES_tradnl" sz="1000" b="1" dirty="0">
                          <a:solidFill>
                            <a:srgbClr val="000000"/>
                          </a:solidFill>
                          <a:effectLst/>
                          <a:latin typeface="Arial" panose="020B0604020202020204" pitchFamily="34" charset="0"/>
                          <a:ea typeface="Times New Roman" panose="02020603050405020304" pitchFamily="18" charset="0"/>
                        </a:rPr>
                        <a:t>Departamento Nacional de Planeación –DNP</a:t>
                      </a:r>
                      <a:endParaRPr lang="es-CO" sz="1000" dirty="0">
                        <a:effectLst/>
                        <a:latin typeface="Times New Roman" panose="02020603050405020304" pitchFamily="18" charset="0"/>
                        <a:ea typeface="Times New Roman" panose="02020603050405020304" pitchFamily="18" charset="0"/>
                      </a:endParaRPr>
                    </a:p>
                  </a:txBody>
                  <a:tcPr marL="65598" marR="65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es-ES_tradnl" sz="500" b="1" dirty="0">
                          <a:solidFill>
                            <a:srgbClr val="000000"/>
                          </a:solidFill>
                          <a:effectLst/>
                          <a:latin typeface="Arial" panose="020B0604020202020204" pitchFamily="34" charset="0"/>
                          <a:ea typeface="Times New Roman" panose="02020603050405020304" pitchFamily="18" charset="0"/>
                        </a:rPr>
                        <a:t>Vigente</a:t>
                      </a:r>
                      <a:endParaRPr lang="es-CO" sz="500" dirty="0">
                        <a:effectLst/>
                        <a:latin typeface="Times New Roman" panose="02020603050405020304" pitchFamily="18" charset="0"/>
                        <a:ea typeface="Times New Roman" panose="02020603050405020304" pitchFamily="18" charset="0"/>
                      </a:endParaRPr>
                    </a:p>
                  </a:txBody>
                  <a:tcPr marL="65598" marR="65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a:txBody>
                    <a:bodyPr/>
                    <a:lstStyle/>
                    <a:p>
                      <a:pPr algn="ctr">
                        <a:spcAft>
                          <a:spcPts val="0"/>
                        </a:spcAft>
                      </a:pPr>
                      <a:r>
                        <a:rPr lang="en-US" sz="1000" b="1" dirty="0">
                          <a:solidFill>
                            <a:srgbClr val="000000"/>
                          </a:solidFill>
                          <a:effectLst/>
                          <a:latin typeface="Arial" panose="020B0604020202020204" pitchFamily="34" charset="0"/>
                          <a:ea typeface="Times New Roman" panose="02020603050405020304" pitchFamily="18" charset="0"/>
                        </a:rPr>
                        <a:t>5</a:t>
                      </a:r>
                      <a:endParaRPr lang="es-CO" sz="1000" dirty="0">
                        <a:effectLst/>
                        <a:latin typeface="Times New Roman" panose="02020603050405020304" pitchFamily="18" charset="0"/>
                        <a:ea typeface="Times New Roman" panose="02020603050405020304" pitchFamily="18" charset="0"/>
                      </a:endParaRPr>
                    </a:p>
                  </a:txBody>
                  <a:tcPr marL="65598" marR="65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en-US" sz="1100" b="1" dirty="0">
                          <a:solidFill>
                            <a:srgbClr val="000000"/>
                          </a:solidFill>
                          <a:effectLst/>
                          <a:latin typeface="Arial" panose="020B0604020202020204" pitchFamily="34" charset="0"/>
                          <a:ea typeface="Times New Roman" panose="02020603050405020304" pitchFamily="18" charset="0"/>
                        </a:rPr>
                        <a:t>1</a:t>
                      </a:r>
                      <a:endParaRPr lang="es-CO" sz="1000" dirty="0">
                        <a:effectLst/>
                        <a:latin typeface="Times New Roman" panose="02020603050405020304" pitchFamily="18" charset="0"/>
                        <a:ea typeface="Times New Roman" panose="02020603050405020304" pitchFamily="18" charset="0"/>
                      </a:endParaRPr>
                    </a:p>
                  </a:txBody>
                  <a:tcPr marL="65598" marR="65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a:txBody>
                    <a:bodyPr/>
                    <a:lstStyle/>
                    <a:p>
                      <a:pPr algn="ctr">
                        <a:spcAft>
                          <a:spcPts val="0"/>
                        </a:spcAft>
                      </a:pPr>
                      <a:r>
                        <a:rPr lang="en-US" sz="1100" b="1" dirty="0">
                          <a:solidFill>
                            <a:srgbClr val="000000"/>
                          </a:solidFill>
                          <a:effectLst/>
                          <a:latin typeface="Arial" panose="020B0604020202020204" pitchFamily="34" charset="0"/>
                          <a:ea typeface="Times New Roman" panose="02020603050405020304" pitchFamily="18" charset="0"/>
                        </a:rPr>
                        <a:t>2</a:t>
                      </a:r>
                      <a:endParaRPr lang="es-CO" sz="1000" dirty="0">
                        <a:effectLst/>
                        <a:latin typeface="Times New Roman" panose="02020603050405020304" pitchFamily="18" charset="0"/>
                        <a:ea typeface="Times New Roman" panose="02020603050405020304" pitchFamily="18" charset="0"/>
                      </a:endParaRPr>
                    </a:p>
                  </a:txBody>
                  <a:tcPr marL="65598" marR="65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a:txBody>
                    <a:bodyPr/>
                    <a:lstStyle/>
                    <a:p>
                      <a:pPr algn="ctr">
                        <a:spcAft>
                          <a:spcPts val="0"/>
                        </a:spcAft>
                      </a:pPr>
                      <a:r>
                        <a:rPr lang="en-US" sz="1100" b="1" dirty="0">
                          <a:solidFill>
                            <a:srgbClr val="000000"/>
                          </a:solidFill>
                          <a:effectLst/>
                          <a:latin typeface="Arial" panose="020B0604020202020204" pitchFamily="34" charset="0"/>
                          <a:ea typeface="Times New Roman" panose="02020603050405020304" pitchFamily="18" charset="0"/>
                        </a:rPr>
                        <a:t>2</a:t>
                      </a:r>
                      <a:endParaRPr lang="es-CO" sz="1000" dirty="0">
                        <a:effectLst/>
                        <a:latin typeface="Times New Roman" panose="02020603050405020304" pitchFamily="18" charset="0"/>
                        <a:ea typeface="Times New Roman" panose="02020603050405020304" pitchFamily="18" charset="0"/>
                      </a:endParaRPr>
                    </a:p>
                  </a:txBody>
                  <a:tcPr marL="65598" marR="65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en-US" sz="1100" b="1" dirty="0">
                          <a:solidFill>
                            <a:srgbClr val="000000"/>
                          </a:solidFill>
                          <a:effectLst/>
                          <a:latin typeface="Arial" panose="020B0604020202020204" pitchFamily="34" charset="0"/>
                          <a:ea typeface="Times New Roman" panose="02020603050405020304" pitchFamily="18" charset="0"/>
                        </a:rPr>
                        <a:t> -</a:t>
                      </a:r>
                      <a:endParaRPr lang="es-CO" sz="1000" dirty="0">
                        <a:effectLst/>
                        <a:latin typeface="Times New Roman" panose="02020603050405020304" pitchFamily="18" charset="0"/>
                        <a:ea typeface="Times New Roman" panose="02020603050405020304" pitchFamily="18" charset="0"/>
                      </a:endParaRPr>
                    </a:p>
                  </a:txBody>
                  <a:tcPr marL="65598" marR="65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en-US" sz="1100" b="1" dirty="0">
                          <a:solidFill>
                            <a:srgbClr val="000000"/>
                          </a:solidFill>
                          <a:effectLst/>
                          <a:latin typeface="Arial" panose="020B0604020202020204" pitchFamily="34" charset="0"/>
                          <a:ea typeface="Times New Roman" panose="02020603050405020304" pitchFamily="18" charset="0"/>
                        </a:rPr>
                        <a:t>-</a:t>
                      </a:r>
                      <a:endParaRPr lang="es-CO" sz="1000" dirty="0">
                        <a:effectLst/>
                        <a:latin typeface="Times New Roman" panose="02020603050405020304" pitchFamily="18" charset="0"/>
                        <a:ea typeface="Times New Roman" panose="02020603050405020304" pitchFamily="18" charset="0"/>
                      </a:endParaRPr>
                    </a:p>
                  </a:txBody>
                  <a:tcPr marL="65598" marR="65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en-US" sz="1100" b="1" dirty="0">
                          <a:solidFill>
                            <a:srgbClr val="000000"/>
                          </a:solidFill>
                          <a:effectLst/>
                          <a:latin typeface="Arial" panose="020B0604020202020204" pitchFamily="34" charset="0"/>
                          <a:ea typeface="Times New Roman" panose="02020603050405020304" pitchFamily="18" charset="0"/>
                        </a:rPr>
                        <a:t>- </a:t>
                      </a:r>
                      <a:endParaRPr lang="es-CO" sz="1000" dirty="0">
                        <a:effectLst/>
                        <a:latin typeface="Times New Roman" panose="02020603050405020304" pitchFamily="18" charset="0"/>
                        <a:ea typeface="Times New Roman" panose="02020603050405020304" pitchFamily="18" charset="0"/>
                      </a:endParaRPr>
                    </a:p>
                  </a:txBody>
                  <a:tcPr marL="65598" marR="65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en-US" sz="1100" b="1" dirty="0">
                          <a:solidFill>
                            <a:srgbClr val="000000"/>
                          </a:solidFill>
                          <a:effectLst/>
                          <a:latin typeface="Arial" panose="020B0604020202020204" pitchFamily="34" charset="0"/>
                          <a:ea typeface="Times New Roman" panose="02020603050405020304" pitchFamily="18" charset="0"/>
                        </a:rPr>
                        <a:t>- </a:t>
                      </a:r>
                      <a:endParaRPr lang="es-CO" sz="1000" dirty="0">
                        <a:effectLst/>
                        <a:latin typeface="Times New Roman" panose="02020603050405020304" pitchFamily="18" charset="0"/>
                        <a:ea typeface="Times New Roman" panose="02020603050405020304" pitchFamily="18" charset="0"/>
                      </a:endParaRPr>
                    </a:p>
                  </a:txBody>
                  <a:tcPr marL="65598" marR="65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2188642"/>
                  </a:ext>
                </a:extLst>
              </a:tr>
              <a:tr h="535539">
                <a:tc>
                  <a:txBody>
                    <a:bodyPr/>
                    <a:lstStyle/>
                    <a:p>
                      <a:pPr>
                        <a:spcAft>
                          <a:spcPts val="0"/>
                        </a:spcAft>
                      </a:pPr>
                      <a:r>
                        <a:rPr lang="es-ES_tradnl" sz="800" dirty="0">
                          <a:solidFill>
                            <a:srgbClr val="000000"/>
                          </a:solidFill>
                          <a:effectLst/>
                          <a:latin typeface="Arial" panose="020B0604020202020204" pitchFamily="34" charset="0"/>
                          <a:ea typeface="Times New Roman" panose="02020603050405020304" pitchFamily="18" charset="0"/>
                        </a:rPr>
                        <a:t>Informe Sistema General de Regalías –DNP - Informe de Visita Integral – EAAB-ESP – diciembre 2019</a:t>
                      </a:r>
                      <a:endParaRPr lang="es-CO" sz="1000" dirty="0">
                        <a:effectLst/>
                        <a:latin typeface="Times New Roman" panose="02020603050405020304" pitchFamily="18" charset="0"/>
                        <a:ea typeface="Times New Roman" panose="02020603050405020304" pitchFamily="18" charset="0"/>
                      </a:endParaRPr>
                    </a:p>
                  </a:txBody>
                  <a:tcPr marL="65598" marR="65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_tradnl" sz="1000" b="1" dirty="0">
                          <a:solidFill>
                            <a:srgbClr val="000000"/>
                          </a:solidFill>
                          <a:effectLst/>
                          <a:latin typeface="Arial" panose="020B0604020202020204" pitchFamily="34" charset="0"/>
                          <a:ea typeface="Times New Roman" panose="02020603050405020304" pitchFamily="18" charset="0"/>
                        </a:rPr>
                        <a:t>5</a:t>
                      </a:r>
                      <a:endParaRPr lang="es-CO" sz="1000" dirty="0">
                        <a:effectLst/>
                        <a:latin typeface="Times New Roman" panose="02020603050405020304" pitchFamily="18" charset="0"/>
                        <a:ea typeface="Times New Roman" panose="02020603050405020304" pitchFamily="18" charset="0"/>
                      </a:endParaRPr>
                    </a:p>
                  </a:txBody>
                  <a:tcPr marL="65598" marR="65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4179501479"/>
                  </a:ext>
                </a:extLst>
              </a:tr>
              <a:tr h="232115">
                <a:tc gridSpan="2">
                  <a:txBody>
                    <a:bodyPr/>
                    <a:lstStyle/>
                    <a:p>
                      <a:pPr algn="ctr">
                        <a:spcAft>
                          <a:spcPts val="0"/>
                        </a:spcAft>
                      </a:pPr>
                      <a:r>
                        <a:rPr lang="es-ES_tradnl" sz="1000" b="1" dirty="0">
                          <a:solidFill>
                            <a:srgbClr val="000000"/>
                          </a:solidFill>
                          <a:effectLst/>
                          <a:latin typeface="Arial" panose="020B0604020202020204" pitchFamily="34" charset="0"/>
                          <a:ea typeface="Times New Roman" panose="02020603050405020304" pitchFamily="18" charset="0"/>
                        </a:rPr>
                        <a:t>TOTAL</a:t>
                      </a:r>
                      <a:endParaRPr lang="es-CO" sz="1000" dirty="0">
                        <a:effectLst/>
                        <a:latin typeface="Times New Roman" panose="02020603050405020304" pitchFamily="18" charset="0"/>
                        <a:ea typeface="Times New Roman" panose="02020603050405020304" pitchFamily="18" charset="0"/>
                      </a:endParaRPr>
                    </a:p>
                  </a:txBody>
                  <a:tcPr marL="65598" marR="65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rowSpan="2">
                  <a:txBody>
                    <a:bodyPr/>
                    <a:lstStyle/>
                    <a:p>
                      <a:pPr algn="ctr">
                        <a:spcAft>
                          <a:spcPts val="0"/>
                        </a:spcAft>
                      </a:pPr>
                      <a:r>
                        <a:rPr lang="en-US" sz="1300" b="1" i="1" u="sng" dirty="0">
                          <a:solidFill>
                            <a:srgbClr val="000000"/>
                          </a:solidFill>
                          <a:effectLst/>
                          <a:latin typeface="Arial" panose="020B0604020202020204" pitchFamily="34" charset="0"/>
                          <a:ea typeface="Times New Roman" panose="02020603050405020304" pitchFamily="18" charset="0"/>
                        </a:rPr>
                        <a:t>96</a:t>
                      </a:r>
                      <a:endParaRPr lang="es-CO" sz="1000" dirty="0">
                        <a:effectLst/>
                        <a:latin typeface="Times New Roman" panose="02020603050405020304" pitchFamily="18" charset="0"/>
                        <a:ea typeface="Times New Roman" panose="02020603050405020304" pitchFamily="18" charset="0"/>
                      </a:endParaRPr>
                    </a:p>
                  </a:txBody>
                  <a:tcPr marL="65598" marR="65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en-US" sz="1300" b="1" dirty="0">
                          <a:solidFill>
                            <a:srgbClr val="000000"/>
                          </a:solidFill>
                          <a:effectLst/>
                          <a:latin typeface="Arial" panose="020B0604020202020204" pitchFamily="34" charset="0"/>
                          <a:ea typeface="Times New Roman" panose="02020603050405020304" pitchFamily="18" charset="0"/>
                        </a:rPr>
                        <a:t>2</a:t>
                      </a:r>
                      <a:endParaRPr lang="es-CO" sz="1000" dirty="0">
                        <a:effectLst/>
                        <a:latin typeface="Times New Roman" panose="02020603050405020304" pitchFamily="18" charset="0"/>
                        <a:ea typeface="Times New Roman" panose="02020603050405020304" pitchFamily="18" charset="0"/>
                      </a:endParaRPr>
                    </a:p>
                  </a:txBody>
                  <a:tcPr marL="65598" marR="65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en-US" sz="1300" b="1" dirty="0">
                          <a:solidFill>
                            <a:srgbClr val="000000"/>
                          </a:solidFill>
                          <a:effectLst/>
                          <a:latin typeface="Arial" panose="020B0604020202020204" pitchFamily="34" charset="0"/>
                          <a:ea typeface="Times New Roman" panose="02020603050405020304" pitchFamily="18" charset="0"/>
                        </a:rPr>
                        <a:t>30</a:t>
                      </a:r>
                      <a:endParaRPr lang="es-CO" sz="1000" dirty="0">
                        <a:effectLst/>
                        <a:latin typeface="Times New Roman" panose="02020603050405020304" pitchFamily="18" charset="0"/>
                        <a:ea typeface="Times New Roman" panose="02020603050405020304" pitchFamily="18" charset="0"/>
                      </a:endParaRPr>
                    </a:p>
                  </a:txBody>
                  <a:tcPr marL="65598" marR="65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en-US" sz="1300" b="1" dirty="0">
                          <a:solidFill>
                            <a:srgbClr val="000000"/>
                          </a:solidFill>
                          <a:effectLst/>
                          <a:latin typeface="Arial" panose="020B0604020202020204" pitchFamily="34" charset="0"/>
                          <a:ea typeface="Times New Roman" panose="02020603050405020304" pitchFamily="18" charset="0"/>
                        </a:rPr>
                        <a:t>34</a:t>
                      </a:r>
                      <a:endParaRPr lang="es-CO" sz="1000" dirty="0">
                        <a:effectLst/>
                        <a:latin typeface="Times New Roman" panose="02020603050405020304" pitchFamily="18" charset="0"/>
                        <a:ea typeface="Times New Roman" panose="02020603050405020304" pitchFamily="18" charset="0"/>
                      </a:endParaRPr>
                    </a:p>
                  </a:txBody>
                  <a:tcPr marL="65598" marR="65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b="1" dirty="0">
                          <a:solidFill>
                            <a:srgbClr val="000000"/>
                          </a:solidFill>
                          <a:effectLst/>
                          <a:latin typeface="Arial" panose="020B0604020202020204" pitchFamily="34" charset="0"/>
                          <a:ea typeface="Times New Roman" panose="02020603050405020304" pitchFamily="18" charset="0"/>
                        </a:rPr>
                        <a:t> </a:t>
                      </a:r>
                      <a:endParaRPr lang="es-CO" sz="1000" dirty="0">
                        <a:effectLst/>
                        <a:latin typeface="Times New Roman" panose="02020603050405020304" pitchFamily="18" charset="0"/>
                        <a:ea typeface="Times New Roman" panose="02020603050405020304" pitchFamily="18" charset="0"/>
                      </a:endParaRPr>
                    </a:p>
                  </a:txBody>
                  <a:tcPr marL="65598" marR="65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b="1" dirty="0">
                          <a:solidFill>
                            <a:srgbClr val="000000"/>
                          </a:solidFill>
                          <a:effectLst/>
                          <a:latin typeface="Arial" panose="020B0604020202020204" pitchFamily="34" charset="0"/>
                          <a:ea typeface="Times New Roman" panose="02020603050405020304" pitchFamily="18" charset="0"/>
                        </a:rPr>
                        <a:t>20</a:t>
                      </a:r>
                      <a:endParaRPr lang="es-CO" sz="1000" dirty="0">
                        <a:effectLst/>
                        <a:latin typeface="Times New Roman" panose="02020603050405020304" pitchFamily="18" charset="0"/>
                        <a:ea typeface="Times New Roman" panose="02020603050405020304" pitchFamily="18" charset="0"/>
                      </a:endParaRPr>
                    </a:p>
                  </a:txBody>
                  <a:tcPr marL="65598" marR="65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b="1" dirty="0">
                          <a:solidFill>
                            <a:srgbClr val="000000"/>
                          </a:solidFill>
                          <a:effectLst/>
                          <a:latin typeface="Arial" panose="020B0604020202020204" pitchFamily="34" charset="0"/>
                          <a:ea typeface="Times New Roman" panose="02020603050405020304" pitchFamily="18" charset="0"/>
                        </a:rPr>
                        <a:t>6</a:t>
                      </a:r>
                      <a:endParaRPr lang="es-CO" sz="1000" dirty="0">
                        <a:effectLst/>
                        <a:latin typeface="Times New Roman" panose="02020603050405020304" pitchFamily="18" charset="0"/>
                        <a:ea typeface="Times New Roman" panose="02020603050405020304" pitchFamily="18" charset="0"/>
                      </a:endParaRPr>
                    </a:p>
                  </a:txBody>
                  <a:tcPr marL="65598" marR="65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b="1" dirty="0">
                          <a:solidFill>
                            <a:srgbClr val="000000"/>
                          </a:solidFill>
                          <a:effectLst/>
                          <a:latin typeface="Arial" panose="020B0604020202020204" pitchFamily="34" charset="0"/>
                          <a:ea typeface="Times New Roman" panose="02020603050405020304" pitchFamily="18" charset="0"/>
                        </a:rPr>
                        <a:t>4</a:t>
                      </a:r>
                      <a:endParaRPr lang="es-CO" sz="1000" dirty="0">
                        <a:effectLst/>
                        <a:latin typeface="Times New Roman" panose="02020603050405020304" pitchFamily="18" charset="0"/>
                        <a:ea typeface="Times New Roman" panose="02020603050405020304" pitchFamily="18" charset="0"/>
                      </a:endParaRPr>
                    </a:p>
                  </a:txBody>
                  <a:tcPr marL="65598" marR="65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6657625"/>
                  </a:ext>
                </a:extLst>
              </a:tr>
              <a:tr h="312154">
                <a:tc gridSpan="2">
                  <a:txBody>
                    <a:bodyPr/>
                    <a:lstStyle/>
                    <a:p>
                      <a:pPr algn="ctr">
                        <a:spcAft>
                          <a:spcPts val="0"/>
                        </a:spcAft>
                      </a:pPr>
                      <a:r>
                        <a:rPr lang="es-ES_tradnl" sz="1000" b="1" dirty="0">
                          <a:solidFill>
                            <a:srgbClr val="000000"/>
                          </a:solidFill>
                          <a:effectLst/>
                          <a:latin typeface="Arial" panose="020B0604020202020204" pitchFamily="34" charset="0"/>
                          <a:ea typeface="Times New Roman" panose="02020603050405020304" pitchFamily="18" charset="0"/>
                        </a:rPr>
                        <a:t>PLANES DE ACCION</a:t>
                      </a:r>
                      <a:endParaRPr lang="es-CO" sz="1000" dirty="0">
                        <a:effectLst/>
                        <a:latin typeface="Times New Roman" panose="02020603050405020304" pitchFamily="18" charset="0"/>
                        <a:ea typeface="Times New Roman" panose="02020603050405020304" pitchFamily="18" charset="0"/>
                      </a:endParaRPr>
                    </a:p>
                  </a:txBody>
                  <a:tcPr marL="65598" marR="65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vMerge="1">
                  <a:txBody>
                    <a:bodyPr/>
                    <a:lstStyle/>
                    <a:p>
                      <a:endParaRPr lang="es-CO"/>
                    </a:p>
                  </a:txBody>
                  <a:tcPr/>
                </a:tc>
                <a:tc gridSpan="7">
                  <a:txBody>
                    <a:bodyPr/>
                    <a:lstStyle/>
                    <a:p>
                      <a:pPr algn="ctr">
                        <a:spcAft>
                          <a:spcPts val="0"/>
                        </a:spcAft>
                      </a:pPr>
                      <a:r>
                        <a:rPr lang="es-ES_tradnl" sz="1300" b="1" i="1" u="sng" dirty="0">
                          <a:solidFill>
                            <a:srgbClr val="000000"/>
                          </a:solidFill>
                          <a:effectLst/>
                          <a:latin typeface="Arial" panose="020B0604020202020204" pitchFamily="34" charset="0"/>
                          <a:ea typeface="Times New Roman" panose="02020603050405020304" pitchFamily="18" charset="0"/>
                        </a:rPr>
                        <a:t>96</a:t>
                      </a:r>
                      <a:endParaRPr lang="es-CO" sz="1000" dirty="0">
                        <a:effectLst/>
                        <a:latin typeface="Times New Roman" panose="02020603050405020304" pitchFamily="18" charset="0"/>
                        <a:ea typeface="Times New Roman" panose="02020603050405020304" pitchFamily="18" charset="0"/>
                      </a:endParaRPr>
                    </a:p>
                  </a:txBody>
                  <a:tcPr marL="65598" marR="65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927463183"/>
                  </a:ext>
                </a:extLst>
              </a:tr>
            </a:tbl>
          </a:graphicData>
        </a:graphic>
      </p:graphicFrame>
      <p:sp>
        <p:nvSpPr>
          <p:cNvPr id="7" name="Rectángulo 6"/>
          <p:cNvSpPr/>
          <p:nvPr/>
        </p:nvSpPr>
        <p:spPr>
          <a:xfrm>
            <a:off x="7223718" y="452807"/>
            <a:ext cx="4688534" cy="5640518"/>
          </a:xfrm>
          <a:prstGeom prst="rect">
            <a:avLst/>
          </a:prstGeom>
        </p:spPr>
        <p:txBody>
          <a:bodyPr wrap="square">
            <a:spAutoFit/>
          </a:bodyPr>
          <a:lstStyle/>
          <a:p>
            <a:pPr algn="just">
              <a:spcAft>
                <a:spcPts val="0"/>
              </a:spcAft>
            </a:pPr>
            <a:r>
              <a:rPr lang="es-ES_tradnl" sz="1200" b="1" dirty="0">
                <a:latin typeface="Arial" panose="020B0604020202020204" pitchFamily="34" charset="0"/>
                <a:ea typeface="Times New Roman" panose="02020603050405020304" pitchFamily="18" charset="0"/>
              </a:rPr>
              <a:t>ANÁLISIS DE EFICACIA / LOGROS</a:t>
            </a:r>
            <a:endParaRPr lang="es-CO" sz="1200" dirty="0">
              <a:latin typeface="Times New Roman" panose="02020603050405020304" pitchFamily="18" charset="0"/>
              <a:ea typeface="Times New Roman" panose="02020603050405020304" pitchFamily="18" charset="0"/>
            </a:endParaRPr>
          </a:p>
          <a:p>
            <a:pPr marR="89535" algn="just">
              <a:spcAft>
                <a:spcPts val="0"/>
              </a:spcAft>
            </a:pPr>
            <a:r>
              <a:rPr lang="es-ES_tradnl" sz="1200" b="1" dirty="0">
                <a:latin typeface="Arial" panose="020B0604020202020204" pitchFamily="34" charset="0"/>
                <a:ea typeface="Times New Roman" panose="02020603050405020304" pitchFamily="18" charset="0"/>
              </a:rPr>
              <a:t>Plan de mejoramiento a junio 2020:</a:t>
            </a:r>
            <a:r>
              <a:rPr lang="es-ES_tradnl" sz="1200" dirty="0">
                <a:latin typeface="Arial" panose="020B0604020202020204" pitchFamily="34" charset="0"/>
                <a:ea typeface="Times New Roman" panose="02020603050405020304" pitchFamily="18" charset="0"/>
              </a:rPr>
              <a:t> </a:t>
            </a:r>
            <a:endParaRPr lang="es-CO" sz="1200" dirty="0">
              <a:latin typeface="Times New Roman" panose="02020603050405020304" pitchFamily="18" charset="0"/>
              <a:ea typeface="Times New Roman" panose="02020603050405020304" pitchFamily="18" charset="0"/>
            </a:endParaRPr>
          </a:p>
          <a:p>
            <a:pPr marL="457200" indent="-269240" algn="just">
              <a:lnSpc>
                <a:spcPct val="115000"/>
              </a:lnSpc>
              <a:spcAft>
                <a:spcPts val="0"/>
              </a:spcAft>
            </a:pPr>
            <a:r>
              <a:rPr lang="es-CO" sz="1200" dirty="0">
                <a:latin typeface="Arial" panose="020B0604020202020204" pitchFamily="34" charset="0"/>
                <a:ea typeface="Calibri" panose="020F0502020204030204" pitchFamily="34" charset="0"/>
                <a:cs typeface="Times New Roman" panose="02020603050405020304" pitchFamily="18" charset="0"/>
              </a:rPr>
              <a:t> </a:t>
            </a:r>
            <a:r>
              <a:rPr lang="es-ES_tradnl" sz="1200" b="1" dirty="0">
                <a:latin typeface="Arial" panose="020B0604020202020204" pitchFamily="34" charset="0"/>
                <a:ea typeface="Times New Roman" panose="02020603050405020304" pitchFamily="18" charset="0"/>
              </a:rPr>
              <a:t> </a:t>
            </a:r>
            <a:endParaRPr lang="es-CO" sz="1200" dirty="0">
              <a:latin typeface="Times New Roman" panose="02020603050405020304" pitchFamily="18" charset="0"/>
              <a:ea typeface="Times New Roman" panose="02020603050405020304" pitchFamily="18" charset="0"/>
            </a:endParaRPr>
          </a:p>
          <a:p>
            <a:pPr marL="177800" marR="32385" lvl="0" indent="-177800" algn="just">
              <a:lnSpc>
                <a:spcPct val="115000"/>
              </a:lnSpc>
              <a:spcAft>
                <a:spcPts val="0"/>
              </a:spcAft>
              <a:buFont typeface="Arial" panose="020B0604020202020204" pitchFamily="34" charset="0"/>
              <a:buChar char="-"/>
            </a:pPr>
            <a:r>
              <a:rPr lang="es-CO" sz="1200" b="1" dirty="0">
                <a:latin typeface="Arial" panose="020B0604020202020204" pitchFamily="34" charset="0"/>
                <a:ea typeface="Times New Roman" panose="02020603050405020304" pitchFamily="18" charset="0"/>
                <a:cs typeface="Times New Roman" panose="02020603050405020304" pitchFamily="18" charset="0"/>
              </a:rPr>
              <a:t>Contraloría de Bogotá CB:</a:t>
            </a:r>
            <a:r>
              <a:rPr lang="es-CO" sz="1200" dirty="0">
                <a:latin typeface="Arial" panose="020B0604020202020204" pitchFamily="34" charset="0"/>
                <a:ea typeface="Times New Roman" panose="02020603050405020304" pitchFamily="18" charset="0"/>
                <a:cs typeface="Times New Roman" panose="02020603050405020304" pitchFamily="18" charset="0"/>
              </a:rPr>
              <a:t> Se gestionó 1 de 1 acción comprometida a la fecha – 100%.</a:t>
            </a:r>
            <a:endParaRPr lang="es-CO" sz="1200" dirty="0">
              <a:latin typeface="Calibri" panose="020F0502020204030204" pitchFamily="34" charset="0"/>
              <a:ea typeface="Times New Roman" panose="02020603050405020304" pitchFamily="18" charset="0"/>
              <a:cs typeface="Times New Roman" panose="02020603050405020304" pitchFamily="18" charset="0"/>
            </a:endParaRPr>
          </a:p>
          <a:p>
            <a:pPr marL="177800" marR="89535" algn="just">
              <a:lnSpc>
                <a:spcPct val="115000"/>
              </a:lnSpc>
              <a:spcAft>
                <a:spcPts val="0"/>
              </a:spcAft>
            </a:pPr>
            <a:r>
              <a:rPr lang="es-CO" sz="1200" dirty="0">
                <a:latin typeface="Arial" panose="020B0604020202020204" pitchFamily="34" charset="0"/>
                <a:ea typeface="Calibri" panose="020F0502020204030204" pitchFamily="34" charset="0"/>
                <a:cs typeface="Times New Roman" panose="02020603050405020304" pitchFamily="18" charset="0"/>
              </a:rPr>
              <a:t>Se gestionaron </a:t>
            </a:r>
            <a:r>
              <a:rPr lang="es-CO" sz="1200" b="1" dirty="0">
                <a:latin typeface="Arial" panose="020B0604020202020204" pitchFamily="34" charset="0"/>
                <a:ea typeface="Calibri" panose="020F0502020204030204" pitchFamily="34" charset="0"/>
                <a:cs typeface="Times New Roman" panose="02020603050405020304" pitchFamily="18" charset="0"/>
              </a:rPr>
              <a:t>28 acciones de manera anticipada</a:t>
            </a:r>
            <a:r>
              <a:rPr lang="es-CO" sz="1200" dirty="0">
                <a:latin typeface="Arial" panose="020B0604020202020204" pitchFamily="34" charset="0"/>
                <a:ea typeface="Calibri" panose="020F0502020204030204" pitchFamily="34" charset="0"/>
                <a:cs typeface="Times New Roman" panose="02020603050405020304" pitchFamily="18" charset="0"/>
              </a:rPr>
              <a:t>. </a:t>
            </a:r>
          </a:p>
          <a:p>
            <a:pPr marL="177800" marR="89535" algn="just">
              <a:lnSpc>
                <a:spcPct val="115000"/>
              </a:lnSpc>
              <a:spcAft>
                <a:spcPts val="0"/>
              </a:spcAft>
            </a:pPr>
            <a:endParaRPr lang="es-CO" sz="1200" dirty="0">
              <a:latin typeface="Calibri" panose="020F0502020204030204" pitchFamily="34" charset="0"/>
              <a:ea typeface="Calibri" panose="020F0502020204030204" pitchFamily="34" charset="0"/>
              <a:cs typeface="Times New Roman" panose="02020603050405020304" pitchFamily="18" charset="0"/>
            </a:endParaRPr>
          </a:p>
          <a:p>
            <a:pPr marL="177800" marR="32385" lvl="0" indent="-177800" algn="just">
              <a:lnSpc>
                <a:spcPct val="115000"/>
              </a:lnSpc>
              <a:spcAft>
                <a:spcPts val="0"/>
              </a:spcAft>
              <a:buFont typeface="Arial" panose="020B0604020202020204" pitchFamily="34" charset="0"/>
              <a:buChar char="-"/>
            </a:pPr>
            <a:r>
              <a:rPr lang="es-CO" sz="12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Contraloría General de la República CGR: </a:t>
            </a:r>
            <a:r>
              <a:rPr lang="es-CO" sz="12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Se gestionó 0 de 6 acciones comprometidas a la fecha.</a:t>
            </a:r>
          </a:p>
          <a:p>
            <a:pPr marR="32385" lvl="0" algn="just">
              <a:lnSpc>
                <a:spcPct val="115000"/>
              </a:lnSpc>
              <a:spcAft>
                <a:spcPts val="0"/>
              </a:spcAft>
            </a:pPr>
            <a:r>
              <a:rPr lang="es-CO" sz="1200" dirty="0">
                <a:latin typeface="Arial" panose="020B0604020202020204" pitchFamily="34" charset="0"/>
                <a:ea typeface="Times New Roman" panose="02020603050405020304" pitchFamily="18" charset="0"/>
              </a:rPr>
              <a:t> </a:t>
            </a:r>
            <a:endParaRPr lang="es-CO" sz="1200" dirty="0">
              <a:latin typeface="Times New Roman" panose="02020603050405020304" pitchFamily="18" charset="0"/>
              <a:ea typeface="Times New Roman" panose="02020603050405020304" pitchFamily="18" charset="0"/>
            </a:endParaRPr>
          </a:p>
          <a:p>
            <a:pPr marL="177800" marR="32385" lvl="0" indent="-177800" algn="just">
              <a:lnSpc>
                <a:spcPct val="115000"/>
              </a:lnSpc>
              <a:spcAft>
                <a:spcPts val="0"/>
              </a:spcAft>
              <a:buFont typeface="Arial" panose="020B0604020202020204" pitchFamily="34" charset="0"/>
              <a:buChar char="-"/>
              <a:tabLst>
                <a:tab pos="177800" algn="l"/>
              </a:tabLst>
            </a:pPr>
            <a:r>
              <a:rPr lang="es-CO" sz="1200" b="1" dirty="0">
                <a:latin typeface="Arial" panose="020B0604020202020204" pitchFamily="34" charset="0"/>
                <a:ea typeface="Times New Roman" panose="02020603050405020304" pitchFamily="18" charset="0"/>
                <a:cs typeface="Times New Roman" panose="02020603050405020304" pitchFamily="18" charset="0"/>
              </a:rPr>
              <a:t>Departamento Nacional de Planeación DNP: </a:t>
            </a:r>
            <a:r>
              <a:rPr lang="es-CO" sz="1200" dirty="0">
                <a:latin typeface="Arial" panose="020B0604020202020204" pitchFamily="34" charset="0"/>
                <a:ea typeface="Times New Roman" panose="02020603050405020304" pitchFamily="18" charset="0"/>
                <a:cs typeface="Times New Roman" panose="02020603050405020304" pitchFamily="18" charset="0"/>
              </a:rPr>
              <a:t>Se gestionó 1 de 1  acción</a:t>
            </a:r>
            <a:r>
              <a:rPr lang="es-CO" sz="1200" b="1" dirty="0">
                <a:latin typeface="Arial" panose="020B0604020202020204" pitchFamily="34" charset="0"/>
                <a:ea typeface="Times New Roman" panose="02020603050405020304" pitchFamily="18" charset="0"/>
                <a:cs typeface="Times New Roman" panose="02020603050405020304" pitchFamily="18" charset="0"/>
              </a:rPr>
              <a:t> comprometida a la fecha - </a:t>
            </a:r>
            <a:r>
              <a:rPr lang="es-CO" sz="1200" dirty="0">
                <a:latin typeface="Arial" panose="020B0604020202020204" pitchFamily="34" charset="0"/>
                <a:ea typeface="Times New Roman" panose="02020603050405020304" pitchFamily="18" charset="0"/>
                <a:cs typeface="Times New Roman" panose="02020603050405020304" pitchFamily="18" charset="0"/>
              </a:rPr>
              <a:t>100% </a:t>
            </a:r>
          </a:p>
          <a:p>
            <a:pPr marR="32385" lvl="0" algn="just">
              <a:lnSpc>
                <a:spcPct val="115000"/>
              </a:lnSpc>
              <a:spcAft>
                <a:spcPts val="0"/>
              </a:spcAft>
              <a:tabLst>
                <a:tab pos="177800" algn="l"/>
              </a:tabLst>
            </a:pPr>
            <a:r>
              <a:rPr lang="es-CO" sz="1200" dirty="0">
                <a:latin typeface="Arial" panose="020B0604020202020204" pitchFamily="34" charset="0"/>
                <a:ea typeface="Calibri" panose="020F0502020204030204" pitchFamily="34" charset="0"/>
                <a:cs typeface="Times New Roman" panose="02020603050405020304" pitchFamily="18" charset="0"/>
              </a:rPr>
              <a:t>     Se gestionaron</a:t>
            </a:r>
            <a:r>
              <a:rPr lang="es-CO" sz="1200" b="1" dirty="0">
                <a:latin typeface="Arial" panose="020B0604020202020204" pitchFamily="34" charset="0"/>
                <a:ea typeface="Calibri" panose="020F0502020204030204" pitchFamily="34" charset="0"/>
                <a:cs typeface="Times New Roman" panose="02020603050405020304" pitchFamily="18" charset="0"/>
              </a:rPr>
              <a:t> 2 acciones de manera</a:t>
            </a:r>
            <a:r>
              <a:rPr lang="es-CO" sz="1200" dirty="0">
                <a:latin typeface="Arial" panose="020B0604020202020204" pitchFamily="34" charset="0"/>
                <a:ea typeface="Calibri" panose="020F0502020204030204" pitchFamily="34" charset="0"/>
                <a:cs typeface="Times New Roman" panose="02020603050405020304" pitchFamily="18" charset="0"/>
              </a:rPr>
              <a:t> </a:t>
            </a:r>
            <a:r>
              <a:rPr lang="es-CO" sz="1200" b="1" dirty="0">
                <a:latin typeface="Arial" panose="020B0604020202020204" pitchFamily="34" charset="0"/>
                <a:ea typeface="Calibri" panose="020F0502020204030204" pitchFamily="34" charset="0"/>
                <a:cs typeface="Times New Roman" panose="02020603050405020304" pitchFamily="18" charset="0"/>
              </a:rPr>
              <a:t>anticipada.</a:t>
            </a:r>
            <a:r>
              <a:rPr lang="es-CO"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s-CO" sz="1200" dirty="0">
              <a:latin typeface="Calibri" panose="020F0502020204030204" pitchFamily="34" charset="0"/>
              <a:ea typeface="Calibri" panose="020F0502020204030204" pitchFamily="34" charset="0"/>
              <a:cs typeface="Times New Roman" panose="02020603050405020304" pitchFamily="18" charset="0"/>
            </a:endParaRPr>
          </a:p>
          <a:p>
            <a:pPr marL="180340" algn="just">
              <a:lnSpc>
                <a:spcPct val="115000"/>
              </a:lnSpc>
              <a:spcAft>
                <a:spcPts val="0"/>
              </a:spcAft>
            </a:pPr>
            <a:r>
              <a:rPr lang="es-CO" sz="1200" dirty="0">
                <a:latin typeface="Arial" panose="020B0604020202020204" pitchFamily="34" charset="0"/>
                <a:ea typeface="Calibri" panose="020F0502020204030204" pitchFamily="34" charset="0"/>
                <a:cs typeface="Times New Roman" panose="02020603050405020304" pitchFamily="18" charset="0"/>
              </a:rPr>
              <a:t> </a:t>
            </a:r>
            <a:endParaRPr lang="es-CO" sz="1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ES_tradnl" sz="1200" b="1" dirty="0">
                <a:latin typeface="Arial" panose="020B0604020202020204" pitchFamily="34" charset="0"/>
                <a:ea typeface="Times New Roman" panose="02020603050405020304" pitchFamily="18" charset="0"/>
              </a:rPr>
              <a:t>DEBILIDADES.  </a:t>
            </a:r>
            <a:endParaRPr lang="es-CO" sz="1200" dirty="0">
              <a:latin typeface="Times New Roman" panose="02020603050405020304" pitchFamily="18" charset="0"/>
              <a:ea typeface="Times New Roman" panose="02020603050405020304" pitchFamily="18" charset="0"/>
            </a:endParaRPr>
          </a:p>
          <a:p>
            <a:pPr algn="just">
              <a:spcAft>
                <a:spcPts val="0"/>
              </a:spcAft>
            </a:pPr>
            <a:r>
              <a:rPr lang="es-ES_tradnl" sz="1200" b="1" dirty="0">
                <a:latin typeface="Arial" panose="020B0604020202020204" pitchFamily="34" charset="0"/>
                <a:ea typeface="Times New Roman" panose="02020603050405020304" pitchFamily="18" charset="0"/>
              </a:rPr>
              <a:t> - </a:t>
            </a:r>
            <a:r>
              <a:rPr lang="es-CO" sz="1200" b="1" dirty="0">
                <a:latin typeface="Arial" panose="020B0604020202020204" pitchFamily="34" charset="0"/>
                <a:ea typeface="Times New Roman" panose="02020603050405020304" pitchFamily="18" charset="0"/>
                <a:cs typeface="Times New Roman" panose="02020603050405020304" pitchFamily="18" charset="0"/>
              </a:rPr>
              <a:t>Acciones Vencidas:</a:t>
            </a:r>
            <a:endParaRPr lang="es-CO" sz="1200" dirty="0">
              <a:latin typeface="Calibri" panose="020F0502020204030204" pitchFamily="34" charset="0"/>
              <a:ea typeface="Times New Roman" panose="02020603050405020304" pitchFamily="18" charset="0"/>
              <a:cs typeface="Times New Roman" panose="02020603050405020304" pitchFamily="18" charset="0"/>
            </a:endParaRPr>
          </a:p>
          <a:p>
            <a:pPr marL="177800" marR="32385" algn="just">
              <a:lnSpc>
                <a:spcPct val="115000"/>
              </a:lnSpc>
              <a:spcAft>
                <a:spcPts val="1000"/>
              </a:spcAft>
            </a:pPr>
            <a:r>
              <a:rPr lang="es-CO"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Contraloría General de la República CGR</a:t>
            </a:r>
            <a:r>
              <a:rPr lang="es-CO" sz="1200" dirty="0">
                <a:latin typeface="Arial" panose="020B0604020202020204" pitchFamily="34" charset="0"/>
                <a:ea typeface="Calibri" panose="020F0502020204030204" pitchFamily="34" charset="0"/>
                <a:cs typeface="Times New Roman" panose="02020603050405020304" pitchFamily="18" charset="0"/>
              </a:rPr>
              <a:t>: </a:t>
            </a:r>
            <a:r>
              <a:rPr lang="es-CO" sz="1200" b="1" dirty="0">
                <a:latin typeface="Arial" panose="020B0604020202020204" pitchFamily="34" charset="0"/>
                <a:ea typeface="Calibri" panose="020F0502020204030204" pitchFamily="34" charset="0"/>
                <a:cs typeface="Times New Roman" panose="02020603050405020304" pitchFamily="18" charset="0"/>
              </a:rPr>
              <a:t>6.  </a:t>
            </a:r>
            <a:endParaRPr lang="es-CO" sz="1200" dirty="0">
              <a:latin typeface="Calibri" panose="020F0502020204030204" pitchFamily="34" charset="0"/>
              <a:ea typeface="Calibri" panose="020F0502020204030204" pitchFamily="34" charset="0"/>
              <a:cs typeface="Times New Roman" panose="02020603050405020304" pitchFamily="18" charset="0"/>
            </a:endParaRPr>
          </a:p>
          <a:p>
            <a:pPr marR="32385" lvl="0" algn="just">
              <a:lnSpc>
                <a:spcPct val="115000"/>
              </a:lnSpc>
              <a:spcAft>
                <a:spcPts val="0"/>
              </a:spcAft>
            </a:pPr>
            <a:r>
              <a:rPr lang="es-CO" sz="1200" b="1" dirty="0">
                <a:latin typeface="Arial" panose="020B0604020202020204" pitchFamily="34" charset="0"/>
                <a:ea typeface="Times New Roman" panose="02020603050405020304" pitchFamily="18" charset="0"/>
                <a:cs typeface="Times New Roman" panose="02020603050405020304" pitchFamily="18" charset="0"/>
              </a:rPr>
              <a:t>- Acciones En Alerta: </a:t>
            </a:r>
            <a:endParaRPr lang="es-CO" sz="1200" dirty="0">
              <a:latin typeface="Calibri" panose="020F0502020204030204" pitchFamily="34" charset="0"/>
              <a:ea typeface="Times New Roman" panose="02020603050405020304" pitchFamily="18" charset="0"/>
              <a:cs typeface="Times New Roman" panose="02020603050405020304" pitchFamily="18" charset="0"/>
            </a:endParaRPr>
          </a:p>
          <a:p>
            <a:pPr marL="177800" marR="32385" algn="just"/>
            <a:r>
              <a:rPr lang="es-CO" sz="1200" dirty="0">
                <a:latin typeface="Arial" panose="020B0604020202020204" pitchFamily="34" charset="0"/>
                <a:ea typeface="Calibri" panose="020F0502020204030204" pitchFamily="34" charset="0"/>
                <a:cs typeface="Times New Roman" panose="02020603050405020304" pitchFamily="18" charset="0"/>
              </a:rPr>
              <a:t>Contraloría de Bogotá CB: </a:t>
            </a:r>
            <a:r>
              <a:rPr lang="es-CO" sz="1200" b="1" dirty="0">
                <a:latin typeface="Arial" panose="020B0604020202020204" pitchFamily="34" charset="0"/>
                <a:ea typeface="Calibri" panose="020F0502020204030204" pitchFamily="34" charset="0"/>
                <a:cs typeface="Times New Roman" panose="02020603050405020304" pitchFamily="18" charset="0"/>
              </a:rPr>
              <a:t>20 </a:t>
            </a:r>
          </a:p>
          <a:p>
            <a:pPr marL="177800" marR="32385" algn="just"/>
            <a:r>
              <a:rPr lang="es-CO"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Contraloría General de la República CGR</a:t>
            </a:r>
            <a:r>
              <a:rPr lang="es-CO" sz="1200" dirty="0">
                <a:latin typeface="Arial" panose="020B0604020202020204" pitchFamily="34" charset="0"/>
                <a:ea typeface="Calibri" panose="020F0502020204030204" pitchFamily="34" charset="0"/>
                <a:cs typeface="Times New Roman" panose="02020603050405020304" pitchFamily="18" charset="0"/>
              </a:rPr>
              <a:t>: </a:t>
            </a:r>
            <a:r>
              <a:rPr lang="es-CO" sz="1200" b="1" dirty="0">
                <a:latin typeface="Arial" panose="020B0604020202020204" pitchFamily="34" charset="0"/>
                <a:ea typeface="Calibri" panose="020F0502020204030204" pitchFamily="34" charset="0"/>
                <a:cs typeface="Times New Roman" panose="02020603050405020304" pitchFamily="18" charset="0"/>
              </a:rPr>
              <a:t>3</a:t>
            </a:r>
          </a:p>
          <a:p>
            <a:pPr marL="177800" marR="32385" algn="just"/>
            <a:endParaRPr lang="es-CO" sz="1200" dirty="0">
              <a:latin typeface="Arial" panose="020B0604020202020204" pitchFamily="34" charset="0"/>
              <a:ea typeface="Calibri" panose="020F0502020204030204" pitchFamily="34" charset="0"/>
              <a:cs typeface="Times New Roman" panose="02020603050405020304" pitchFamily="18" charset="0"/>
            </a:endParaRPr>
          </a:p>
          <a:p>
            <a:pPr marR="32385" algn="just"/>
            <a:r>
              <a:rPr lang="es-CO" sz="1200" b="1" dirty="0">
                <a:latin typeface="Arial" panose="020B0604020202020204" pitchFamily="34" charset="0"/>
                <a:ea typeface="Times New Roman" panose="02020603050405020304" pitchFamily="18" charset="0"/>
              </a:rPr>
              <a:t>RECOMENDACIONES</a:t>
            </a:r>
          </a:p>
          <a:p>
            <a:pPr marL="174625" marR="32385" indent="-174625" algn="just">
              <a:buFont typeface="Arial" panose="020B0604020202020204" pitchFamily="34" charset="0"/>
              <a:buChar char="•"/>
            </a:pPr>
            <a:r>
              <a:rPr lang="es-CO" sz="1100" dirty="0">
                <a:latin typeface="Arial" panose="020B0604020202020204" pitchFamily="34" charset="0"/>
                <a:ea typeface="Times New Roman" panose="02020603050405020304" pitchFamily="18" charset="0"/>
              </a:rPr>
              <a:t>A la solicitud de reprogramación de acciones a la CGR, informar a la OCIG la respuesta y avances para monitorear y acompañar la gestión.</a:t>
            </a:r>
          </a:p>
          <a:p>
            <a:pPr marL="174625" marR="32385" indent="-174625" algn="just">
              <a:buFont typeface="Arial" panose="020B0604020202020204" pitchFamily="34" charset="0"/>
              <a:buChar char="•"/>
            </a:pPr>
            <a:endParaRPr lang="es-CO" sz="1100" dirty="0">
              <a:latin typeface="Arial" panose="020B0604020202020204" pitchFamily="34" charset="0"/>
              <a:ea typeface="Times New Roman" panose="02020603050405020304" pitchFamily="18" charset="0"/>
            </a:endParaRPr>
          </a:p>
          <a:p>
            <a:pPr marL="174625" marR="32385" indent="-174625" algn="just">
              <a:buFont typeface="Arial" panose="020B0604020202020204" pitchFamily="34" charset="0"/>
              <a:buChar char="•"/>
            </a:pPr>
            <a:r>
              <a:rPr lang="es-CO" sz="1100" dirty="0">
                <a:latin typeface="Arial" panose="020B0604020202020204" pitchFamily="34" charset="0"/>
                <a:ea typeface="Times New Roman" panose="02020603050405020304" pitchFamily="18" charset="0"/>
              </a:rPr>
              <a:t>Atender prioritariamente las acciones en alerta, ya que la OCIG  monitoreará su gestión.</a:t>
            </a:r>
          </a:p>
        </p:txBody>
      </p:sp>
    </p:spTree>
    <p:extLst>
      <p:ext uri="{BB962C8B-B14F-4D97-AF65-F5344CB8AC3E}">
        <p14:creationId xmlns:p14="http://schemas.microsoft.com/office/powerpoint/2010/main" val="36343059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5">
            <a:extLst>
              <a:ext uri="{FF2B5EF4-FFF2-40B4-BE49-F238E27FC236}">
                <a16:creationId xmlns:a16="http://schemas.microsoft.com/office/drawing/2014/main" id="{2A7AF75B-0CEB-4203-A99F-BE15419090CB}"/>
              </a:ext>
            </a:extLst>
          </p:cNvPr>
          <p:cNvSpPr/>
          <p:nvPr/>
        </p:nvSpPr>
        <p:spPr>
          <a:xfrm>
            <a:off x="0" y="-127481"/>
            <a:ext cx="12192000" cy="41958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algn="ctr" fontAlgn="ctr"/>
            <a:r>
              <a:rPr lang="es-MX" b="1" dirty="0">
                <a:solidFill>
                  <a:schemeClr val="bg1"/>
                </a:solidFill>
                <a:latin typeface="Century Gothic" panose="020B0502020202020204" pitchFamily="34" charset="0"/>
              </a:rPr>
              <a:t>Estado - Plan de Mejoramiento – OCIG- Junio 2020</a:t>
            </a:r>
          </a:p>
        </p:txBody>
      </p:sp>
      <p:graphicFrame>
        <p:nvGraphicFramePr>
          <p:cNvPr id="6" name="Objeto 5">
            <a:extLst>
              <a:ext uri="{FF2B5EF4-FFF2-40B4-BE49-F238E27FC236}">
                <a16:creationId xmlns:a16="http://schemas.microsoft.com/office/drawing/2014/main" id="{A65EC54B-9761-4C1D-A1B0-D70A1A5382B8}"/>
              </a:ext>
            </a:extLst>
          </p:cNvPr>
          <p:cNvGraphicFramePr>
            <a:graphicFrameLocks noChangeAspect="1"/>
          </p:cNvGraphicFramePr>
          <p:nvPr>
            <p:extLst>
              <p:ext uri="{D42A27DB-BD31-4B8C-83A1-F6EECF244321}">
                <p14:modId xmlns:p14="http://schemas.microsoft.com/office/powerpoint/2010/main" val="2345171696"/>
              </p:ext>
            </p:extLst>
          </p:nvPr>
        </p:nvGraphicFramePr>
        <p:xfrm>
          <a:off x="395925" y="1103196"/>
          <a:ext cx="11228369" cy="4562573"/>
        </p:xfrm>
        <a:graphic>
          <a:graphicData uri="http://schemas.openxmlformats.org/presentationml/2006/ole">
            <mc:AlternateContent xmlns:mc="http://schemas.openxmlformats.org/markup-compatibility/2006">
              <mc:Choice xmlns:v="urn:schemas-microsoft-com:vml" Requires="v">
                <p:oleObj spid="_x0000_s10492" name="Imagen de mapa de bits" r:id="rId4" imgW="9624894" imgH="2841905" progId="Paint.Picture">
                  <p:embed/>
                </p:oleObj>
              </mc:Choice>
              <mc:Fallback>
                <p:oleObj name="Imagen de mapa de bits" r:id="rId4" imgW="9624894" imgH="2841905" progId="Paint.Picture">
                  <p:embed/>
                  <p:pic>
                    <p:nvPicPr>
                      <p:cNvPr id="6" name="Objeto 5">
                        <a:extLst>
                          <a:ext uri="{FF2B5EF4-FFF2-40B4-BE49-F238E27FC236}">
                            <a16:creationId xmlns:a16="http://schemas.microsoft.com/office/drawing/2014/main" id="{A65EC54B-9761-4C1D-A1B0-D70A1A5382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925" y="1103196"/>
                        <a:ext cx="11228369" cy="4562573"/>
                      </a:xfrm>
                      <a:prstGeom prst="rect">
                        <a:avLst/>
                      </a:prstGeom>
                      <a:noFill/>
                      <a:ln w="15875" cmpd="dbl">
                        <a:solidFill>
                          <a:schemeClr val="tx1"/>
                        </a:solidFill>
                      </a:ln>
                    </p:spPr>
                  </p:pic>
                </p:oleObj>
              </mc:Fallback>
            </mc:AlternateContent>
          </a:graphicData>
        </a:graphic>
      </p:graphicFrame>
      <p:sp>
        <p:nvSpPr>
          <p:cNvPr id="2" name="Rectángulo 1"/>
          <p:cNvSpPr/>
          <p:nvPr/>
        </p:nvSpPr>
        <p:spPr>
          <a:xfrm>
            <a:off x="2432304" y="512982"/>
            <a:ext cx="7430477" cy="369332"/>
          </a:xfrm>
          <a:prstGeom prst="rect">
            <a:avLst/>
          </a:prstGeom>
        </p:spPr>
        <p:txBody>
          <a:bodyPr wrap="square">
            <a:spAutoFit/>
          </a:bodyPr>
          <a:lstStyle/>
          <a:p>
            <a:pPr algn="ctr"/>
            <a:r>
              <a:rPr lang="es-MX" b="1" dirty="0">
                <a:latin typeface="Century Gothic" charset="0"/>
                <a:ea typeface="Century Gothic" charset="0"/>
                <a:cs typeface="Century Gothic" charset="0"/>
              </a:rPr>
              <a:t>GESTION EN LA IMPLEMENTACION Y CIERRE DE OBSERVACIONES</a:t>
            </a:r>
            <a:endParaRPr lang="es-CO" b="1" dirty="0">
              <a:latin typeface="Century Gothic" charset="0"/>
              <a:ea typeface="Century Gothic" charset="0"/>
              <a:cs typeface="Century Gothic" charset="0"/>
            </a:endParaRPr>
          </a:p>
        </p:txBody>
      </p:sp>
    </p:spTree>
    <p:extLst>
      <p:ext uri="{BB962C8B-B14F-4D97-AF65-F5344CB8AC3E}">
        <p14:creationId xmlns:p14="http://schemas.microsoft.com/office/powerpoint/2010/main" val="23747777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5">
            <a:extLst>
              <a:ext uri="{FF2B5EF4-FFF2-40B4-BE49-F238E27FC236}">
                <a16:creationId xmlns:a16="http://schemas.microsoft.com/office/drawing/2014/main" id="{2A7AF75B-0CEB-4203-A99F-BE15419090CB}"/>
              </a:ext>
            </a:extLst>
          </p:cNvPr>
          <p:cNvSpPr/>
          <p:nvPr/>
        </p:nvSpPr>
        <p:spPr>
          <a:xfrm>
            <a:off x="0" y="-127481"/>
            <a:ext cx="12192000" cy="41958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algn="ctr" fontAlgn="ctr"/>
            <a:r>
              <a:rPr lang="es-MX" b="1" dirty="0">
                <a:solidFill>
                  <a:schemeClr val="bg1"/>
                </a:solidFill>
                <a:latin typeface="Century Gothic" panose="020B0502020202020204" pitchFamily="34" charset="0"/>
              </a:rPr>
              <a:t>Estado - Plan de Mejoramiento – OCIG- Junio 2020</a:t>
            </a:r>
          </a:p>
        </p:txBody>
      </p:sp>
      <p:graphicFrame>
        <p:nvGraphicFramePr>
          <p:cNvPr id="7" name="Objeto 6">
            <a:extLst>
              <a:ext uri="{FF2B5EF4-FFF2-40B4-BE49-F238E27FC236}">
                <a16:creationId xmlns:a16="http://schemas.microsoft.com/office/drawing/2014/main" id="{1818DD13-B825-45CC-BE5D-8EA8FAF285AC}"/>
              </a:ext>
            </a:extLst>
          </p:cNvPr>
          <p:cNvGraphicFramePr>
            <a:graphicFrameLocks noChangeAspect="1"/>
          </p:cNvGraphicFramePr>
          <p:nvPr>
            <p:extLst>
              <p:ext uri="{D42A27DB-BD31-4B8C-83A1-F6EECF244321}">
                <p14:modId xmlns:p14="http://schemas.microsoft.com/office/powerpoint/2010/main" val="640584831"/>
              </p:ext>
            </p:extLst>
          </p:nvPr>
        </p:nvGraphicFramePr>
        <p:xfrm>
          <a:off x="175018" y="948641"/>
          <a:ext cx="11841964" cy="4876477"/>
        </p:xfrm>
        <a:graphic>
          <a:graphicData uri="http://schemas.openxmlformats.org/presentationml/2006/ole">
            <mc:AlternateContent xmlns:mc="http://schemas.openxmlformats.org/markup-compatibility/2006">
              <mc:Choice xmlns:v="urn:schemas-microsoft-com:vml" Requires="v">
                <p:oleObj spid="_x0000_s11516" name="Imagen de mapa de bits" r:id="rId4" imgW="6721423" imgH="2491956" progId="Paint.Picture">
                  <p:embed/>
                </p:oleObj>
              </mc:Choice>
              <mc:Fallback>
                <p:oleObj name="Imagen de mapa de bits" r:id="rId4" imgW="6721423" imgH="2491956" progId="Paint.Picture">
                  <p:embed/>
                  <p:pic>
                    <p:nvPicPr>
                      <p:cNvPr id="7" name="Objeto 6">
                        <a:extLst>
                          <a:ext uri="{FF2B5EF4-FFF2-40B4-BE49-F238E27FC236}">
                            <a16:creationId xmlns:a16="http://schemas.microsoft.com/office/drawing/2014/main" id="{1818DD13-B825-45CC-BE5D-8EA8FAF285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018" y="948641"/>
                        <a:ext cx="11841964" cy="4876477"/>
                      </a:xfrm>
                      <a:prstGeom prst="rect">
                        <a:avLst/>
                      </a:prstGeom>
                      <a:noFill/>
                      <a:ln w="12700" cmpd="dbl">
                        <a:solidFill>
                          <a:schemeClr val="tx1"/>
                        </a:solidFill>
                      </a:ln>
                    </p:spPr>
                  </p:pic>
                </p:oleObj>
              </mc:Fallback>
            </mc:AlternateContent>
          </a:graphicData>
        </a:graphic>
      </p:graphicFrame>
      <p:sp>
        <p:nvSpPr>
          <p:cNvPr id="2" name="Rectángulo 1"/>
          <p:cNvSpPr/>
          <p:nvPr/>
        </p:nvSpPr>
        <p:spPr>
          <a:xfrm>
            <a:off x="3346836" y="472280"/>
            <a:ext cx="5461752" cy="369332"/>
          </a:xfrm>
          <a:prstGeom prst="rect">
            <a:avLst/>
          </a:prstGeom>
        </p:spPr>
        <p:txBody>
          <a:bodyPr wrap="none">
            <a:spAutoFit/>
          </a:bodyPr>
          <a:lstStyle/>
          <a:p>
            <a:pPr algn="ctr"/>
            <a:r>
              <a:rPr lang="es-MX" b="1" dirty="0">
                <a:latin typeface="Century Gothic" charset="0"/>
                <a:ea typeface="Century Gothic" charset="0"/>
                <a:cs typeface="Century Gothic" charset="0"/>
              </a:rPr>
              <a:t>OBSERVACIONES CON DIFICULTAD EN EL CIERRE</a:t>
            </a:r>
            <a:endParaRPr lang="es-CO" b="1" dirty="0">
              <a:latin typeface="Century Gothic" charset="0"/>
              <a:ea typeface="Century Gothic" charset="0"/>
              <a:cs typeface="Century Gothic" charset="0"/>
            </a:endParaRPr>
          </a:p>
        </p:txBody>
      </p:sp>
    </p:spTree>
    <p:extLst>
      <p:ext uri="{BB962C8B-B14F-4D97-AF65-F5344CB8AC3E}">
        <p14:creationId xmlns:p14="http://schemas.microsoft.com/office/powerpoint/2010/main" val="30124638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5">
            <a:extLst>
              <a:ext uri="{FF2B5EF4-FFF2-40B4-BE49-F238E27FC236}">
                <a16:creationId xmlns:a16="http://schemas.microsoft.com/office/drawing/2014/main" id="{2A7AF75B-0CEB-4203-A99F-BE15419090CB}"/>
              </a:ext>
            </a:extLst>
          </p:cNvPr>
          <p:cNvSpPr/>
          <p:nvPr/>
        </p:nvSpPr>
        <p:spPr>
          <a:xfrm>
            <a:off x="0" y="-127481"/>
            <a:ext cx="12192000" cy="41958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algn="ctr" fontAlgn="ctr"/>
            <a:r>
              <a:rPr lang="es-MX" b="1" dirty="0">
                <a:solidFill>
                  <a:schemeClr val="bg1"/>
                </a:solidFill>
                <a:latin typeface="Century Gothic" panose="020B0502020202020204" pitchFamily="34" charset="0"/>
              </a:rPr>
              <a:t>Estado - Plan de Mejoramiento – OCIG- Junio 2020</a:t>
            </a:r>
          </a:p>
        </p:txBody>
      </p:sp>
      <p:sp>
        <p:nvSpPr>
          <p:cNvPr id="2" name="Rectángulo 1"/>
          <p:cNvSpPr/>
          <p:nvPr/>
        </p:nvSpPr>
        <p:spPr>
          <a:xfrm>
            <a:off x="3842018" y="1036498"/>
            <a:ext cx="4507964" cy="369332"/>
          </a:xfrm>
          <a:prstGeom prst="rect">
            <a:avLst/>
          </a:prstGeom>
        </p:spPr>
        <p:txBody>
          <a:bodyPr wrap="none">
            <a:spAutoFit/>
          </a:bodyPr>
          <a:lstStyle/>
          <a:p>
            <a:pPr algn="ctr"/>
            <a:r>
              <a:rPr lang="es-MX" b="1" dirty="0">
                <a:latin typeface="Century Gothic" charset="0"/>
                <a:ea typeface="Century Gothic" charset="0"/>
                <a:cs typeface="Century Gothic" charset="0"/>
              </a:rPr>
              <a:t>RECOMENDACIONES PARA LA MEJORA</a:t>
            </a:r>
            <a:endParaRPr lang="es-CO" b="1" dirty="0">
              <a:latin typeface="Century Gothic" charset="0"/>
              <a:ea typeface="Century Gothic" charset="0"/>
              <a:cs typeface="Century Gothic" charset="0"/>
            </a:endParaRPr>
          </a:p>
        </p:txBody>
      </p:sp>
      <p:sp>
        <p:nvSpPr>
          <p:cNvPr id="8" name="CuadroTexto 7">
            <a:extLst>
              <a:ext uri="{FF2B5EF4-FFF2-40B4-BE49-F238E27FC236}">
                <a16:creationId xmlns:a16="http://schemas.microsoft.com/office/drawing/2014/main" id="{59D9F891-7168-4B4A-9F02-554F7EC2C9A7}"/>
              </a:ext>
            </a:extLst>
          </p:cNvPr>
          <p:cNvSpPr txBox="1"/>
          <p:nvPr/>
        </p:nvSpPr>
        <p:spPr>
          <a:xfrm>
            <a:off x="461911" y="2187993"/>
            <a:ext cx="11019937" cy="2554545"/>
          </a:xfrm>
          <a:prstGeom prst="rect">
            <a:avLst/>
          </a:prstGeom>
          <a:noFill/>
        </p:spPr>
        <p:txBody>
          <a:bodyPr wrap="square">
            <a:spAutoFit/>
          </a:bodyPr>
          <a:lstStyle/>
          <a:p>
            <a:pPr marL="457200" indent="-457200" algn="just">
              <a:buFont typeface="Wingdings" panose="05000000000000000000" pitchFamily="2" charset="2"/>
              <a:buChar char="Ø"/>
            </a:pPr>
            <a:r>
              <a:rPr lang="es-ES_tradnl" sz="2000" dirty="0">
                <a:effectLst/>
                <a:latin typeface="Century Gothic" panose="020B0502020202020204" pitchFamily="34" charset="0"/>
                <a:ea typeface="Times New Roman" panose="02020603050405020304" pitchFamily="18" charset="0"/>
                <a:cs typeface="Arial" panose="020B0604020202020204" pitchFamily="34" charset="0"/>
              </a:rPr>
              <a:t>De acuerdo con los resultados del seguimiento y teniendo en cuenta que algunas observaciones presentan mayor complejidad en la implementación, se recomienda realizar el análisis de causas y evaluar las actividades propuestas, con el fin de tomar decisiones sobre su pertinencia.</a:t>
            </a:r>
          </a:p>
          <a:p>
            <a:pPr marL="457200" indent="-457200" algn="just">
              <a:buFont typeface="Wingdings" panose="05000000000000000000" pitchFamily="2" charset="2"/>
              <a:buChar char="Ø"/>
            </a:pPr>
            <a:endParaRPr lang="es-ES_tradnl" sz="2000" dirty="0">
              <a:latin typeface="Century Gothic" panose="020B0502020202020204" pitchFamily="34" charset="0"/>
              <a:cs typeface="Arial" panose="020B0604020202020204" pitchFamily="34" charset="0"/>
            </a:endParaRPr>
          </a:p>
          <a:p>
            <a:pPr marL="457200" indent="-457200" algn="just">
              <a:buFont typeface="Wingdings" panose="05000000000000000000" pitchFamily="2" charset="2"/>
              <a:buChar char="Ø"/>
            </a:pPr>
            <a:r>
              <a:rPr lang="es-ES_tradnl" sz="2000" dirty="0">
                <a:effectLst/>
                <a:latin typeface="Century Gothic" panose="020B0502020202020204" pitchFamily="34" charset="0"/>
                <a:ea typeface="Times New Roman" panose="02020603050405020304" pitchFamily="18" charset="0"/>
                <a:cs typeface="Arial" panose="020B0604020202020204" pitchFamily="34" charset="0"/>
              </a:rPr>
              <a:t>Para las observaciones que presenta vencimientos muy antiguos apoyarse en la segunda línea de defensa para la toma de acciones efectivas.</a:t>
            </a:r>
            <a:endParaRPr lang="es-CO" sz="2000" dirty="0">
              <a:latin typeface="Century Gothic" panose="020B0502020202020204" pitchFamily="34" charset="0"/>
            </a:endParaRPr>
          </a:p>
          <a:p>
            <a:pPr marL="457200" indent="-457200" algn="just">
              <a:buFont typeface="Wingdings" panose="05000000000000000000" pitchFamily="2" charset="2"/>
              <a:buChar char="Ø"/>
            </a:pPr>
            <a:endParaRPr lang="es-CO" sz="2000" dirty="0">
              <a:latin typeface="Century Gothic" panose="020B0502020202020204" pitchFamily="34" charset="0"/>
            </a:endParaRPr>
          </a:p>
        </p:txBody>
      </p:sp>
    </p:spTree>
    <p:extLst>
      <p:ext uri="{BB962C8B-B14F-4D97-AF65-F5344CB8AC3E}">
        <p14:creationId xmlns:p14="http://schemas.microsoft.com/office/powerpoint/2010/main" val="1339597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upo 28">
            <a:extLst>
              <a:ext uri="{FF2B5EF4-FFF2-40B4-BE49-F238E27FC236}">
                <a16:creationId xmlns:a16="http://schemas.microsoft.com/office/drawing/2014/main" id="{B933F47E-8B67-4355-B538-F09719CBD1C9}"/>
              </a:ext>
            </a:extLst>
          </p:cNvPr>
          <p:cNvGrpSpPr/>
          <p:nvPr/>
        </p:nvGrpSpPr>
        <p:grpSpPr>
          <a:xfrm>
            <a:off x="2190" y="0"/>
            <a:ext cx="12177740" cy="6063916"/>
            <a:chOff x="1759047" y="1018380"/>
            <a:chExt cx="7272808" cy="3665177"/>
          </a:xfrm>
        </p:grpSpPr>
        <p:sp>
          <p:nvSpPr>
            <p:cNvPr id="31" name="Rectángulo 30">
              <a:extLst>
                <a:ext uri="{FF2B5EF4-FFF2-40B4-BE49-F238E27FC236}">
                  <a16:creationId xmlns:a16="http://schemas.microsoft.com/office/drawing/2014/main" id="{F80A90A0-B91C-45D3-B4CC-053B02C32BFC}"/>
                </a:ext>
              </a:extLst>
            </p:cNvPr>
            <p:cNvSpPr/>
            <p:nvPr/>
          </p:nvSpPr>
          <p:spPr>
            <a:xfrm>
              <a:off x="1759047" y="1018380"/>
              <a:ext cx="7272808" cy="3665177"/>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dirty="0"/>
            </a:p>
          </p:txBody>
        </p:sp>
        <p:sp>
          <p:nvSpPr>
            <p:cNvPr id="32" name="Title 1">
              <a:extLst>
                <a:ext uri="{FF2B5EF4-FFF2-40B4-BE49-F238E27FC236}">
                  <a16:creationId xmlns:a16="http://schemas.microsoft.com/office/drawing/2014/main" id="{1D9FB68E-71C6-4D03-9921-80D5FBD713B4}"/>
                </a:ext>
              </a:extLst>
            </p:cNvPr>
            <p:cNvSpPr txBox="1">
              <a:spLocks/>
            </p:cNvSpPr>
            <p:nvPr/>
          </p:nvSpPr>
          <p:spPr>
            <a:xfrm>
              <a:off x="2201333" y="3387284"/>
              <a:ext cx="6327220" cy="1080012"/>
            </a:xfrm>
            <a:prstGeom prst="rect">
              <a:avLst/>
            </a:prstGeom>
          </p:spPr>
          <p:txBody>
            <a:bodyPr vert="horz" lIns="43052" tIns="21526" rIns="43052" bIns="21526" rtlCol="0" anchor="ctr">
              <a:noAutofit/>
            </a:bodyPr>
            <a:lstStyle>
              <a:defPPr>
                <a:defRPr lang="es-CO"/>
              </a:defPPr>
              <a:lvl1pPr algn="r" defTabSz="914400" eaLnBrk="1" latinLnBrk="0" hangingPunct="1">
                <a:lnSpc>
                  <a:spcPct val="90000"/>
                </a:lnSpc>
                <a:buNone/>
                <a:defRPr sz="4400">
                  <a:solidFill>
                    <a:schemeClr val="bg1"/>
                  </a:solidFill>
                  <a:latin typeface="Arial"/>
                  <a:ea typeface="+mj-ea"/>
                  <a:cs typeface="+mj-cs"/>
                </a:defRPr>
              </a:lvl1pPr>
            </a:lstStyle>
            <a:p>
              <a:pPr marL="176213" algn="ctr"/>
              <a:r>
                <a:rPr lang="es-CO" sz="2400" b="1" dirty="0">
                  <a:latin typeface="Century Gothic" panose="020B0502020202020204" pitchFamily="34" charset="0"/>
                  <a:ea typeface="Open Sans" panose="020B0606030504020204" pitchFamily="34" charset="0"/>
                  <a:cs typeface="Arial" panose="020B0604020202020204" pitchFamily="34" charset="0"/>
                </a:rPr>
                <a:t>1. Decreto 807/2019 -  Decreto 1083/2015 </a:t>
              </a:r>
              <a:r>
                <a:rPr lang="es-CO" sz="2400" b="1" dirty="0">
                  <a:latin typeface="Century Gothic" panose="020B0502020202020204" pitchFamily="34" charset="0"/>
                  <a:ea typeface="Century Gothic" charset="0"/>
                  <a:cs typeface="Century Gothic" charset="0"/>
                </a:rPr>
                <a:t>Roles OCIG</a:t>
              </a:r>
              <a:endParaRPr lang="es-CO" sz="2400" b="1" dirty="0">
                <a:latin typeface="Century Gothic" panose="020B0502020202020204" pitchFamily="34" charset="0"/>
                <a:ea typeface="Open Sans" panose="020B0606030504020204" pitchFamily="34" charset="0"/>
                <a:cs typeface="Arial" panose="020B0604020202020204" pitchFamily="34" charset="0"/>
              </a:endParaRPr>
            </a:p>
          </p:txBody>
        </p:sp>
      </p:grpSp>
      <p:pic>
        <p:nvPicPr>
          <p:cNvPr id="2" name="Imagen 1"/>
          <p:cNvPicPr>
            <a:picLocks noChangeAspect="1"/>
          </p:cNvPicPr>
          <p:nvPr/>
        </p:nvPicPr>
        <p:blipFill>
          <a:blip r:embed="rId3"/>
          <a:stretch>
            <a:fillRect/>
          </a:stretch>
        </p:blipFill>
        <p:spPr>
          <a:xfrm>
            <a:off x="3742018" y="1600199"/>
            <a:ext cx="4763153" cy="2697715"/>
          </a:xfrm>
          <a:prstGeom prst="rect">
            <a:avLst/>
          </a:prstGeom>
        </p:spPr>
      </p:pic>
    </p:spTree>
    <p:extLst>
      <p:ext uri="{BB962C8B-B14F-4D97-AF65-F5344CB8AC3E}">
        <p14:creationId xmlns:p14="http://schemas.microsoft.com/office/powerpoint/2010/main" val="1092875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5">
            <a:extLst>
              <a:ext uri="{FF2B5EF4-FFF2-40B4-BE49-F238E27FC236}">
                <a16:creationId xmlns:a16="http://schemas.microsoft.com/office/drawing/2014/main" id="{2A7AF75B-0CEB-4203-A99F-BE15419090CB}"/>
              </a:ext>
            </a:extLst>
          </p:cNvPr>
          <p:cNvSpPr/>
          <p:nvPr/>
        </p:nvSpPr>
        <p:spPr>
          <a:xfrm>
            <a:off x="0" y="-127481"/>
            <a:ext cx="12192000" cy="41958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algn="ctr" fontAlgn="ctr"/>
            <a:r>
              <a:rPr lang="es-MX" sz="2400" b="1" u="sng" dirty="0">
                <a:solidFill>
                  <a:schemeClr val="bg1"/>
                </a:solidFill>
                <a:latin typeface="Century Gothic" panose="020B0502020202020204" pitchFamily="34" charset="0"/>
              </a:rPr>
              <a:t>Estado - Plan de Mejoramiento – OCIG- Junio 2020</a:t>
            </a:r>
          </a:p>
        </p:txBody>
      </p:sp>
      <p:graphicFrame>
        <p:nvGraphicFramePr>
          <p:cNvPr id="5" name="Objeto 4">
            <a:extLst>
              <a:ext uri="{FF2B5EF4-FFF2-40B4-BE49-F238E27FC236}">
                <a16:creationId xmlns:a16="http://schemas.microsoft.com/office/drawing/2014/main" id="{68A3F261-DAE4-46C9-8910-426BA817C02A}"/>
              </a:ext>
            </a:extLst>
          </p:cNvPr>
          <p:cNvGraphicFramePr>
            <a:graphicFrameLocks noChangeAspect="1"/>
          </p:cNvGraphicFramePr>
          <p:nvPr>
            <p:extLst/>
          </p:nvPr>
        </p:nvGraphicFramePr>
        <p:xfrm>
          <a:off x="2761488" y="994615"/>
          <a:ext cx="6439434" cy="5033284"/>
        </p:xfrm>
        <a:graphic>
          <a:graphicData uri="http://schemas.openxmlformats.org/presentationml/2006/ole">
            <mc:AlternateContent xmlns:mc="http://schemas.openxmlformats.org/markup-compatibility/2006">
              <mc:Choice xmlns:v="urn:schemas-microsoft-com:vml" Requires="v">
                <p:oleObj spid="_x0000_s12538" name="Imagen de mapa de bits" r:id="rId4" imgW="4220952" imgH="3580952" progId="Paint.Picture">
                  <p:embed/>
                </p:oleObj>
              </mc:Choice>
              <mc:Fallback>
                <p:oleObj name="Imagen de mapa de bits" r:id="rId4" imgW="4220952" imgH="3580952" progId="Paint.Picture">
                  <p:embed/>
                  <p:pic>
                    <p:nvPicPr>
                      <p:cNvPr id="5" name="Objeto 4">
                        <a:extLst>
                          <a:ext uri="{FF2B5EF4-FFF2-40B4-BE49-F238E27FC236}">
                            <a16:creationId xmlns:a16="http://schemas.microsoft.com/office/drawing/2014/main" id="{68A3F261-DAE4-46C9-8910-426BA817C0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1488" y="994615"/>
                        <a:ext cx="6439434" cy="5033284"/>
                      </a:xfrm>
                      <a:prstGeom prst="rect">
                        <a:avLst/>
                      </a:prstGeom>
                      <a:noFill/>
                    </p:spPr>
                  </p:pic>
                </p:oleObj>
              </mc:Fallback>
            </mc:AlternateContent>
          </a:graphicData>
        </a:graphic>
      </p:graphicFrame>
      <p:sp>
        <p:nvSpPr>
          <p:cNvPr id="2" name="Rectángulo 1"/>
          <p:cNvSpPr/>
          <p:nvPr/>
        </p:nvSpPr>
        <p:spPr>
          <a:xfrm>
            <a:off x="2578608" y="556223"/>
            <a:ext cx="7040880" cy="369332"/>
          </a:xfrm>
          <a:prstGeom prst="rect">
            <a:avLst/>
          </a:prstGeom>
        </p:spPr>
        <p:txBody>
          <a:bodyPr wrap="square">
            <a:spAutoFit/>
          </a:bodyPr>
          <a:lstStyle/>
          <a:p>
            <a:pPr algn="ctr"/>
            <a:r>
              <a:rPr lang="es-MX" b="1" dirty="0">
                <a:latin typeface="Century Gothic" charset="0"/>
                <a:ea typeface="Century Gothic" charset="0"/>
                <a:cs typeface="Century Gothic" charset="0"/>
              </a:rPr>
              <a:t>OBSERVACIONES CON VENCIMIENTO SUPERIOR A 90 DIAS</a:t>
            </a:r>
            <a:endParaRPr lang="es-CO" b="1" dirty="0">
              <a:latin typeface="Century Gothic" charset="0"/>
              <a:ea typeface="Century Gothic" charset="0"/>
              <a:cs typeface="Century Gothic" charset="0"/>
            </a:endParaRPr>
          </a:p>
        </p:txBody>
      </p:sp>
    </p:spTree>
    <p:extLst>
      <p:ext uri="{BB962C8B-B14F-4D97-AF65-F5344CB8AC3E}">
        <p14:creationId xmlns:p14="http://schemas.microsoft.com/office/powerpoint/2010/main" val="30158697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upo 28">
            <a:extLst>
              <a:ext uri="{FF2B5EF4-FFF2-40B4-BE49-F238E27FC236}">
                <a16:creationId xmlns:a16="http://schemas.microsoft.com/office/drawing/2014/main" id="{B933F47E-8B67-4355-B538-F09719CBD1C9}"/>
              </a:ext>
            </a:extLst>
          </p:cNvPr>
          <p:cNvGrpSpPr/>
          <p:nvPr/>
        </p:nvGrpSpPr>
        <p:grpSpPr>
          <a:xfrm>
            <a:off x="0" y="0"/>
            <a:ext cx="12177740" cy="6063916"/>
            <a:chOff x="1674307" y="1018380"/>
            <a:chExt cx="7272808" cy="3665177"/>
          </a:xfrm>
        </p:grpSpPr>
        <p:sp>
          <p:nvSpPr>
            <p:cNvPr id="31" name="Rectángulo 30">
              <a:extLst>
                <a:ext uri="{FF2B5EF4-FFF2-40B4-BE49-F238E27FC236}">
                  <a16:creationId xmlns:a16="http://schemas.microsoft.com/office/drawing/2014/main" id="{F80A90A0-B91C-45D3-B4CC-053B02C32BFC}"/>
                </a:ext>
              </a:extLst>
            </p:cNvPr>
            <p:cNvSpPr/>
            <p:nvPr/>
          </p:nvSpPr>
          <p:spPr>
            <a:xfrm>
              <a:off x="1674307" y="1018380"/>
              <a:ext cx="7272808" cy="3665177"/>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dirty="0"/>
            </a:p>
          </p:txBody>
        </p:sp>
        <p:sp>
          <p:nvSpPr>
            <p:cNvPr id="32" name="Title 1">
              <a:extLst>
                <a:ext uri="{FF2B5EF4-FFF2-40B4-BE49-F238E27FC236}">
                  <a16:creationId xmlns:a16="http://schemas.microsoft.com/office/drawing/2014/main" id="{1D9FB68E-71C6-4D03-9921-80D5FBD713B4}"/>
                </a:ext>
              </a:extLst>
            </p:cNvPr>
            <p:cNvSpPr txBox="1">
              <a:spLocks/>
            </p:cNvSpPr>
            <p:nvPr/>
          </p:nvSpPr>
          <p:spPr>
            <a:xfrm>
              <a:off x="1961359" y="3387284"/>
              <a:ext cx="6630206" cy="1080012"/>
            </a:xfrm>
            <a:prstGeom prst="rect">
              <a:avLst/>
            </a:prstGeom>
          </p:spPr>
          <p:txBody>
            <a:bodyPr vert="horz" lIns="43052" tIns="21526" rIns="43052" bIns="21526" rtlCol="0" anchor="ctr">
              <a:noAutofit/>
            </a:bodyPr>
            <a:lstStyle>
              <a:defPPr>
                <a:defRPr lang="es-CO"/>
              </a:defPPr>
              <a:lvl1pPr algn="r" defTabSz="914400" eaLnBrk="1" latinLnBrk="0" hangingPunct="1">
                <a:lnSpc>
                  <a:spcPct val="90000"/>
                </a:lnSpc>
                <a:buNone/>
                <a:defRPr sz="4400">
                  <a:solidFill>
                    <a:schemeClr val="bg1"/>
                  </a:solidFill>
                  <a:latin typeface="Arial"/>
                  <a:ea typeface="+mj-ea"/>
                  <a:cs typeface="+mj-cs"/>
                </a:defRPr>
              </a:lvl1pPr>
            </a:lstStyle>
            <a:p>
              <a:pPr algn="ctr"/>
              <a:r>
                <a:rPr lang="es-MX" sz="2400" b="1" dirty="0">
                  <a:latin typeface="Century Gothic" charset="0"/>
                  <a:ea typeface="Century Gothic" charset="0"/>
                  <a:cs typeface="Century Gothic" charset="0"/>
                </a:rPr>
                <a:t>Cumplimiento del PAA 2020 - DGCYP.</a:t>
              </a:r>
            </a:p>
          </p:txBody>
        </p:sp>
      </p:grpSp>
      <p:pic>
        <p:nvPicPr>
          <p:cNvPr id="7" name="Imagen 6"/>
          <p:cNvPicPr>
            <a:picLocks noChangeAspect="1"/>
          </p:cNvPicPr>
          <p:nvPr/>
        </p:nvPicPr>
        <p:blipFill>
          <a:blip r:embed="rId3"/>
          <a:stretch>
            <a:fillRect/>
          </a:stretch>
        </p:blipFill>
        <p:spPr>
          <a:xfrm>
            <a:off x="3290039" y="1243143"/>
            <a:ext cx="5630580" cy="2815290"/>
          </a:xfrm>
          <a:prstGeom prst="rect">
            <a:avLst/>
          </a:prstGeom>
        </p:spPr>
      </p:pic>
    </p:spTree>
    <p:extLst>
      <p:ext uri="{BB962C8B-B14F-4D97-AF65-F5344CB8AC3E}">
        <p14:creationId xmlns:p14="http://schemas.microsoft.com/office/powerpoint/2010/main" val="6358886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146600" y="813285"/>
            <a:ext cx="1766706" cy="354821"/>
          </a:xfrm>
          <a:prstGeom prst="rect">
            <a:avLst/>
          </a:pr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b="1" dirty="0">
                <a:solidFill>
                  <a:schemeClr val="tx1"/>
                </a:solidFill>
              </a:rPr>
              <a:t>Carbono Neutro</a:t>
            </a:r>
          </a:p>
          <a:p>
            <a:pPr algn="ctr"/>
            <a:r>
              <a:rPr lang="es-CO" sz="1200" b="1" dirty="0">
                <a:solidFill>
                  <a:schemeClr val="tx1"/>
                </a:solidFill>
              </a:rPr>
              <a:t>Y GEI</a:t>
            </a:r>
          </a:p>
        </p:txBody>
      </p:sp>
      <p:sp>
        <p:nvSpPr>
          <p:cNvPr id="37" name="Rectángulo 5"/>
          <p:cNvSpPr/>
          <p:nvPr/>
        </p:nvSpPr>
        <p:spPr>
          <a:xfrm>
            <a:off x="0" y="-13181"/>
            <a:ext cx="12288688" cy="746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a:solidFill>
                  <a:schemeClr val="bg1"/>
                </a:solidFill>
                <a:latin typeface="Century Gothic" charset="0"/>
                <a:ea typeface="Century Gothic" charset="0"/>
                <a:cs typeface="Century Gothic" charset="0"/>
              </a:rPr>
              <a:t>Resultados de Auditorías - Cierre PAA SG 2019</a:t>
            </a:r>
            <a:endParaRPr lang="es-CO" sz="2000" b="1" dirty="0">
              <a:solidFill>
                <a:schemeClr val="bg1"/>
              </a:solidFill>
              <a:latin typeface="Century Gothic" charset="0"/>
              <a:ea typeface="Century Gothic" charset="0"/>
              <a:cs typeface="Century Gothic" charset="0"/>
            </a:endParaRPr>
          </a:p>
        </p:txBody>
      </p:sp>
      <p:pic>
        <p:nvPicPr>
          <p:cNvPr id="90" name="Imagen 89">
            <a:extLst>
              <a:ext uri="{FF2B5EF4-FFF2-40B4-BE49-F238E27FC236}">
                <a16:creationId xmlns:a16="http://schemas.microsoft.com/office/drawing/2014/main" id="{7313026A-1992-48DD-A528-3FE47D609A23}"/>
              </a:ext>
            </a:extLst>
          </p:cNvPr>
          <p:cNvPicPr>
            <a:picLocks noChangeAspect="1"/>
          </p:cNvPicPr>
          <p:nvPr/>
        </p:nvPicPr>
        <p:blipFill>
          <a:blip r:embed="rId3"/>
          <a:stretch>
            <a:fillRect/>
          </a:stretch>
        </p:blipFill>
        <p:spPr>
          <a:xfrm>
            <a:off x="631318" y="1017696"/>
            <a:ext cx="669223" cy="676414"/>
          </a:xfrm>
          <a:prstGeom prst="rect">
            <a:avLst/>
          </a:prstGeom>
        </p:spPr>
      </p:pic>
      <p:pic>
        <p:nvPicPr>
          <p:cNvPr id="92" name="Imagen 91">
            <a:extLst>
              <a:ext uri="{FF2B5EF4-FFF2-40B4-BE49-F238E27FC236}">
                <a16:creationId xmlns:a16="http://schemas.microsoft.com/office/drawing/2014/main" id="{F70AD955-EDDC-41C2-BC9F-D224BEA04B35}"/>
              </a:ext>
            </a:extLst>
          </p:cNvPr>
          <p:cNvPicPr>
            <a:picLocks noChangeAspect="1"/>
          </p:cNvPicPr>
          <p:nvPr/>
        </p:nvPicPr>
        <p:blipFill>
          <a:blip r:embed="rId4"/>
          <a:stretch>
            <a:fillRect/>
          </a:stretch>
        </p:blipFill>
        <p:spPr>
          <a:xfrm>
            <a:off x="540914" y="4568592"/>
            <a:ext cx="693274" cy="699939"/>
          </a:xfrm>
          <a:prstGeom prst="rect">
            <a:avLst/>
          </a:prstGeom>
        </p:spPr>
      </p:pic>
      <p:pic>
        <p:nvPicPr>
          <p:cNvPr id="33" name="Imagen 32">
            <a:extLst>
              <a:ext uri="{FF2B5EF4-FFF2-40B4-BE49-F238E27FC236}">
                <a16:creationId xmlns:a16="http://schemas.microsoft.com/office/drawing/2014/main" id="{0170E699-9583-4959-83FC-459A3EDA55DB}"/>
              </a:ext>
            </a:extLst>
          </p:cNvPr>
          <p:cNvPicPr>
            <a:picLocks noChangeAspect="1"/>
          </p:cNvPicPr>
          <p:nvPr/>
        </p:nvPicPr>
        <p:blipFill>
          <a:blip r:embed="rId5"/>
          <a:stretch>
            <a:fillRect/>
          </a:stretch>
        </p:blipFill>
        <p:spPr>
          <a:xfrm>
            <a:off x="680205" y="3023668"/>
            <a:ext cx="620336" cy="678539"/>
          </a:xfrm>
          <a:prstGeom prst="rect">
            <a:avLst/>
          </a:prstGeom>
        </p:spPr>
      </p:pic>
      <p:sp>
        <p:nvSpPr>
          <p:cNvPr id="97" name="Rectángulo 96"/>
          <p:cNvSpPr/>
          <p:nvPr/>
        </p:nvSpPr>
        <p:spPr>
          <a:xfrm>
            <a:off x="2146600" y="1197626"/>
            <a:ext cx="1766706" cy="390066"/>
          </a:xfrm>
          <a:prstGeom prst="rect">
            <a:avLst/>
          </a:pr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b="1" dirty="0">
                <a:solidFill>
                  <a:schemeClr val="tx1"/>
                </a:solidFill>
              </a:rPr>
              <a:t>MDL Suba y Usaquén</a:t>
            </a:r>
          </a:p>
        </p:txBody>
      </p:sp>
      <p:sp>
        <p:nvSpPr>
          <p:cNvPr id="101" name="Rectángulo 100"/>
          <p:cNvSpPr/>
          <p:nvPr/>
        </p:nvSpPr>
        <p:spPr>
          <a:xfrm>
            <a:off x="2146600" y="5348877"/>
            <a:ext cx="1802380" cy="383469"/>
          </a:xfrm>
          <a:prstGeom prst="rect">
            <a:avLst/>
          </a:prstGeom>
          <a:noFill/>
          <a:ln>
            <a:solidFill>
              <a:srgbClr val="000099"/>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CO" sz="1100" b="1" dirty="0">
                <a:solidFill>
                  <a:schemeClr val="tx1"/>
                </a:solidFill>
              </a:rPr>
              <a:t>Auditoria interna NTC-ISO/ IEC 17025:2017 </a:t>
            </a:r>
          </a:p>
        </p:txBody>
      </p:sp>
      <p:sp>
        <p:nvSpPr>
          <p:cNvPr id="11" name="CuadroTexto 10"/>
          <p:cNvSpPr txBox="1"/>
          <p:nvPr/>
        </p:nvSpPr>
        <p:spPr>
          <a:xfrm>
            <a:off x="570002" y="883120"/>
            <a:ext cx="923281" cy="276999"/>
          </a:xfrm>
          <a:prstGeom prst="rect">
            <a:avLst/>
          </a:prstGeom>
          <a:noFill/>
        </p:spPr>
        <p:txBody>
          <a:bodyPr wrap="square" rtlCol="0">
            <a:spAutoFit/>
          </a:bodyPr>
          <a:lstStyle/>
          <a:p>
            <a:r>
              <a:rPr lang="es-CO" sz="1200" b="1" dirty="0"/>
              <a:t>Ambiental</a:t>
            </a:r>
          </a:p>
        </p:txBody>
      </p:sp>
      <p:sp>
        <p:nvSpPr>
          <p:cNvPr id="105" name="CuadroTexto 104"/>
          <p:cNvSpPr txBox="1"/>
          <p:nvPr/>
        </p:nvSpPr>
        <p:spPr>
          <a:xfrm>
            <a:off x="373101" y="4300256"/>
            <a:ext cx="1142977" cy="276999"/>
          </a:xfrm>
          <a:prstGeom prst="rect">
            <a:avLst/>
          </a:prstGeom>
          <a:noFill/>
        </p:spPr>
        <p:txBody>
          <a:bodyPr wrap="square" rtlCol="0">
            <a:spAutoFit/>
          </a:bodyPr>
          <a:lstStyle/>
          <a:p>
            <a:r>
              <a:rPr lang="es-CO" sz="1200" b="1" dirty="0"/>
              <a:t>Laboratorios</a:t>
            </a:r>
          </a:p>
        </p:txBody>
      </p:sp>
      <p:sp>
        <p:nvSpPr>
          <p:cNvPr id="113" name="Rectángulo 112"/>
          <p:cNvSpPr/>
          <p:nvPr/>
        </p:nvSpPr>
        <p:spPr>
          <a:xfrm>
            <a:off x="2146600" y="3989823"/>
            <a:ext cx="1817431" cy="416906"/>
          </a:xfrm>
          <a:prstGeom prst="rect">
            <a:avLst/>
          </a:pr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b="1" dirty="0">
                <a:solidFill>
                  <a:schemeClr val="tx1"/>
                </a:solidFill>
              </a:rPr>
              <a:t>Evaluación externa IDEAM</a:t>
            </a:r>
          </a:p>
        </p:txBody>
      </p:sp>
      <p:sp>
        <p:nvSpPr>
          <p:cNvPr id="114" name="Rectángulo 113"/>
          <p:cNvSpPr/>
          <p:nvPr/>
        </p:nvSpPr>
        <p:spPr>
          <a:xfrm>
            <a:off x="2146600" y="4459296"/>
            <a:ext cx="1804179" cy="382943"/>
          </a:xfrm>
          <a:prstGeom prst="rect">
            <a:avLst/>
          </a:pr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b="1" dirty="0">
                <a:solidFill>
                  <a:schemeClr val="tx1"/>
                </a:solidFill>
              </a:rPr>
              <a:t>Evaluación ONAC</a:t>
            </a:r>
          </a:p>
        </p:txBody>
      </p:sp>
      <p:sp>
        <p:nvSpPr>
          <p:cNvPr id="115" name="CuadroTexto 114"/>
          <p:cNvSpPr txBox="1"/>
          <p:nvPr/>
        </p:nvSpPr>
        <p:spPr>
          <a:xfrm>
            <a:off x="322479" y="2654866"/>
            <a:ext cx="1701006" cy="276999"/>
          </a:xfrm>
          <a:prstGeom prst="rect">
            <a:avLst/>
          </a:prstGeom>
          <a:noFill/>
        </p:spPr>
        <p:txBody>
          <a:bodyPr wrap="square" rtlCol="0">
            <a:spAutoFit/>
          </a:bodyPr>
          <a:lstStyle/>
          <a:p>
            <a:r>
              <a:rPr lang="es-CO" sz="1200" b="1" dirty="0"/>
              <a:t>Seg. Salud en Trabajo</a:t>
            </a:r>
          </a:p>
        </p:txBody>
      </p:sp>
      <p:sp>
        <p:nvSpPr>
          <p:cNvPr id="116" name="Rectángulo 115"/>
          <p:cNvSpPr/>
          <p:nvPr/>
        </p:nvSpPr>
        <p:spPr>
          <a:xfrm>
            <a:off x="2146600" y="3028680"/>
            <a:ext cx="1817431" cy="416906"/>
          </a:xfrm>
          <a:prstGeom prst="rect">
            <a:avLst/>
          </a:pr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b="1" dirty="0">
                <a:solidFill>
                  <a:schemeClr val="tx1"/>
                </a:solidFill>
              </a:rPr>
              <a:t>Auditoría Interna SST Fase I</a:t>
            </a:r>
          </a:p>
        </p:txBody>
      </p:sp>
      <p:sp>
        <p:nvSpPr>
          <p:cNvPr id="49" name="Rectángulo 48">
            <a:extLst>
              <a:ext uri="{FF2B5EF4-FFF2-40B4-BE49-F238E27FC236}">
                <a16:creationId xmlns:a16="http://schemas.microsoft.com/office/drawing/2014/main" id="{FAA3BD1D-C0F1-45F7-8FAD-CAB5F88761BF}"/>
              </a:ext>
            </a:extLst>
          </p:cNvPr>
          <p:cNvSpPr/>
          <p:nvPr/>
        </p:nvSpPr>
        <p:spPr>
          <a:xfrm>
            <a:off x="2146600" y="1643066"/>
            <a:ext cx="1766705" cy="561084"/>
          </a:xfrm>
          <a:prstGeom prst="rect">
            <a:avLst/>
          </a:prstGeom>
          <a:noFill/>
          <a:ln>
            <a:solidFill>
              <a:srgbClr val="000099"/>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CO" sz="1100" b="1" dirty="0">
                <a:solidFill>
                  <a:schemeClr val="tx1"/>
                </a:solidFill>
              </a:rPr>
              <a:t>Auditoria normativa ambiental</a:t>
            </a:r>
            <a:endParaRPr lang="es-CO" sz="1100" b="1" dirty="0"/>
          </a:p>
        </p:txBody>
      </p:sp>
      <p:sp>
        <p:nvSpPr>
          <p:cNvPr id="14" name="Rectángulo 13">
            <a:extLst>
              <a:ext uri="{FF2B5EF4-FFF2-40B4-BE49-F238E27FC236}">
                <a16:creationId xmlns:a16="http://schemas.microsoft.com/office/drawing/2014/main" id="{666B28A2-6C5C-46D6-8C25-B4BD1150B590}"/>
              </a:ext>
            </a:extLst>
          </p:cNvPr>
          <p:cNvSpPr/>
          <p:nvPr/>
        </p:nvSpPr>
        <p:spPr>
          <a:xfrm>
            <a:off x="5065779" y="772170"/>
            <a:ext cx="6186907" cy="646331"/>
          </a:xfrm>
          <a:prstGeom prst="rect">
            <a:avLst/>
          </a:prstGeom>
        </p:spPr>
        <p:txBody>
          <a:bodyPr wrap="square">
            <a:spAutoFit/>
          </a:bodyPr>
          <a:lstStyle/>
          <a:p>
            <a:pPr algn="ctr"/>
            <a:r>
              <a:rPr lang="es-CO" dirty="0">
                <a:latin typeface="Century Gothic" panose="020B0502020202020204" pitchFamily="34" charset="0"/>
              </a:rPr>
              <a:t>Se logró la </a:t>
            </a:r>
            <a:r>
              <a:rPr lang="es-CO" b="1" dirty="0">
                <a:latin typeface="Century Gothic" panose="020B0502020202020204" pitchFamily="34" charset="0"/>
              </a:rPr>
              <a:t>certificación en Carbono neutro </a:t>
            </a:r>
            <a:r>
              <a:rPr lang="es-CO" dirty="0">
                <a:latin typeface="Century Gothic" panose="020B0502020202020204" pitchFamily="34" charset="0"/>
              </a:rPr>
              <a:t>y</a:t>
            </a:r>
            <a:r>
              <a:rPr lang="es-CO" b="1" dirty="0">
                <a:latin typeface="Century Gothic" panose="020B0502020202020204" pitchFamily="34" charset="0"/>
              </a:rPr>
              <a:t> Neutralidad de Carbono</a:t>
            </a:r>
          </a:p>
        </p:txBody>
      </p:sp>
      <p:cxnSp>
        <p:nvCxnSpPr>
          <p:cNvPr id="65" name="Conector recto de flecha 64">
            <a:extLst>
              <a:ext uri="{FF2B5EF4-FFF2-40B4-BE49-F238E27FC236}">
                <a16:creationId xmlns:a16="http://schemas.microsoft.com/office/drawing/2014/main" id="{9B72D19D-0263-4894-8F14-14DC8618B9AE}"/>
              </a:ext>
            </a:extLst>
          </p:cNvPr>
          <p:cNvCxnSpPr>
            <a:cxnSpLocks/>
          </p:cNvCxnSpPr>
          <p:nvPr/>
        </p:nvCxnSpPr>
        <p:spPr>
          <a:xfrm>
            <a:off x="4151890" y="4206777"/>
            <a:ext cx="65142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4" name="Rectángulo 23">
            <a:extLst>
              <a:ext uri="{FF2B5EF4-FFF2-40B4-BE49-F238E27FC236}">
                <a16:creationId xmlns:a16="http://schemas.microsoft.com/office/drawing/2014/main" id="{3D45996A-78E9-43C1-B6E9-906DAF30059C}"/>
              </a:ext>
            </a:extLst>
          </p:cNvPr>
          <p:cNvSpPr/>
          <p:nvPr/>
        </p:nvSpPr>
        <p:spPr>
          <a:xfrm>
            <a:off x="4885774" y="3902491"/>
            <a:ext cx="340157" cy="461665"/>
          </a:xfrm>
          <a:prstGeom prst="rect">
            <a:avLst/>
          </a:prstGeom>
        </p:spPr>
        <p:txBody>
          <a:bodyPr wrap="none">
            <a:spAutoFit/>
          </a:bodyPr>
          <a:lstStyle/>
          <a:p>
            <a:pPr algn="ctr"/>
            <a:r>
              <a:rPr lang="es-CO" sz="2400" b="1" dirty="0"/>
              <a:t>9</a:t>
            </a:r>
          </a:p>
        </p:txBody>
      </p:sp>
      <p:sp>
        <p:nvSpPr>
          <p:cNvPr id="25" name="Rectángulo 24">
            <a:extLst>
              <a:ext uri="{FF2B5EF4-FFF2-40B4-BE49-F238E27FC236}">
                <a16:creationId xmlns:a16="http://schemas.microsoft.com/office/drawing/2014/main" id="{5902148E-BEEA-4863-84AB-1E403E864D14}"/>
              </a:ext>
            </a:extLst>
          </p:cNvPr>
          <p:cNvSpPr/>
          <p:nvPr/>
        </p:nvSpPr>
        <p:spPr>
          <a:xfrm>
            <a:off x="4786225" y="4455361"/>
            <a:ext cx="495649" cy="461665"/>
          </a:xfrm>
          <a:prstGeom prst="rect">
            <a:avLst/>
          </a:prstGeom>
        </p:spPr>
        <p:txBody>
          <a:bodyPr wrap="none">
            <a:spAutoFit/>
          </a:bodyPr>
          <a:lstStyle/>
          <a:p>
            <a:pPr algn="ctr"/>
            <a:r>
              <a:rPr lang="es-CO" sz="2400" b="1" dirty="0"/>
              <a:t>18</a:t>
            </a:r>
          </a:p>
        </p:txBody>
      </p:sp>
      <p:cxnSp>
        <p:nvCxnSpPr>
          <p:cNvPr id="70" name="Conector recto de flecha 69">
            <a:extLst>
              <a:ext uri="{FF2B5EF4-FFF2-40B4-BE49-F238E27FC236}">
                <a16:creationId xmlns:a16="http://schemas.microsoft.com/office/drawing/2014/main" id="{9EDFA2E5-0249-4365-A949-A04353267BB3}"/>
              </a:ext>
            </a:extLst>
          </p:cNvPr>
          <p:cNvCxnSpPr>
            <a:cxnSpLocks/>
          </p:cNvCxnSpPr>
          <p:nvPr/>
        </p:nvCxnSpPr>
        <p:spPr>
          <a:xfrm>
            <a:off x="4138638" y="4648875"/>
            <a:ext cx="62033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8" name="Rectángulo 27">
            <a:extLst>
              <a:ext uri="{FF2B5EF4-FFF2-40B4-BE49-F238E27FC236}">
                <a16:creationId xmlns:a16="http://schemas.microsoft.com/office/drawing/2014/main" id="{AB4F191C-8C7D-471A-944D-D6B70EB7F8C6}"/>
              </a:ext>
            </a:extLst>
          </p:cNvPr>
          <p:cNvSpPr/>
          <p:nvPr/>
        </p:nvSpPr>
        <p:spPr>
          <a:xfrm>
            <a:off x="5054116" y="4105363"/>
            <a:ext cx="1627542" cy="461665"/>
          </a:xfrm>
          <a:prstGeom prst="rect">
            <a:avLst/>
          </a:prstGeom>
        </p:spPr>
        <p:txBody>
          <a:bodyPr wrap="square">
            <a:spAutoFit/>
          </a:bodyPr>
          <a:lstStyle/>
          <a:p>
            <a:pPr algn="ctr"/>
            <a:r>
              <a:rPr lang="es-CO" sz="1200" dirty="0">
                <a:latin typeface="Century Gothic" panose="020B0502020202020204" pitchFamily="34" charset="0"/>
              </a:rPr>
              <a:t>No</a:t>
            </a:r>
          </a:p>
          <a:p>
            <a:pPr algn="ctr"/>
            <a:r>
              <a:rPr lang="es-CO" sz="1200" dirty="0">
                <a:latin typeface="Century Gothic" panose="020B0502020202020204" pitchFamily="34" charset="0"/>
              </a:rPr>
              <a:t>Conformidades</a:t>
            </a:r>
          </a:p>
        </p:txBody>
      </p:sp>
      <p:sp>
        <p:nvSpPr>
          <p:cNvPr id="29" name="Rectángulo 28">
            <a:extLst>
              <a:ext uri="{FF2B5EF4-FFF2-40B4-BE49-F238E27FC236}">
                <a16:creationId xmlns:a16="http://schemas.microsoft.com/office/drawing/2014/main" id="{704A808F-6C1B-4D96-8F47-71729DC81014}"/>
              </a:ext>
            </a:extLst>
          </p:cNvPr>
          <p:cNvSpPr/>
          <p:nvPr/>
        </p:nvSpPr>
        <p:spPr>
          <a:xfrm>
            <a:off x="7234178" y="4063170"/>
            <a:ext cx="3977284" cy="584775"/>
          </a:xfrm>
          <a:prstGeom prst="rect">
            <a:avLst/>
          </a:prstGeom>
        </p:spPr>
        <p:txBody>
          <a:bodyPr wrap="square">
            <a:spAutoFit/>
          </a:bodyPr>
          <a:lstStyle/>
          <a:p>
            <a:pPr algn="ctr"/>
            <a:r>
              <a:rPr lang="es-CO" sz="1600" b="1" dirty="0">
                <a:latin typeface="Century Gothic" panose="020B0502020202020204" pitchFamily="34" charset="0"/>
              </a:rPr>
              <a:t>Auditorias complementarias en 2020 </a:t>
            </a:r>
            <a:r>
              <a:rPr lang="es-CO" sz="1600" dirty="0">
                <a:latin typeface="Century Gothic" panose="020B0502020202020204" pitchFamily="34" charset="0"/>
              </a:rPr>
              <a:t>para el cierre de no conformidades</a:t>
            </a:r>
          </a:p>
        </p:txBody>
      </p:sp>
      <p:sp>
        <p:nvSpPr>
          <p:cNvPr id="91" name="Rectángulo 90">
            <a:extLst>
              <a:ext uri="{FF2B5EF4-FFF2-40B4-BE49-F238E27FC236}">
                <a16:creationId xmlns:a16="http://schemas.microsoft.com/office/drawing/2014/main" id="{465E34CA-58E1-4E14-A64E-7107C76974E8}"/>
              </a:ext>
            </a:extLst>
          </p:cNvPr>
          <p:cNvSpPr/>
          <p:nvPr/>
        </p:nvSpPr>
        <p:spPr>
          <a:xfrm>
            <a:off x="4798636" y="5006921"/>
            <a:ext cx="495649" cy="461665"/>
          </a:xfrm>
          <a:prstGeom prst="rect">
            <a:avLst/>
          </a:prstGeom>
        </p:spPr>
        <p:txBody>
          <a:bodyPr wrap="none">
            <a:spAutoFit/>
          </a:bodyPr>
          <a:lstStyle/>
          <a:p>
            <a:pPr algn="ctr"/>
            <a:r>
              <a:rPr lang="es-MX" sz="2400" b="1" dirty="0"/>
              <a:t>2</a:t>
            </a:r>
            <a:r>
              <a:rPr lang="es-CO" sz="2400" b="1" dirty="0"/>
              <a:t>1</a:t>
            </a:r>
          </a:p>
        </p:txBody>
      </p:sp>
      <p:sp>
        <p:nvSpPr>
          <p:cNvPr id="93" name="Rectángulo 92">
            <a:extLst>
              <a:ext uri="{FF2B5EF4-FFF2-40B4-BE49-F238E27FC236}">
                <a16:creationId xmlns:a16="http://schemas.microsoft.com/office/drawing/2014/main" id="{382B76E9-0D6D-4EB8-9516-2267BFB2A4AA}"/>
              </a:ext>
            </a:extLst>
          </p:cNvPr>
          <p:cNvSpPr/>
          <p:nvPr/>
        </p:nvSpPr>
        <p:spPr>
          <a:xfrm>
            <a:off x="4790084" y="5520313"/>
            <a:ext cx="495649" cy="461665"/>
          </a:xfrm>
          <a:prstGeom prst="rect">
            <a:avLst/>
          </a:prstGeom>
        </p:spPr>
        <p:txBody>
          <a:bodyPr wrap="none">
            <a:spAutoFit/>
          </a:bodyPr>
          <a:lstStyle/>
          <a:p>
            <a:pPr algn="ctr"/>
            <a:r>
              <a:rPr lang="es-MX" sz="2400" b="1" dirty="0"/>
              <a:t>3</a:t>
            </a:r>
            <a:r>
              <a:rPr lang="es-CO" sz="2400" b="1" dirty="0"/>
              <a:t>9</a:t>
            </a:r>
          </a:p>
        </p:txBody>
      </p:sp>
      <p:sp>
        <p:nvSpPr>
          <p:cNvPr id="99" name="Rectángulo 98">
            <a:extLst>
              <a:ext uri="{FF2B5EF4-FFF2-40B4-BE49-F238E27FC236}">
                <a16:creationId xmlns:a16="http://schemas.microsoft.com/office/drawing/2014/main" id="{AEFAB357-4281-43DF-8705-8BAA60AD1D6D}"/>
              </a:ext>
            </a:extLst>
          </p:cNvPr>
          <p:cNvSpPr/>
          <p:nvPr/>
        </p:nvSpPr>
        <p:spPr>
          <a:xfrm>
            <a:off x="5122528" y="4889508"/>
            <a:ext cx="1627542" cy="461665"/>
          </a:xfrm>
          <a:prstGeom prst="rect">
            <a:avLst/>
          </a:prstGeom>
        </p:spPr>
        <p:txBody>
          <a:bodyPr wrap="square">
            <a:spAutoFit/>
          </a:bodyPr>
          <a:lstStyle/>
          <a:p>
            <a:pPr algn="ctr"/>
            <a:r>
              <a:rPr lang="es-CO" sz="1200" dirty="0">
                <a:latin typeface="Century Gothic" panose="020B0502020202020204" pitchFamily="34" charset="0"/>
              </a:rPr>
              <a:t>No</a:t>
            </a:r>
          </a:p>
          <a:p>
            <a:pPr algn="ctr"/>
            <a:r>
              <a:rPr lang="es-CO" sz="1200" dirty="0">
                <a:latin typeface="Century Gothic" panose="020B0502020202020204" pitchFamily="34" charset="0"/>
              </a:rPr>
              <a:t>Conformidades</a:t>
            </a:r>
          </a:p>
        </p:txBody>
      </p:sp>
      <p:sp>
        <p:nvSpPr>
          <p:cNvPr id="100" name="Rectángulo 99">
            <a:extLst>
              <a:ext uri="{FF2B5EF4-FFF2-40B4-BE49-F238E27FC236}">
                <a16:creationId xmlns:a16="http://schemas.microsoft.com/office/drawing/2014/main" id="{3C7C04DC-AC6C-494D-8CB7-032E32F60606}"/>
              </a:ext>
            </a:extLst>
          </p:cNvPr>
          <p:cNvSpPr/>
          <p:nvPr/>
        </p:nvSpPr>
        <p:spPr>
          <a:xfrm>
            <a:off x="5132224" y="5508374"/>
            <a:ext cx="1627542" cy="461665"/>
          </a:xfrm>
          <a:prstGeom prst="rect">
            <a:avLst/>
          </a:prstGeom>
        </p:spPr>
        <p:txBody>
          <a:bodyPr wrap="square">
            <a:spAutoFit/>
          </a:bodyPr>
          <a:lstStyle/>
          <a:p>
            <a:pPr algn="ctr"/>
            <a:r>
              <a:rPr lang="es-CO" sz="1200" dirty="0">
                <a:latin typeface="Century Gothic" panose="020B0502020202020204" pitchFamily="34" charset="0"/>
              </a:rPr>
              <a:t>Oportunidades de mejora</a:t>
            </a:r>
          </a:p>
        </p:txBody>
      </p:sp>
      <p:sp>
        <p:nvSpPr>
          <p:cNvPr id="46" name="Rectángulo 45">
            <a:extLst>
              <a:ext uri="{FF2B5EF4-FFF2-40B4-BE49-F238E27FC236}">
                <a16:creationId xmlns:a16="http://schemas.microsoft.com/office/drawing/2014/main" id="{CED1519B-99C3-4B44-B531-719F884E113E}"/>
              </a:ext>
            </a:extLst>
          </p:cNvPr>
          <p:cNvSpPr/>
          <p:nvPr/>
        </p:nvSpPr>
        <p:spPr>
          <a:xfrm>
            <a:off x="7020191" y="5268531"/>
            <a:ext cx="3992366" cy="584775"/>
          </a:xfrm>
          <a:prstGeom prst="rect">
            <a:avLst/>
          </a:prstGeom>
        </p:spPr>
        <p:txBody>
          <a:bodyPr wrap="square">
            <a:spAutoFit/>
          </a:bodyPr>
          <a:lstStyle/>
          <a:p>
            <a:pPr algn="ctr"/>
            <a:r>
              <a:rPr lang="es-CO" sz="1600" b="1" dirty="0">
                <a:latin typeface="Century Gothic" panose="020B0502020202020204" pitchFamily="34" charset="0"/>
              </a:rPr>
              <a:t>87 actividades </a:t>
            </a:r>
            <a:r>
              <a:rPr lang="es-CO" sz="1600" dirty="0">
                <a:latin typeface="Century Gothic" panose="020B0502020202020204" pitchFamily="34" charset="0"/>
              </a:rPr>
              <a:t>incorporadas al Plan de mejoramiento</a:t>
            </a:r>
          </a:p>
        </p:txBody>
      </p:sp>
      <p:sp>
        <p:nvSpPr>
          <p:cNvPr id="102" name="Cerrar llave 101">
            <a:extLst>
              <a:ext uri="{FF2B5EF4-FFF2-40B4-BE49-F238E27FC236}">
                <a16:creationId xmlns:a16="http://schemas.microsoft.com/office/drawing/2014/main" id="{46779AFE-43DF-48F9-9AC6-638BA5D97255}"/>
              </a:ext>
            </a:extLst>
          </p:cNvPr>
          <p:cNvSpPr/>
          <p:nvPr/>
        </p:nvSpPr>
        <p:spPr>
          <a:xfrm>
            <a:off x="6544277" y="4997093"/>
            <a:ext cx="411586" cy="1034501"/>
          </a:xfrm>
          <a:prstGeom prst="rightBrace">
            <a:avLst/>
          </a:prstGeom>
          <a:ln w="1905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sz="1600" dirty="0"/>
          </a:p>
        </p:txBody>
      </p:sp>
      <p:cxnSp>
        <p:nvCxnSpPr>
          <p:cNvPr id="118" name="Conector recto de flecha 117">
            <a:extLst>
              <a:ext uri="{FF2B5EF4-FFF2-40B4-BE49-F238E27FC236}">
                <a16:creationId xmlns:a16="http://schemas.microsoft.com/office/drawing/2014/main" id="{92C4C133-E4AD-4E05-8B85-D350F7C39601}"/>
              </a:ext>
            </a:extLst>
          </p:cNvPr>
          <p:cNvCxnSpPr>
            <a:cxnSpLocks/>
          </p:cNvCxnSpPr>
          <p:nvPr/>
        </p:nvCxnSpPr>
        <p:spPr>
          <a:xfrm>
            <a:off x="4096334" y="1197626"/>
            <a:ext cx="65142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9" name="Conector recto de flecha 118">
            <a:extLst>
              <a:ext uri="{FF2B5EF4-FFF2-40B4-BE49-F238E27FC236}">
                <a16:creationId xmlns:a16="http://schemas.microsoft.com/office/drawing/2014/main" id="{F5737D83-09FF-468A-8492-EBDB322DC6F5}"/>
              </a:ext>
            </a:extLst>
          </p:cNvPr>
          <p:cNvCxnSpPr>
            <a:cxnSpLocks/>
          </p:cNvCxnSpPr>
          <p:nvPr/>
        </p:nvCxnSpPr>
        <p:spPr>
          <a:xfrm>
            <a:off x="4085864" y="5540611"/>
            <a:ext cx="62033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07" name="Rectángulo 106">
            <a:extLst>
              <a:ext uri="{FF2B5EF4-FFF2-40B4-BE49-F238E27FC236}">
                <a16:creationId xmlns:a16="http://schemas.microsoft.com/office/drawing/2014/main" id="{0D26BBBC-12B1-4089-936F-7EFEFB6B7601}"/>
              </a:ext>
            </a:extLst>
          </p:cNvPr>
          <p:cNvSpPr/>
          <p:nvPr/>
        </p:nvSpPr>
        <p:spPr>
          <a:xfrm>
            <a:off x="6817992" y="1615916"/>
            <a:ext cx="4596783" cy="830997"/>
          </a:xfrm>
          <a:prstGeom prst="rect">
            <a:avLst/>
          </a:prstGeom>
        </p:spPr>
        <p:txBody>
          <a:bodyPr wrap="square">
            <a:spAutoFit/>
          </a:bodyPr>
          <a:lstStyle/>
          <a:p>
            <a:pPr lvl="0" algn="ctr">
              <a:defRPr/>
            </a:pPr>
            <a:r>
              <a:rPr lang="es-CO" sz="1600" dirty="0">
                <a:latin typeface="Century Gothic" panose="020B0502020202020204" pitchFamily="34" charset="0"/>
                <a:cs typeface="Arial" panose="020B0604020202020204" pitchFamily="34" charset="0"/>
              </a:rPr>
              <a:t>Dirección de Abastecimiento </a:t>
            </a:r>
            <a:r>
              <a:rPr lang="es-CO" sz="1600" b="1" dirty="0">
                <a:latin typeface="Century Gothic" panose="020B0502020202020204" pitchFamily="34" charset="0"/>
                <a:cs typeface="Arial" panose="020B0604020202020204" pitchFamily="34" charset="0"/>
              </a:rPr>
              <a:t>formuló planes de mejoramiento. </a:t>
            </a:r>
            <a:r>
              <a:rPr lang="es-CO" sz="1600" dirty="0">
                <a:latin typeface="Century Gothic" panose="020B0502020202020204" pitchFamily="34" charset="0"/>
                <a:cs typeface="Arial" panose="020B0604020202020204" pitchFamily="34" charset="0"/>
              </a:rPr>
              <a:t>En proceso de </a:t>
            </a:r>
            <a:r>
              <a:rPr lang="es-CO" sz="1600" b="1" dirty="0">
                <a:latin typeface="Century Gothic" panose="020B0502020202020204" pitchFamily="34" charset="0"/>
                <a:cs typeface="Arial" panose="020B0604020202020204" pitchFamily="34" charset="0"/>
              </a:rPr>
              <a:t>revisión por la Gerencia Ambiental</a:t>
            </a:r>
            <a:endParaRPr lang="es-CO" sz="1600" dirty="0">
              <a:latin typeface="Century Gothic" panose="020B0502020202020204" pitchFamily="34" charset="0"/>
              <a:cs typeface="Arial" panose="020B0604020202020204" pitchFamily="34" charset="0"/>
            </a:endParaRPr>
          </a:p>
        </p:txBody>
      </p:sp>
      <p:cxnSp>
        <p:nvCxnSpPr>
          <p:cNvPr id="120" name="Conector recto de flecha 119">
            <a:extLst>
              <a:ext uri="{FF2B5EF4-FFF2-40B4-BE49-F238E27FC236}">
                <a16:creationId xmlns:a16="http://schemas.microsoft.com/office/drawing/2014/main" id="{C85FAB26-2B24-4E30-BF53-2A3CA263D80D}"/>
              </a:ext>
            </a:extLst>
          </p:cNvPr>
          <p:cNvCxnSpPr>
            <a:cxnSpLocks/>
          </p:cNvCxnSpPr>
          <p:nvPr/>
        </p:nvCxnSpPr>
        <p:spPr>
          <a:xfrm>
            <a:off x="4054778" y="1923608"/>
            <a:ext cx="65142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21" name="Rectángulo 120">
            <a:extLst>
              <a:ext uri="{FF2B5EF4-FFF2-40B4-BE49-F238E27FC236}">
                <a16:creationId xmlns:a16="http://schemas.microsoft.com/office/drawing/2014/main" id="{F80A980F-835E-475A-B463-087CA261D92B}"/>
              </a:ext>
            </a:extLst>
          </p:cNvPr>
          <p:cNvSpPr/>
          <p:nvPr/>
        </p:nvSpPr>
        <p:spPr>
          <a:xfrm>
            <a:off x="4726461" y="1463060"/>
            <a:ext cx="495649" cy="461665"/>
          </a:xfrm>
          <a:prstGeom prst="rect">
            <a:avLst/>
          </a:prstGeom>
        </p:spPr>
        <p:txBody>
          <a:bodyPr wrap="none">
            <a:spAutoFit/>
          </a:bodyPr>
          <a:lstStyle/>
          <a:p>
            <a:pPr algn="ctr"/>
            <a:r>
              <a:rPr lang="es-CO" sz="2400" b="1" dirty="0"/>
              <a:t>11</a:t>
            </a:r>
          </a:p>
        </p:txBody>
      </p:sp>
      <p:sp>
        <p:nvSpPr>
          <p:cNvPr id="122" name="Rectángulo 121">
            <a:extLst>
              <a:ext uri="{FF2B5EF4-FFF2-40B4-BE49-F238E27FC236}">
                <a16:creationId xmlns:a16="http://schemas.microsoft.com/office/drawing/2014/main" id="{88619A7F-DA9A-41F2-BCCC-66EAEC18B135}"/>
              </a:ext>
            </a:extLst>
          </p:cNvPr>
          <p:cNvSpPr/>
          <p:nvPr/>
        </p:nvSpPr>
        <p:spPr>
          <a:xfrm>
            <a:off x="4795654" y="1976452"/>
            <a:ext cx="340157" cy="461665"/>
          </a:xfrm>
          <a:prstGeom prst="rect">
            <a:avLst/>
          </a:prstGeom>
        </p:spPr>
        <p:txBody>
          <a:bodyPr wrap="none">
            <a:spAutoFit/>
          </a:bodyPr>
          <a:lstStyle/>
          <a:p>
            <a:pPr algn="ctr"/>
            <a:r>
              <a:rPr lang="es-MX" sz="2400" b="1" dirty="0"/>
              <a:t>8</a:t>
            </a:r>
            <a:endParaRPr lang="es-CO" sz="2400" b="1" dirty="0"/>
          </a:p>
        </p:txBody>
      </p:sp>
      <p:sp>
        <p:nvSpPr>
          <p:cNvPr id="123" name="Rectángulo 122">
            <a:extLst>
              <a:ext uri="{FF2B5EF4-FFF2-40B4-BE49-F238E27FC236}">
                <a16:creationId xmlns:a16="http://schemas.microsoft.com/office/drawing/2014/main" id="{E7FA2F11-9CAF-4B12-A83A-A4F08E300172}"/>
              </a:ext>
            </a:extLst>
          </p:cNvPr>
          <p:cNvSpPr/>
          <p:nvPr/>
        </p:nvSpPr>
        <p:spPr>
          <a:xfrm>
            <a:off x="5065780" y="1451815"/>
            <a:ext cx="1627542" cy="461665"/>
          </a:xfrm>
          <a:prstGeom prst="rect">
            <a:avLst/>
          </a:prstGeom>
        </p:spPr>
        <p:txBody>
          <a:bodyPr wrap="square">
            <a:spAutoFit/>
          </a:bodyPr>
          <a:lstStyle/>
          <a:p>
            <a:pPr algn="ctr"/>
            <a:r>
              <a:rPr lang="es-CO" sz="1200" dirty="0">
                <a:latin typeface="Century Gothic" panose="020B0502020202020204" pitchFamily="34" charset="0"/>
              </a:rPr>
              <a:t>No</a:t>
            </a:r>
          </a:p>
          <a:p>
            <a:pPr algn="ctr"/>
            <a:r>
              <a:rPr lang="es-CO" sz="1200" dirty="0">
                <a:latin typeface="Century Gothic" panose="020B0502020202020204" pitchFamily="34" charset="0"/>
              </a:rPr>
              <a:t>Conformidades</a:t>
            </a:r>
          </a:p>
        </p:txBody>
      </p:sp>
      <p:sp>
        <p:nvSpPr>
          <p:cNvPr id="124" name="Rectángulo 123">
            <a:extLst>
              <a:ext uri="{FF2B5EF4-FFF2-40B4-BE49-F238E27FC236}">
                <a16:creationId xmlns:a16="http://schemas.microsoft.com/office/drawing/2014/main" id="{B5CA3607-6104-4359-828B-83019FE92557}"/>
              </a:ext>
            </a:extLst>
          </p:cNvPr>
          <p:cNvSpPr/>
          <p:nvPr/>
        </p:nvSpPr>
        <p:spPr>
          <a:xfrm>
            <a:off x="5065780" y="2004685"/>
            <a:ext cx="1627542" cy="461665"/>
          </a:xfrm>
          <a:prstGeom prst="rect">
            <a:avLst/>
          </a:prstGeom>
        </p:spPr>
        <p:txBody>
          <a:bodyPr wrap="square">
            <a:spAutoFit/>
          </a:bodyPr>
          <a:lstStyle/>
          <a:p>
            <a:pPr algn="ctr"/>
            <a:r>
              <a:rPr lang="es-CO" sz="1200" dirty="0">
                <a:latin typeface="Century Gothic" panose="020B0502020202020204" pitchFamily="34" charset="0"/>
              </a:rPr>
              <a:t>Oportunidades de mejora</a:t>
            </a:r>
          </a:p>
        </p:txBody>
      </p:sp>
      <p:sp>
        <p:nvSpPr>
          <p:cNvPr id="125" name="Cerrar llave 124">
            <a:extLst>
              <a:ext uri="{FF2B5EF4-FFF2-40B4-BE49-F238E27FC236}">
                <a16:creationId xmlns:a16="http://schemas.microsoft.com/office/drawing/2014/main" id="{DFA6771B-0224-426F-A1B1-91A1CFB1FD0B}"/>
              </a:ext>
            </a:extLst>
          </p:cNvPr>
          <p:cNvSpPr/>
          <p:nvPr/>
        </p:nvSpPr>
        <p:spPr>
          <a:xfrm>
            <a:off x="6472102" y="1557878"/>
            <a:ext cx="411586" cy="954383"/>
          </a:xfrm>
          <a:prstGeom prst="rightBrace">
            <a:avLst/>
          </a:prstGeom>
          <a:ln w="1905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sz="1600" dirty="0"/>
          </a:p>
        </p:txBody>
      </p:sp>
      <p:sp>
        <p:nvSpPr>
          <p:cNvPr id="127" name="Rectángulo 126">
            <a:extLst>
              <a:ext uri="{FF2B5EF4-FFF2-40B4-BE49-F238E27FC236}">
                <a16:creationId xmlns:a16="http://schemas.microsoft.com/office/drawing/2014/main" id="{F793C644-1A86-44B8-B3C1-6F76374D892D}"/>
              </a:ext>
            </a:extLst>
          </p:cNvPr>
          <p:cNvSpPr/>
          <p:nvPr/>
        </p:nvSpPr>
        <p:spPr>
          <a:xfrm>
            <a:off x="4847712" y="2767441"/>
            <a:ext cx="340157" cy="461665"/>
          </a:xfrm>
          <a:prstGeom prst="rect">
            <a:avLst/>
          </a:prstGeom>
        </p:spPr>
        <p:txBody>
          <a:bodyPr wrap="none">
            <a:spAutoFit/>
          </a:bodyPr>
          <a:lstStyle/>
          <a:p>
            <a:pPr algn="ctr"/>
            <a:r>
              <a:rPr lang="es-MX" sz="2400" b="1" dirty="0"/>
              <a:t>4</a:t>
            </a:r>
            <a:endParaRPr lang="es-CO" sz="2400" b="1" dirty="0"/>
          </a:p>
        </p:txBody>
      </p:sp>
      <p:sp>
        <p:nvSpPr>
          <p:cNvPr id="128" name="Rectángulo 127">
            <a:extLst>
              <a:ext uri="{FF2B5EF4-FFF2-40B4-BE49-F238E27FC236}">
                <a16:creationId xmlns:a16="http://schemas.microsoft.com/office/drawing/2014/main" id="{B84E8ED7-C946-4857-871C-B2B3629214BB}"/>
              </a:ext>
            </a:extLst>
          </p:cNvPr>
          <p:cNvSpPr/>
          <p:nvPr/>
        </p:nvSpPr>
        <p:spPr>
          <a:xfrm>
            <a:off x="4761415" y="3280833"/>
            <a:ext cx="495649" cy="461665"/>
          </a:xfrm>
          <a:prstGeom prst="rect">
            <a:avLst/>
          </a:prstGeom>
        </p:spPr>
        <p:txBody>
          <a:bodyPr wrap="none">
            <a:spAutoFit/>
          </a:bodyPr>
          <a:lstStyle/>
          <a:p>
            <a:pPr algn="ctr"/>
            <a:r>
              <a:rPr lang="es-MX" sz="2400" b="1" dirty="0"/>
              <a:t>11</a:t>
            </a:r>
            <a:endParaRPr lang="es-CO" sz="2400" b="1" dirty="0"/>
          </a:p>
        </p:txBody>
      </p:sp>
      <p:sp>
        <p:nvSpPr>
          <p:cNvPr id="129" name="Rectángulo 128">
            <a:extLst>
              <a:ext uri="{FF2B5EF4-FFF2-40B4-BE49-F238E27FC236}">
                <a16:creationId xmlns:a16="http://schemas.microsoft.com/office/drawing/2014/main" id="{1800F07F-4DD6-421A-A399-DAD871B871A5}"/>
              </a:ext>
            </a:extLst>
          </p:cNvPr>
          <p:cNvSpPr/>
          <p:nvPr/>
        </p:nvSpPr>
        <p:spPr>
          <a:xfrm>
            <a:off x="5132224" y="2731504"/>
            <a:ext cx="1627542" cy="461665"/>
          </a:xfrm>
          <a:prstGeom prst="rect">
            <a:avLst/>
          </a:prstGeom>
        </p:spPr>
        <p:txBody>
          <a:bodyPr wrap="square">
            <a:spAutoFit/>
          </a:bodyPr>
          <a:lstStyle/>
          <a:p>
            <a:pPr algn="ctr"/>
            <a:r>
              <a:rPr lang="es-CO" sz="1200" dirty="0">
                <a:latin typeface="Century Gothic" panose="020B0502020202020204" pitchFamily="34" charset="0"/>
              </a:rPr>
              <a:t>No</a:t>
            </a:r>
          </a:p>
          <a:p>
            <a:pPr algn="ctr"/>
            <a:r>
              <a:rPr lang="es-CO" sz="1200" dirty="0">
                <a:latin typeface="Century Gothic" panose="020B0502020202020204" pitchFamily="34" charset="0"/>
              </a:rPr>
              <a:t>Conformidades</a:t>
            </a:r>
          </a:p>
        </p:txBody>
      </p:sp>
      <p:sp>
        <p:nvSpPr>
          <p:cNvPr id="130" name="Rectángulo 129">
            <a:extLst>
              <a:ext uri="{FF2B5EF4-FFF2-40B4-BE49-F238E27FC236}">
                <a16:creationId xmlns:a16="http://schemas.microsoft.com/office/drawing/2014/main" id="{AEDF88D7-B20B-4BD6-B18B-E3F0CCA57CF9}"/>
              </a:ext>
            </a:extLst>
          </p:cNvPr>
          <p:cNvSpPr/>
          <p:nvPr/>
        </p:nvSpPr>
        <p:spPr>
          <a:xfrm>
            <a:off x="5103555" y="3336508"/>
            <a:ext cx="1627542" cy="461665"/>
          </a:xfrm>
          <a:prstGeom prst="rect">
            <a:avLst/>
          </a:prstGeom>
        </p:spPr>
        <p:txBody>
          <a:bodyPr wrap="square">
            <a:spAutoFit/>
          </a:bodyPr>
          <a:lstStyle/>
          <a:p>
            <a:pPr algn="ctr"/>
            <a:r>
              <a:rPr lang="es-CO" sz="1200" dirty="0">
                <a:latin typeface="Century Gothic" panose="020B0502020202020204" pitchFamily="34" charset="0"/>
              </a:rPr>
              <a:t>Oportunidades de mejora</a:t>
            </a:r>
          </a:p>
        </p:txBody>
      </p:sp>
      <p:sp>
        <p:nvSpPr>
          <p:cNvPr id="131" name="Cerrar llave 130">
            <a:extLst>
              <a:ext uri="{FF2B5EF4-FFF2-40B4-BE49-F238E27FC236}">
                <a16:creationId xmlns:a16="http://schemas.microsoft.com/office/drawing/2014/main" id="{84A0F925-4F6C-461A-A635-0A0406C4917C}"/>
              </a:ext>
            </a:extLst>
          </p:cNvPr>
          <p:cNvSpPr/>
          <p:nvPr/>
        </p:nvSpPr>
        <p:spPr>
          <a:xfrm>
            <a:off x="6475865" y="2754268"/>
            <a:ext cx="411586" cy="1017965"/>
          </a:xfrm>
          <a:prstGeom prst="rightBrace">
            <a:avLst/>
          </a:prstGeom>
          <a:ln w="1905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sz="1600" dirty="0"/>
          </a:p>
        </p:txBody>
      </p:sp>
      <p:sp>
        <p:nvSpPr>
          <p:cNvPr id="132" name="Rectángulo 131">
            <a:extLst>
              <a:ext uri="{FF2B5EF4-FFF2-40B4-BE49-F238E27FC236}">
                <a16:creationId xmlns:a16="http://schemas.microsoft.com/office/drawing/2014/main" id="{9E4BED13-91CD-40C9-98FF-D3258EB44FC8}"/>
              </a:ext>
            </a:extLst>
          </p:cNvPr>
          <p:cNvSpPr/>
          <p:nvPr/>
        </p:nvSpPr>
        <p:spPr>
          <a:xfrm>
            <a:off x="6955863" y="2979529"/>
            <a:ext cx="4296824" cy="584775"/>
          </a:xfrm>
          <a:prstGeom prst="rect">
            <a:avLst/>
          </a:prstGeom>
        </p:spPr>
        <p:txBody>
          <a:bodyPr wrap="square">
            <a:spAutoFit/>
          </a:bodyPr>
          <a:lstStyle/>
          <a:p>
            <a:pPr lvl="0" algn="ctr">
              <a:defRPr/>
            </a:pPr>
            <a:r>
              <a:rPr lang="es-CO" sz="1600" dirty="0">
                <a:latin typeface="Century Gothic" panose="020B0502020202020204" pitchFamily="34" charset="0"/>
                <a:cs typeface="Arial" panose="020B0604020202020204" pitchFamily="34" charset="0"/>
              </a:rPr>
              <a:t>En proceso de ajuste de la </a:t>
            </a:r>
            <a:r>
              <a:rPr lang="es-CO" sz="1600" b="1" dirty="0">
                <a:latin typeface="Century Gothic" panose="020B0502020202020204" pitchFamily="34" charset="0"/>
                <a:cs typeface="Arial" panose="020B0604020202020204" pitchFamily="34" charset="0"/>
              </a:rPr>
              <a:t>formulación de los planes de mejoramiento</a:t>
            </a:r>
            <a:endParaRPr lang="es-CO" sz="1600" dirty="0">
              <a:latin typeface="Century Gothic" panose="020B0502020202020204" pitchFamily="34" charset="0"/>
              <a:cs typeface="Arial" panose="020B0604020202020204" pitchFamily="34" charset="0"/>
            </a:endParaRPr>
          </a:p>
        </p:txBody>
      </p:sp>
      <p:cxnSp>
        <p:nvCxnSpPr>
          <p:cNvPr id="133" name="Conector recto de flecha 132">
            <a:extLst>
              <a:ext uri="{FF2B5EF4-FFF2-40B4-BE49-F238E27FC236}">
                <a16:creationId xmlns:a16="http://schemas.microsoft.com/office/drawing/2014/main" id="{E4ED000D-36C6-4D6F-B81C-6C84A9A0E8F9}"/>
              </a:ext>
            </a:extLst>
          </p:cNvPr>
          <p:cNvCxnSpPr>
            <a:cxnSpLocks/>
          </p:cNvCxnSpPr>
          <p:nvPr/>
        </p:nvCxnSpPr>
        <p:spPr>
          <a:xfrm>
            <a:off x="4082742" y="3254724"/>
            <a:ext cx="65142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4" name="Conector recto de flecha 133">
            <a:extLst>
              <a:ext uri="{FF2B5EF4-FFF2-40B4-BE49-F238E27FC236}">
                <a16:creationId xmlns:a16="http://schemas.microsoft.com/office/drawing/2014/main" id="{767AB8B6-9269-44B7-8861-09B75FACEAC8}"/>
              </a:ext>
            </a:extLst>
          </p:cNvPr>
          <p:cNvCxnSpPr>
            <a:cxnSpLocks/>
          </p:cNvCxnSpPr>
          <p:nvPr/>
        </p:nvCxnSpPr>
        <p:spPr>
          <a:xfrm>
            <a:off x="6582756" y="4381111"/>
            <a:ext cx="65142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9" name="Conector recto 108">
            <a:extLst>
              <a:ext uri="{FF2B5EF4-FFF2-40B4-BE49-F238E27FC236}">
                <a16:creationId xmlns:a16="http://schemas.microsoft.com/office/drawing/2014/main" id="{E1C842C8-8E86-4011-829E-4019EAF1E1FA}"/>
              </a:ext>
            </a:extLst>
          </p:cNvPr>
          <p:cNvCxnSpPr/>
          <p:nvPr/>
        </p:nvCxnSpPr>
        <p:spPr>
          <a:xfrm>
            <a:off x="322479" y="2583257"/>
            <a:ext cx="11550207"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35" name="Conector recto 134">
            <a:extLst>
              <a:ext uri="{FF2B5EF4-FFF2-40B4-BE49-F238E27FC236}">
                <a16:creationId xmlns:a16="http://schemas.microsoft.com/office/drawing/2014/main" id="{B95B6946-DAA9-45F4-9475-29D7C0B36392}"/>
              </a:ext>
            </a:extLst>
          </p:cNvPr>
          <p:cNvCxnSpPr/>
          <p:nvPr/>
        </p:nvCxnSpPr>
        <p:spPr>
          <a:xfrm>
            <a:off x="320896" y="3902859"/>
            <a:ext cx="11550207"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54545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4C1B7E30-5AA7-43A2-8DC9-15F46E50F749}"/>
              </a:ext>
            </a:extLst>
          </p:cNvPr>
          <p:cNvGraphicFramePr>
            <a:graphicFrameLocks noGrp="1"/>
          </p:cNvGraphicFramePr>
          <p:nvPr>
            <p:extLst>
              <p:ext uri="{D42A27DB-BD31-4B8C-83A1-F6EECF244321}">
                <p14:modId xmlns:p14="http://schemas.microsoft.com/office/powerpoint/2010/main" val="3513353312"/>
              </p:ext>
            </p:extLst>
          </p:nvPr>
        </p:nvGraphicFramePr>
        <p:xfrm>
          <a:off x="223810" y="520700"/>
          <a:ext cx="11841068" cy="5257800"/>
        </p:xfrm>
        <a:graphic>
          <a:graphicData uri="http://schemas.openxmlformats.org/drawingml/2006/table">
            <a:tbl>
              <a:tblPr firstRow="1" bandRow="1">
                <a:tableStyleId>{5C22544A-7EE6-4342-B048-85BDC9FD1C3A}</a:tableStyleId>
              </a:tblPr>
              <a:tblGrid>
                <a:gridCol w="5313390">
                  <a:extLst>
                    <a:ext uri="{9D8B030D-6E8A-4147-A177-3AD203B41FA5}">
                      <a16:colId xmlns:a16="http://schemas.microsoft.com/office/drawing/2014/main" val="2580125355"/>
                    </a:ext>
                  </a:extLst>
                </a:gridCol>
                <a:gridCol w="2070100">
                  <a:extLst>
                    <a:ext uri="{9D8B030D-6E8A-4147-A177-3AD203B41FA5}">
                      <a16:colId xmlns:a16="http://schemas.microsoft.com/office/drawing/2014/main" val="2403746588"/>
                    </a:ext>
                  </a:extLst>
                </a:gridCol>
                <a:gridCol w="977900">
                  <a:extLst>
                    <a:ext uri="{9D8B030D-6E8A-4147-A177-3AD203B41FA5}">
                      <a16:colId xmlns:a16="http://schemas.microsoft.com/office/drawing/2014/main" val="4022390342"/>
                    </a:ext>
                  </a:extLst>
                </a:gridCol>
                <a:gridCol w="1092200">
                  <a:extLst>
                    <a:ext uri="{9D8B030D-6E8A-4147-A177-3AD203B41FA5}">
                      <a16:colId xmlns:a16="http://schemas.microsoft.com/office/drawing/2014/main" val="2864403814"/>
                    </a:ext>
                  </a:extLst>
                </a:gridCol>
                <a:gridCol w="2387478">
                  <a:extLst>
                    <a:ext uri="{9D8B030D-6E8A-4147-A177-3AD203B41FA5}">
                      <a16:colId xmlns:a16="http://schemas.microsoft.com/office/drawing/2014/main" val="3156194941"/>
                    </a:ext>
                  </a:extLst>
                </a:gridCol>
              </a:tblGrid>
              <a:tr h="510842">
                <a:tc>
                  <a:txBody>
                    <a:bodyPr/>
                    <a:lstStyle/>
                    <a:p>
                      <a:pPr algn="ctr"/>
                      <a:r>
                        <a:rPr lang="es-CO" sz="1100" dirty="0">
                          <a:solidFill>
                            <a:schemeClr val="bg1"/>
                          </a:solidFill>
                          <a:latin typeface="Arial" panose="020B0604020202020204" pitchFamily="34" charset="0"/>
                          <a:cs typeface="Arial" panose="020B0604020202020204" pitchFamily="34" charset="0"/>
                        </a:rPr>
                        <a:t>Auditoría</a:t>
                      </a:r>
                    </a:p>
                  </a:txBody>
                  <a:tcPr anchor="ctr">
                    <a:lnL w="12700" cmpd="sng">
                      <a:noFill/>
                    </a:lnL>
                    <a:lnR w="12700" cap="flat" cmpd="sng" algn="ctr">
                      <a:solidFill>
                        <a:schemeClr val="tx1"/>
                      </a:solidFill>
                      <a:prstDash val="dot"/>
                      <a:round/>
                      <a:headEnd type="none" w="med" len="med"/>
                      <a:tailEnd type="none" w="med" len="med"/>
                    </a:lnR>
                    <a:lnT w="12700" cmpd="sng">
                      <a:noFill/>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s-CO" sz="1100" dirty="0">
                          <a:solidFill>
                            <a:schemeClr val="bg1"/>
                          </a:solidFill>
                          <a:latin typeface="Arial" panose="020B0604020202020204" pitchFamily="34" charset="0"/>
                          <a:cs typeface="Arial" panose="020B0604020202020204" pitchFamily="34" charset="0"/>
                        </a:rPr>
                        <a:t>Fecha de realización</a:t>
                      </a: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mpd="sng">
                      <a:noFill/>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s-CO" sz="1100" dirty="0">
                          <a:solidFill>
                            <a:schemeClr val="bg1"/>
                          </a:solidFill>
                          <a:latin typeface="Arial" panose="020B0604020202020204" pitchFamily="34" charset="0"/>
                          <a:cs typeface="Arial" panose="020B0604020202020204" pitchFamily="34" charset="0"/>
                        </a:rPr>
                        <a:t>Fecha entrega inf. Final</a:t>
                      </a: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mpd="sng">
                      <a:noFill/>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s-CO" sz="1100" dirty="0">
                          <a:solidFill>
                            <a:schemeClr val="bg1"/>
                          </a:solidFill>
                          <a:latin typeface="Arial" panose="020B0604020202020204" pitchFamily="34" charset="0"/>
                          <a:cs typeface="Arial" panose="020B0604020202020204" pitchFamily="34" charset="0"/>
                        </a:rPr>
                        <a:t>Numero conformidad</a:t>
                      </a: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mpd="sng">
                      <a:noFill/>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s-CO" sz="1100" dirty="0">
                          <a:solidFill>
                            <a:schemeClr val="bg1"/>
                          </a:solidFill>
                          <a:latin typeface="Arial" panose="020B0604020202020204" pitchFamily="34" charset="0"/>
                          <a:cs typeface="Arial" panose="020B0604020202020204" pitchFamily="34" charset="0"/>
                        </a:rPr>
                        <a:t>Número actividad</a:t>
                      </a:r>
                    </a:p>
                  </a:txBody>
                  <a:tcPr anchor="ctr">
                    <a:lnL w="12700" cap="flat" cmpd="sng" algn="ctr">
                      <a:solidFill>
                        <a:schemeClr val="tx1"/>
                      </a:solidFill>
                      <a:prstDash val="dot"/>
                      <a:round/>
                      <a:headEnd type="none" w="med" len="med"/>
                      <a:tailEnd type="none" w="med" len="med"/>
                    </a:lnL>
                    <a:lnR w="12700" cmpd="sng">
                      <a:noFill/>
                    </a:lnR>
                    <a:lnT w="12700" cmpd="sng">
                      <a:noFill/>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748711722"/>
                  </a:ext>
                </a:extLst>
              </a:tr>
              <a:tr h="707320">
                <a:tc>
                  <a:txBody>
                    <a:bodyPr/>
                    <a:lstStyle/>
                    <a:p>
                      <a:pPr algn="just" fontAlgn="ctr"/>
                      <a:r>
                        <a:rPr lang="es-CO" sz="1200" u="none" strike="noStrike" dirty="0">
                          <a:solidFill>
                            <a:schemeClr val="tx1"/>
                          </a:solidFill>
                          <a:effectLst/>
                          <a:latin typeface="Arial" panose="020B0604020202020204" pitchFamily="34" charset="0"/>
                          <a:cs typeface="Arial" panose="020B0604020202020204" pitchFamily="34" charset="0"/>
                        </a:rPr>
                        <a:t>Auditoría de recertificación Carbono Neutro bajo los requisitos exigidos en la Guía de Neutralidad de ICONTEC y verificación del inventario de GEI corporativo bajo la NTC ISO 14064-1:2006.</a:t>
                      </a:r>
                      <a:endParaRPr lang="es-CO" sz="12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mpd="sng">
                      <a:noFill/>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r>
                        <a:rPr lang="es-CO" sz="1200" dirty="0">
                          <a:solidFill>
                            <a:schemeClr val="tx1"/>
                          </a:solidFill>
                          <a:latin typeface="Arial" panose="020B0604020202020204" pitchFamily="34" charset="0"/>
                          <a:cs typeface="Arial" panose="020B0604020202020204" pitchFamily="34" charset="0"/>
                        </a:rPr>
                        <a:t>28- sep</a:t>
                      </a:r>
                    </a:p>
                    <a:p>
                      <a:pPr algn="ctr"/>
                      <a:r>
                        <a:rPr lang="es-CO" sz="1200" dirty="0">
                          <a:solidFill>
                            <a:schemeClr val="tx1"/>
                          </a:solidFill>
                          <a:latin typeface="Arial" panose="020B0604020202020204" pitchFamily="34" charset="0"/>
                          <a:cs typeface="Arial" panose="020B0604020202020204" pitchFamily="34" charset="0"/>
                        </a:rPr>
                        <a:t>06, 19 nov</a:t>
                      </a:r>
                    </a:p>
                    <a:p>
                      <a:pPr algn="ctr"/>
                      <a:r>
                        <a:rPr lang="es-CO" sz="1200" dirty="0">
                          <a:solidFill>
                            <a:schemeClr val="tx1"/>
                          </a:solidFill>
                          <a:latin typeface="Arial" panose="020B0604020202020204" pitchFamily="34" charset="0"/>
                          <a:cs typeface="Arial" panose="020B0604020202020204" pitchFamily="34" charset="0"/>
                        </a:rPr>
                        <a:t>02 y 16 dic de 2019</a:t>
                      </a:r>
                    </a:p>
                    <a:p>
                      <a:pPr algn="ctr"/>
                      <a:r>
                        <a:rPr lang="es-CO" sz="1200" dirty="0">
                          <a:solidFill>
                            <a:schemeClr val="tx1"/>
                          </a:solidFill>
                          <a:latin typeface="Arial" panose="020B0604020202020204" pitchFamily="34" charset="0"/>
                          <a:cs typeface="Arial" panose="020B0604020202020204" pitchFamily="34" charset="0"/>
                        </a:rPr>
                        <a:t>7- jun-2020</a:t>
                      </a: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s-CO" sz="1200" dirty="0">
                          <a:solidFill>
                            <a:schemeClr val="tx1"/>
                          </a:solidFill>
                          <a:latin typeface="Arial" panose="020B0604020202020204" pitchFamily="34" charset="0"/>
                          <a:cs typeface="Arial" panose="020B0604020202020204" pitchFamily="34" charset="0"/>
                        </a:rPr>
                        <a:t>18-jun -2020</a:t>
                      </a: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rowSpan="2">
                  <a:txBody>
                    <a:bodyPr/>
                    <a:lstStyle/>
                    <a:p>
                      <a:pPr algn="ctr"/>
                      <a:endParaRPr lang="es-CO" sz="12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s-CO" sz="1200" dirty="0">
                          <a:solidFill>
                            <a:schemeClr val="tx1"/>
                          </a:solidFill>
                          <a:latin typeface="Arial" panose="020B0604020202020204" pitchFamily="34" charset="0"/>
                          <a:cs typeface="Arial" panose="020B0604020202020204" pitchFamily="34" charset="0"/>
                        </a:rPr>
                        <a:t>Se logró la certificación en Carbono neutro y Neutralidad de Carbono</a:t>
                      </a:r>
                    </a:p>
                  </a:txBody>
                  <a:tcPr anchor="ctr">
                    <a:lnL w="12700" cap="flat" cmpd="sng" algn="ctr">
                      <a:solidFill>
                        <a:schemeClr val="tx1"/>
                      </a:solidFill>
                      <a:prstDash val="dot"/>
                      <a:round/>
                      <a:headEnd type="none" w="med" len="med"/>
                      <a:tailEnd type="none" w="med" len="med"/>
                    </a:lnL>
                    <a:lnR w="12700" cmpd="sng">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3298260"/>
                  </a:ext>
                </a:extLst>
              </a:tr>
              <a:tr h="864503">
                <a:tc>
                  <a:txBody>
                    <a:bodyPr/>
                    <a:lstStyle/>
                    <a:p>
                      <a:pPr algn="just" fontAlgn="ctr"/>
                      <a:r>
                        <a:rPr lang="es-CO" sz="1200" u="none" strike="noStrike" dirty="0">
                          <a:solidFill>
                            <a:schemeClr val="tx1"/>
                          </a:solidFill>
                          <a:effectLst/>
                          <a:latin typeface="Arial" panose="020B0604020202020204" pitchFamily="34" charset="0"/>
                          <a:cs typeface="Arial" panose="020B0604020202020204" pitchFamily="34" charset="0"/>
                        </a:rPr>
                        <a:t>Auditoría de verificación y certificación del proyecto de mecanismo de desarrollo limpio (MDL) sombrilla central hidroeléctricas de Suba y Usaquén bajo las orientaciones de la junta ejecutiva de MDL de Naciones Unidas (ONU) para el periodo 2016-2018.</a:t>
                      </a:r>
                      <a:endParaRPr lang="es-CO" sz="12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mpd="sng">
                      <a:noFill/>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r>
                        <a:rPr lang="es-CO" sz="1200" dirty="0">
                          <a:solidFill>
                            <a:schemeClr val="tx1"/>
                          </a:solidFill>
                          <a:latin typeface="Arial" panose="020B0604020202020204" pitchFamily="34" charset="0"/>
                          <a:cs typeface="Arial" panose="020B0604020202020204" pitchFamily="34" charset="0"/>
                        </a:rPr>
                        <a:t>10, 11 – sep.</a:t>
                      </a:r>
                    </a:p>
                    <a:p>
                      <a:pPr algn="ctr"/>
                      <a:r>
                        <a:rPr lang="es-CO" sz="1200" dirty="0">
                          <a:solidFill>
                            <a:schemeClr val="tx1"/>
                          </a:solidFill>
                          <a:latin typeface="Arial" panose="020B0604020202020204" pitchFamily="34" charset="0"/>
                          <a:cs typeface="Arial" panose="020B0604020202020204" pitchFamily="34" charset="0"/>
                        </a:rPr>
                        <a:t>30, 31 0ct</a:t>
                      </a:r>
                    </a:p>
                    <a:p>
                      <a:pPr algn="ctr"/>
                      <a:r>
                        <a:rPr lang="es-CO" sz="1200" dirty="0">
                          <a:solidFill>
                            <a:schemeClr val="tx1"/>
                          </a:solidFill>
                          <a:latin typeface="Arial" panose="020B0604020202020204" pitchFamily="34" charset="0"/>
                          <a:cs typeface="Arial" panose="020B0604020202020204" pitchFamily="34" charset="0"/>
                        </a:rPr>
                        <a:t>15,18,19,25,26,29,</a:t>
                      </a:r>
                    </a:p>
                    <a:p>
                      <a:pPr algn="ctr"/>
                      <a:r>
                        <a:rPr lang="es-CO" sz="1200" dirty="0">
                          <a:solidFill>
                            <a:schemeClr val="tx1"/>
                          </a:solidFill>
                          <a:latin typeface="Arial" panose="020B0604020202020204" pitchFamily="34" charset="0"/>
                          <a:cs typeface="Arial" panose="020B0604020202020204" pitchFamily="34" charset="0"/>
                        </a:rPr>
                        <a:t>30- nov</a:t>
                      </a:r>
                    </a:p>
                    <a:p>
                      <a:pPr algn="ctr"/>
                      <a:r>
                        <a:rPr lang="es-CO" sz="1200" dirty="0">
                          <a:solidFill>
                            <a:schemeClr val="tx1"/>
                          </a:solidFill>
                          <a:latin typeface="Arial" panose="020B0604020202020204" pitchFamily="34" charset="0"/>
                          <a:cs typeface="Arial" panose="020B0604020202020204" pitchFamily="34" charset="0"/>
                        </a:rPr>
                        <a:t>9,13,20 dic de 2019</a:t>
                      </a: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s-CO" sz="1400" dirty="0">
                        <a:latin typeface="+mj-lt"/>
                      </a:endParaRPr>
                    </a:p>
                  </a:txBody>
                  <a:tcPr anchor="ctr"/>
                </a:tc>
                <a:tc vMerge="1">
                  <a:txBody>
                    <a:bodyPr/>
                    <a:lstStyle/>
                    <a:p>
                      <a:pPr algn="ctr"/>
                      <a:endParaRPr lang="es-CO" sz="1400" dirty="0">
                        <a:latin typeface="+mj-lt"/>
                      </a:endParaRPr>
                    </a:p>
                  </a:txBody>
                  <a:tcPr anchor="ctr"/>
                </a:tc>
                <a:tc vMerge="1">
                  <a:txBody>
                    <a:bodyPr/>
                    <a:lstStyle/>
                    <a:p>
                      <a:pPr algn="ctr"/>
                      <a:endParaRPr lang="es-CO" sz="1400" dirty="0">
                        <a:latin typeface="+mj-lt"/>
                      </a:endParaRPr>
                    </a:p>
                  </a:txBody>
                  <a:tcPr anchor="ctr"/>
                </a:tc>
                <a:extLst>
                  <a:ext uri="{0D108BD9-81ED-4DB2-BD59-A6C34878D82A}">
                    <a16:rowId xmlns:a16="http://schemas.microsoft.com/office/drawing/2014/main" val="3552976713"/>
                  </a:ext>
                </a:extLst>
              </a:tr>
              <a:tr h="235773">
                <a:tc>
                  <a:txBody>
                    <a:bodyPr/>
                    <a:lstStyle/>
                    <a:p>
                      <a:pPr algn="just" fontAlgn="ctr"/>
                      <a:r>
                        <a:rPr lang="es-CO" sz="1200" u="none" strike="noStrike" dirty="0">
                          <a:solidFill>
                            <a:schemeClr val="tx1"/>
                          </a:solidFill>
                          <a:effectLst/>
                          <a:latin typeface="Arial" panose="020B0604020202020204" pitchFamily="34" charset="0"/>
                          <a:cs typeface="Arial" panose="020B0604020202020204" pitchFamily="34" charset="0"/>
                        </a:rPr>
                        <a:t>Evaluación externa IDEAM (aplica para el laboratorio agua residual)</a:t>
                      </a:r>
                      <a:endParaRPr lang="es-CO" sz="12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mpd="sng">
                      <a:noFill/>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r>
                        <a:rPr lang="es-CO" sz="1200" dirty="0">
                          <a:solidFill>
                            <a:schemeClr val="tx1"/>
                          </a:solidFill>
                          <a:latin typeface="Arial" panose="020B0604020202020204" pitchFamily="34" charset="0"/>
                          <a:cs typeface="Arial" panose="020B0604020202020204" pitchFamily="34" charset="0"/>
                        </a:rPr>
                        <a:t>18 al 22 de nov del 2019</a:t>
                      </a: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r>
                        <a:rPr lang="es-CO" sz="1200" dirty="0">
                          <a:solidFill>
                            <a:schemeClr val="tx1"/>
                          </a:solidFill>
                          <a:latin typeface="Arial" panose="020B0604020202020204" pitchFamily="34" charset="0"/>
                          <a:cs typeface="Arial" panose="020B0604020202020204" pitchFamily="34" charset="0"/>
                        </a:rPr>
                        <a:t>17-12-2019</a:t>
                      </a: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r>
                        <a:rPr lang="es-CO" sz="1200" dirty="0">
                          <a:solidFill>
                            <a:schemeClr val="tx1"/>
                          </a:solidFill>
                          <a:latin typeface="Arial" panose="020B0604020202020204" pitchFamily="34" charset="0"/>
                          <a:cs typeface="Arial" panose="020B0604020202020204" pitchFamily="34" charset="0"/>
                        </a:rPr>
                        <a:t>9</a:t>
                      </a: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s-CO" sz="1200" dirty="0">
                          <a:solidFill>
                            <a:schemeClr val="tx1"/>
                          </a:solidFill>
                          <a:latin typeface="Arial" panose="020B0604020202020204" pitchFamily="34" charset="0"/>
                          <a:cs typeface="Arial" panose="020B0604020202020204" pitchFamily="34" charset="0"/>
                        </a:rPr>
                        <a:t>Se tienen programadas las auditorias complementarias en la vigencia 2020 para el cierre de estas no conformidades</a:t>
                      </a:r>
                    </a:p>
                  </a:txBody>
                  <a:tcPr anchor="ctr">
                    <a:lnL w="12700" cap="flat" cmpd="sng" algn="ctr">
                      <a:solidFill>
                        <a:schemeClr val="tx1"/>
                      </a:solidFill>
                      <a:prstDash val="dot"/>
                      <a:round/>
                      <a:headEnd type="none" w="med" len="med"/>
                      <a:tailEnd type="none" w="med" len="med"/>
                    </a:lnL>
                    <a:lnR w="12700" cmpd="sng">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9412909"/>
                  </a:ext>
                </a:extLst>
              </a:tr>
              <a:tr h="471547">
                <a:tc>
                  <a:txBody>
                    <a:bodyPr/>
                    <a:lstStyle/>
                    <a:p>
                      <a:pPr algn="just" fontAlgn="ctr"/>
                      <a:r>
                        <a:rPr lang="es-CO" sz="1200" u="none" strike="noStrike" dirty="0">
                          <a:solidFill>
                            <a:schemeClr val="tx1"/>
                          </a:solidFill>
                          <a:effectLst/>
                          <a:latin typeface="Arial" panose="020B0604020202020204" pitchFamily="34" charset="0"/>
                          <a:cs typeface="Arial" panose="020B0604020202020204" pitchFamily="34" charset="0"/>
                        </a:rPr>
                        <a:t>Evaluación externa ONAC (aplica para todos los laboratorios de la DST y la dirección )</a:t>
                      </a:r>
                      <a:endParaRPr lang="es-CO" sz="12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mpd="sng">
                      <a:noFill/>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r>
                        <a:rPr lang="es-CO" sz="1200" dirty="0">
                          <a:solidFill>
                            <a:schemeClr val="tx1"/>
                          </a:solidFill>
                          <a:latin typeface="Arial" panose="020B0604020202020204" pitchFamily="34" charset="0"/>
                          <a:cs typeface="Arial" panose="020B0604020202020204" pitchFamily="34" charset="0"/>
                        </a:rPr>
                        <a:t>9 al 13 de dic del 2019</a:t>
                      </a: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r>
                        <a:rPr lang="es-CO" sz="1200" dirty="0">
                          <a:solidFill>
                            <a:schemeClr val="tx1"/>
                          </a:solidFill>
                          <a:latin typeface="Arial" panose="020B0604020202020204" pitchFamily="34" charset="0"/>
                          <a:cs typeface="Arial" panose="020B0604020202020204" pitchFamily="34" charset="0"/>
                        </a:rPr>
                        <a:t>13 – dic- 2019</a:t>
                      </a: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r>
                        <a:rPr lang="es-CO" sz="1200" dirty="0">
                          <a:solidFill>
                            <a:schemeClr val="tx1"/>
                          </a:solidFill>
                          <a:latin typeface="Arial" panose="020B0604020202020204" pitchFamily="34" charset="0"/>
                          <a:cs typeface="Arial" panose="020B0604020202020204" pitchFamily="34" charset="0"/>
                        </a:rPr>
                        <a:t>18</a:t>
                      </a: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s-CO" sz="1400" dirty="0">
                        <a:latin typeface="+mj-lt"/>
                      </a:endParaRPr>
                    </a:p>
                  </a:txBody>
                  <a:tcPr anchor="ctr"/>
                </a:tc>
                <a:extLst>
                  <a:ext uri="{0D108BD9-81ED-4DB2-BD59-A6C34878D82A}">
                    <a16:rowId xmlns:a16="http://schemas.microsoft.com/office/drawing/2014/main" val="664262027"/>
                  </a:ext>
                </a:extLst>
              </a:tr>
              <a:tr h="70732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s-CO" sz="1200" u="none" strike="noStrike" dirty="0">
                          <a:solidFill>
                            <a:schemeClr val="tx1"/>
                          </a:solidFill>
                          <a:effectLst/>
                          <a:latin typeface="Arial" panose="020B0604020202020204" pitchFamily="34" charset="0"/>
                          <a:cs typeface="Arial" panose="020B0604020202020204" pitchFamily="34" charset="0"/>
                        </a:rPr>
                        <a:t>Auditoría interna Sistema de Gestión Dirección Servicios Técnicos NTC/ISO – IEC 17025:2017</a:t>
                      </a:r>
                      <a:endParaRPr lang="es-CO" sz="12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mpd="sng">
                      <a:noFill/>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r>
                        <a:rPr lang="es-CO" sz="1200" dirty="0">
                          <a:solidFill>
                            <a:schemeClr val="tx1"/>
                          </a:solidFill>
                          <a:latin typeface="Arial" panose="020B0604020202020204" pitchFamily="34" charset="0"/>
                          <a:cs typeface="Arial" panose="020B0604020202020204" pitchFamily="34" charset="0"/>
                        </a:rPr>
                        <a:t>16-19-21-22-26-28 de oct</a:t>
                      </a:r>
                    </a:p>
                    <a:p>
                      <a:pPr algn="ctr"/>
                      <a:r>
                        <a:rPr lang="es-CO" sz="1200" dirty="0">
                          <a:solidFill>
                            <a:schemeClr val="tx1"/>
                          </a:solidFill>
                          <a:latin typeface="Arial" panose="020B0604020202020204" pitchFamily="34" charset="0"/>
                          <a:cs typeface="Arial" panose="020B0604020202020204" pitchFamily="34" charset="0"/>
                        </a:rPr>
                        <a:t>1-2-5-6-7-8-9-27-27 de nov</a:t>
                      </a:r>
                    </a:p>
                    <a:p>
                      <a:pPr algn="ctr"/>
                      <a:r>
                        <a:rPr lang="es-CO" sz="1200" dirty="0">
                          <a:solidFill>
                            <a:schemeClr val="tx1"/>
                          </a:solidFill>
                          <a:latin typeface="Arial" panose="020B0604020202020204" pitchFamily="34" charset="0"/>
                          <a:cs typeface="Arial" panose="020B0604020202020204" pitchFamily="34" charset="0"/>
                        </a:rPr>
                        <a:t>2-5-6-19-20 de dic de 2019</a:t>
                      </a: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r>
                        <a:rPr lang="es-CO" sz="1200" dirty="0">
                          <a:solidFill>
                            <a:schemeClr val="tx1"/>
                          </a:solidFill>
                          <a:latin typeface="Arial" panose="020B0604020202020204" pitchFamily="34" charset="0"/>
                          <a:cs typeface="Arial" panose="020B0604020202020204" pitchFamily="34" charset="0"/>
                        </a:rPr>
                        <a:t>19-feb-2020</a:t>
                      </a: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r>
                        <a:rPr lang="es-CO" sz="1200" dirty="0">
                          <a:solidFill>
                            <a:schemeClr val="tx1"/>
                          </a:solidFill>
                          <a:latin typeface="Arial" panose="020B0604020202020204" pitchFamily="34" charset="0"/>
                          <a:cs typeface="Arial" panose="020B0604020202020204" pitchFamily="34" charset="0"/>
                        </a:rPr>
                        <a:t>21</a:t>
                      </a: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r>
                        <a:rPr lang="es-CO" sz="1200" dirty="0">
                          <a:solidFill>
                            <a:schemeClr val="tx1"/>
                          </a:solidFill>
                          <a:latin typeface="Arial" panose="020B0604020202020204" pitchFamily="34" charset="0"/>
                          <a:cs typeface="Arial" panose="020B0604020202020204" pitchFamily="34" charset="0"/>
                        </a:rPr>
                        <a:t>39 Oportunidades de mejora </a:t>
                      </a:r>
                    </a:p>
                    <a:p>
                      <a:pPr algn="ctr"/>
                      <a:endParaRPr lang="es-MX" sz="1200" dirty="0">
                        <a:solidFill>
                          <a:schemeClr val="tx1"/>
                        </a:solidFill>
                        <a:latin typeface="Arial" panose="020B0604020202020204" pitchFamily="34" charset="0"/>
                        <a:cs typeface="Arial" panose="020B0604020202020204" pitchFamily="34" charset="0"/>
                      </a:endParaRPr>
                    </a:p>
                    <a:p>
                      <a:pPr algn="ctr"/>
                      <a:r>
                        <a:rPr lang="es-MX" sz="1200" dirty="0">
                          <a:solidFill>
                            <a:schemeClr val="tx1"/>
                          </a:solidFill>
                          <a:latin typeface="Arial" panose="020B0604020202020204" pitchFamily="34" charset="0"/>
                          <a:cs typeface="Arial" panose="020B0604020202020204" pitchFamily="34" charset="0"/>
                        </a:rPr>
                        <a:t>87 actividades incorporadas al Plan de mejoramiento</a:t>
                      </a:r>
                      <a:endParaRPr lang="es-CO" sz="12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dot"/>
                      <a:round/>
                      <a:headEnd type="none" w="med" len="med"/>
                      <a:tailEnd type="none" w="med" len="med"/>
                    </a:lnL>
                    <a:lnR w="12700" cmpd="sng">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8913769"/>
                  </a:ext>
                </a:extLst>
              </a:tr>
              <a:tr h="1021685">
                <a:tc>
                  <a:txBody>
                    <a:bodyPr/>
                    <a:lstStyle/>
                    <a:p>
                      <a:r>
                        <a:rPr lang="es-CO" sz="1200" b="0" i="0" u="none" strike="noStrike" kern="1200" baseline="0" dirty="0">
                          <a:solidFill>
                            <a:schemeClr val="tx1"/>
                          </a:solidFill>
                          <a:latin typeface="Arial" panose="020B0604020202020204" pitchFamily="34" charset="0"/>
                          <a:ea typeface="+mn-ea"/>
                          <a:cs typeface="Arial" panose="020B0604020202020204" pitchFamily="34" charset="0"/>
                        </a:rPr>
                        <a:t> Auditoria al componente ambiental de los proyectos, obras y actividades ejecutadas por la Dirección de Abastecimiento de la Gerencia Corporativa de Sistema Maestro. </a:t>
                      </a:r>
                    </a:p>
                    <a:p>
                      <a:r>
                        <a:rPr lang="es-CO" sz="1200" b="0" i="0" u="none" strike="noStrike" kern="1200" baseline="0" dirty="0">
                          <a:solidFill>
                            <a:schemeClr val="tx1"/>
                          </a:solidFill>
                          <a:latin typeface="Arial" panose="020B0604020202020204" pitchFamily="34" charset="0"/>
                          <a:ea typeface="+mn-ea"/>
                          <a:cs typeface="Arial" panose="020B0604020202020204" pitchFamily="34" charset="0"/>
                        </a:rPr>
                        <a:t>Fase I: auditoría a las obras ejecutadas 2017 – 2019 y a los planes y permisos de aprovechamiento forestal, así como a las medidas de compensación de cada uno de los trámites adelantados para el periodo 2017 – 2019”. </a:t>
                      </a:r>
                      <a:endParaRPr lang="es-CO" sz="12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0" marR="0" marT="0" marB="0" anchor="ctr">
                    <a:lnL w="12700" cmpd="sng">
                      <a:noFill/>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es-CO" sz="12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s-CO" sz="1200" b="0" i="0" u="none" strike="noStrike" kern="1200" baseline="0" dirty="0">
                          <a:solidFill>
                            <a:schemeClr val="tx1"/>
                          </a:solidFill>
                          <a:latin typeface="Arial" panose="020B0604020202020204" pitchFamily="34" charset="0"/>
                          <a:ea typeface="+mn-ea"/>
                          <a:cs typeface="Arial" panose="020B0604020202020204" pitchFamily="34" charset="0"/>
                        </a:rPr>
                        <a:t> 2, 3, 6, 12, 18 y 19 de diciembre de 2019 	</a:t>
                      </a: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r>
                        <a:rPr lang="es-CO" sz="1200" dirty="0">
                          <a:solidFill>
                            <a:schemeClr val="tx1"/>
                          </a:solidFill>
                          <a:latin typeface="Arial" panose="020B0604020202020204" pitchFamily="34" charset="0"/>
                          <a:cs typeface="Arial" panose="020B0604020202020204" pitchFamily="34" charset="0"/>
                        </a:rPr>
                        <a:t>29-may-2020</a:t>
                      </a: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r>
                        <a:rPr lang="es-CO" sz="1200" dirty="0">
                          <a:solidFill>
                            <a:schemeClr val="tx1"/>
                          </a:solidFill>
                          <a:latin typeface="Arial" panose="020B0604020202020204" pitchFamily="34" charset="0"/>
                          <a:cs typeface="Arial" panose="020B0604020202020204" pitchFamily="34" charset="0"/>
                        </a:rPr>
                        <a:t>11</a:t>
                      </a: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200" dirty="0">
                          <a:solidFill>
                            <a:schemeClr val="tx1"/>
                          </a:solidFill>
                          <a:latin typeface="Arial" panose="020B0604020202020204" pitchFamily="34" charset="0"/>
                          <a:cs typeface="Arial" panose="020B0604020202020204" pitchFamily="34" charset="0"/>
                        </a:rPr>
                        <a:t>8 oportunidades de mejora</a:t>
                      </a:r>
                    </a:p>
                    <a:p>
                      <a:pPr marL="0" marR="0" lvl="0" indent="0" algn="ctr" defTabSz="914400" rtl="0" eaLnBrk="1" fontAlgn="auto" latinLnBrk="0" hangingPunct="1">
                        <a:lnSpc>
                          <a:spcPct val="100000"/>
                        </a:lnSpc>
                        <a:spcBef>
                          <a:spcPts val="0"/>
                        </a:spcBef>
                        <a:spcAft>
                          <a:spcPts val="0"/>
                        </a:spcAft>
                        <a:buClrTx/>
                        <a:buSzTx/>
                        <a:buFontTx/>
                        <a:buNone/>
                        <a:tabLst/>
                        <a:defRPr/>
                      </a:pPr>
                      <a:r>
                        <a:rPr lang="es-CO" sz="1200" dirty="0">
                          <a:solidFill>
                            <a:schemeClr val="tx1"/>
                          </a:solidFill>
                          <a:latin typeface="Arial" panose="020B0604020202020204" pitchFamily="34" charset="0"/>
                          <a:cs typeface="Arial" panose="020B0604020202020204" pitchFamily="34" charset="0"/>
                        </a:rPr>
                        <a:t>En proceso de formulación de los planes de mejoramiento y análisis de causas y consecuencias </a:t>
                      </a:r>
                    </a:p>
                    <a:p>
                      <a:pPr algn="ctr"/>
                      <a:endParaRPr lang="es-CO" sz="12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dot"/>
                      <a:round/>
                      <a:headEnd type="none" w="med" len="med"/>
                      <a:tailEnd type="none" w="med" len="med"/>
                    </a:lnL>
                    <a:lnR w="12700" cmpd="sng">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4833574"/>
                  </a:ext>
                </a:extLst>
              </a:tr>
            </a:tbl>
          </a:graphicData>
        </a:graphic>
      </p:graphicFrame>
    </p:spTree>
    <p:extLst>
      <p:ext uri="{BB962C8B-B14F-4D97-AF65-F5344CB8AC3E}">
        <p14:creationId xmlns:p14="http://schemas.microsoft.com/office/powerpoint/2010/main" val="6781010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445863" y="2283899"/>
            <a:ext cx="1766706" cy="522615"/>
          </a:xfrm>
          <a:prstGeom prst="rect">
            <a:avLst/>
          </a:pr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b="1" dirty="0">
                <a:solidFill>
                  <a:schemeClr val="tx1"/>
                </a:solidFill>
              </a:rPr>
              <a:t>Seguimiento </a:t>
            </a:r>
          </a:p>
          <a:p>
            <a:pPr algn="ctr"/>
            <a:r>
              <a:rPr lang="es-CO" sz="1200" b="1" dirty="0">
                <a:solidFill>
                  <a:schemeClr val="tx1"/>
                </a:solidFill>
              </a:rPr>
              <a:t>Mayo - Junio</a:t>
            </a:r>
          </a:p>
        </p:txBody>
      </p:sp>
      <p:pic>
        <p:nvPicPr>
          <p:cNvPr id="33" name="Imagen 32">
            <a:extLst>
              <a:ext uri="{FF2B5EF4-FFF2-40B4-BE49-F238E27FC236}">
                <a16:creationId xmlns:a16="http://schemas.microsoft.com/office/drawing/2014/main" id="{0170E699-9583-4959-83FC-459A3EDA55DB}"/>
              </a:ext>
            </a:extLst>
          </p:cNvPr>
          <p:cNvPicPr>
            <a:picLocks noChangeAspect="1"/>
          </p:cNvPicPr>
          <p:nvPr/>
        </p:nvPicPr>
        <p:blipFill>
          <a:blip r:embed="rId3"/>
          <a:stretch>
            <a:fillRect/>
          </a:stretch>
        </p:blipFill>
        <p:spPr>
          <a:xfrm>
            <a:off x="1021235" y="4271119"/>
            <a:ext cx="620336" cy="678539"/>
          </a:xfrm>
          <a:prstGeom prst="rect">
            <a:avLst/>
          </a:prstGeom>
        </p:spPr>
      </p:pic>
      <p:sp>
        <p:nvSpPr>
          <p:cNvPr id="97" name="Rectángulo 96"/>
          <p:cNvSpPr/>
          <p:nvPr/>
        </p:nvSpPr>
        <p:spPr>
          <a:xfrm>
            <a:off x="2445863" y="1667824"/>
            <a:ext cx="1766706" cy="390066"/>
          </a:xfrm>
          <a:prstGeom prst="rect">
            <a:avLst/>
          </a:pr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b="1" dirty="0">
                <a:solidFill>
                  <a:schemeClr val="tx1"/>
                </a:solidFill>
              </a:rPr>
              <a:t>Seguimiento </a:t>
            </a:r>
          </a:p>
          <a:p>
            <a:pPr algn="ctr"/>
            <a:r>
              <a:rPr lang="es-CO" sz="1200" b="1" dirty="0">
                <a:solidFill>
                  <a:schemeClr val="tx1"/>
                </a:solidFill>
              </a:rPr>
              <a:t>Enero</a:t>
            </a:r>
          </a:p>
        </p:txBody>
      </p:sp>
      <p:sp>
        <p:nvSpPr>
          <p:cNvPr id="115" name="CuadroTexto 114"/>
          <p:cNvSpPr txBox="1"/>
          <p:nvPr/>
        </p:nvSpPr>
        <p:spPr>
          <a:xfrm>
            <a:off x="663509" y="3902317"/>
            <a:ext cx="1701006" cy="276999"/>
          </a:xfrm>
          <a:prstGeom prst="rect">
            <a:avLst/>
          </a:prstGeom>
          <a:noFill/>
        </p:spPr>
        <p:txBody>
          <a:bodyPr wrap="square" rtlCol="0">
            <a:spAutoFit/>
          </a:bodyPr>
          <a:lstStyle/>
          <a:p>
            <a:r>
              <a:rPr lang="es-CO" sz="1200" b="1" dirty="0"/>
              <a:t>Seg. Salud en Trabajo</a:t>
            </a:r>
          </a:p>
        </p:txBody>
      </p:sp>
      <p:sp>
        <p:nvSpPr>
          <p:cNvPr id="116" name="Rectángulo 115"/>
          <p:cNvSpPr/>
          <p:nvPr/>
        </p:nvSpPr>
        <p:spPr>
          <a:xfrm>
            <a:off x="2487630" y="4276131"/>
            <a:ext cx="1817431" cy="416906"/>
          </a:xfrm>
          <a:prstGeom prst="rect">
            <a:avLst/>
          </a:pr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b="1" dirty="0">
                <a:solidFill>
                  <a:schemeClr val="tx1"/>
                </a:solidFill>
              </a:rPr>
              <a:t>Auditoría Interna SST Fase I</a:t>
            </a:r>
          </a:p>
        </p:txBody>
      </p:sp>
      <p:cxnSp>
        <p:nvCxnSpPr>
          <p:cNvPr id="118" name="Conector recto de flecha 117">
            <a:extLst>
              <a:ext uri="{FF2B5EF4-FFF2-40B4-BE49-F238E27FC236}">
                <a16:creationId xmlns:a16="http://schemas.microsoft.com/office/drawing/2014/main" id="{92C4C133-E4AD-4E05-8B85-D350F7C39601}"/>
              </a:ext>
            </a:extLst>
          </p:cNvPr>
          <p:cNvCxnSpPr>
            <a:cxnSpLocks/>
          </p:cNvCxnSpPr>
          <p:nvPr/>
        </p:nvCxnSpPr>
        <p:spPr>
          <a:xfrm>
            <a:off x="4395597" y="1838244"/>
            <a:ext cx="65142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07" name="Rectángulo 106">
            <a:extLst>
              <a:ext uri="{FF2B5EF4-FFF2-40B4-BE49-F238E27FC236}">
                <a16:creationId xmlns:a16="http://schemas.microsoft.com/office/drawing/2014/main" id="{0D26BBBC-12B1-4089-936F-7EFEFB6B7601}"/>
              </a:ext>
            </a:extLst>
          </p:cNvPr>
          <p:cNvSpPr/>
          <p:nvPr/>
        </p:nvSpPr>
        <p:spPr>
          <a:xfrm>
            <a:off x="4967669" y="1495836"/>
            <a:ext cx="2348233" cy="646331"/>
          </a:xfrm>
          <a:prstGeom prst="rect">
            <a:avLst/>
          </a:prstGeom>
        </p:spPr>
        <p:txBody>
          <a:bodyPr wrap="square">
            <a:spAutoFit/>
          </a:bodyPr>
          <a:lstStyle/>
          <a:p>
            <a:pPr lvl="0" algn="ctr">
              <a:defRPr/>
            </a:pPr>
            <a:r>
              <a:rPr lang="es-MX" dirty="0">
                <a:latin typeface="Century Gothic" panose="020B0502020202020204" pitchFamily="34" charset="0"/>
                <a:cs typeface="Arial" panose="020B0604020202020204" pitchFamily="34" charset="0"/>
              </a:rPr>
              <a:t>Se cerraron 106 de 275 actividades</a:t>
            </a:r>
            <a:endParaRPr lang="es-CO" dirty="0">
              <a:latin typeface="Century Gothic" panose="020B0502020202020204" pitchFamily="34" charset="0"/>
              <a:cs typeface="Arial" panose="020B0604020202020204" pitchFamily="34" charset="0"/>
            </a:endParaRPr>
          </a:p>
        </p:txBody>
      </p:sp>
      <p:cxnSp>
        <p:nvCxnSpPr>
          <p:cNvPr id="120" name="Conector recto de flecha 119">
            <a:extLst>
              <a:ext uri="{FF2B5EF4-FFF2-40B4-BE49-F238E27FC236}">
                <a16:creationId xmlns:a16="http://schemas.microsoft.com/office/drawing/2014/main" id="{C85FAB26-2B24-4E30-BF53-2A3CA263D80D}"/>
              </a:ext>
            </a:extLst>
          </p:cNvPr>
          <p:cNvCxnSpPr>
            <a:cxnSpLocks/>
          </p:cNvCxnSpPr>
          <p:nvPr/>
        </p:nvCxnSpPr>
        <p:spPr>
          <a:xfrm>
            <a:off x="4354041" y="2564226"/>
            <a:ext cx="65142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23" name="Rectángulo 122">
            <a:extLst>
              <a:ext uri="{FF2B5EF4-FFF2-40B4-BE49-F238E27FC236}">
                <a16:creationId xmlns:a16="http://schemas.microsoft.com/office/drawing/2014/main" id="{E7FA2F11-9CAF-4B12-A83A-A4F08E300172}"/>
              </a:ext>
            </a:extLst>
          </p:cNvPr>
          <p:cNvSpPr/>
          <p:nvPr/>
        </p:nvSpPr>
        <p:spPr>
          <a:xfrm>
            <a:off x="7512545" y="1661567"/>
            <a:ext cx="2917745" cy="1200329"/>
          </a:xfrm>
          <a:prstGeom prst="rect">
            <a:avLst/>
          </a:prstGeom>
        </p:spPr>
        <p:txBody>
          <a:bodyPr wrap="square">
            <a:spAutoFit/>
          </a:bodyPr>
          <a:lstStyle/>
          <a:p>
            <a:pPr algn="ctr"/>
            <a:r>
              <a:rPr lang="es-MX" dirty="0">
                <a:latin typeface="Century Gothic" panose="020B0502020202020204" pitchFamily="34" charset="0"/>
                <a:cs typeface="Arial" panose="020B0604020202020204" pitchFamily="34" charset="0"/>
              </a:rPr>
              <a:t>En esta auditoria </a:t>
            </a:r>
            <a:r>
              <a:rPr lang="es-MX" b="1" dirty="0">
                <a:latin typeface="Century Gothic" panose="020B0502020202020204" pitchFamily="34" charset="0"/>
                <a:cs typeface="Arial" panose="020B0604020202020204" pitchFamily="34" charset="0"/>
              </a:rPr>
              <a:t>no se abren hallazgos</a:t>
            </a:r>
            <a:r>
              <a:rPr lang="es-MX" dirty="0">
                <a:latin typeface="Century Gothic" panose="020B0502020202020204" pitchFamily="34" charset="0"/>
                <a:cs typeface="Arial" panose="020B0604020202020204" pitchFamily="34" charset="0"/>
              </a:rPr>
              <a:t>, el objetivo es </a:t>
            </a:r>
            <a:r>
              <a:rPr lang="es-MX" b="1" dirty="0">
                <a:latin typeface="Century Gothic" panose="020B0502020202020204" pitchFamily="34" charset="0"/>
                <a:cs typeface="Arial" panose="020B0604020202020204" pitchFamily="34" charset="0"/>
              </a:rPr>
              <a:t>cerrar las acciones planteadas </a:t>
            </a:r>
            <a:endParaRPr lang="es-CO" b="1" dirty="0">
              <a:latin typeface="Century Gothic" panose="020B0502020202020204" pitchFamily="34" charset="0"/>
              <a:cs typeface="Arial" panose="020B0604020202020204" pitchFamily="34" charset="0"/>
            </a:endParaRPr>
          </a:p>
        </p:txBody>
      </p:sp>
      <p:sp>
        <p:nvSpPr>
          <p:cNvPr id="125" name="Cerrar llave 124">
            <a:extLst>
              <a:ext uri="{FF2B5EF4-FFF2-40B4-BE49-F238E27FC236}">
                <a16:creationId xmlns:a16="http://schemas.microsoft.com/office/drawing/2014/main" id="{DFA6771B-0224-426F-A1B1-91A1CFB1FD0B}"/>
              </a:ext>
            </a:extLst>
          </p:cNvPr>
          <p:cNvSpPr/>
          <p:nvPr/>
        </p:nvSpPr>
        <p:spPr>
          <a:xfrm>
            <a:off x="7186714" y="1523586"/>
            <a:ext cx="411586" cy="1406645"/>
          </a:xfrm>
          <a:prstGeom prst="rightBrace">
            <a:avLst/>
          </a:prstGeom>
          <a:ln w="1905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dirty="0"/>
          </a:p>
        </p:txBody>
      </p:sp>
      <p:sp>
        <p:nvSpPr>
          <p:cNvPr id="126" name="Rectángulo 125">
            <a:extLst>
              <a:ext uri="{FF2B5EF4-FFF2-40B4-BE49-F238E27FC236}">
                <a16:creationId xmlns:a16="http://schemas.microsoft.com/office/drawing/2014/main" id="{D6265C92-0B97-423C-9F62-4CC98B17832B}"/>
              </a:ext>
            </a:extLst>
          </p:cNvPr>
          <p:cNvSpPr/>
          <p:nvPr/>
        </p:nvSpPr>
        <p:spPr>
          <a:xfrm>
            <a:off x="7202528" y="4225804"/>
            <a:ext cx="3782349" cy="923330"/>
          </a:xfrm>
          <a:prstGeom prst="rect">
            <a:avLst/>
          </a:prstGeom>
        </p:spPr>
        <p:txBody>
          <a:bodyPr wrap="square">
            <a:spAutoFit/>
          </a:bodyPr>
          <a:lstStyle/>
          <a:p>
            <a:pPr lvl="0" algn="ctr">
              <a:defRPr/>
            </a:pPr>
            <a:r>
              <a:rPr lang="es-CO" dirty="0">
                <a:latin typeface="Century Gothic" panose="020B0502020202020204" pitchFamily="34" charset="0"/>
                <a:cs typeface="Arial" panose="020B0604020202020204" pitchFamily="34" charset="0"/>
              </a:rPr>
              <a:t>En proceso de ajuste de la </a:t>
            </a:r>
            <a:r>
              <a:rPr lang="es-CO" b="1" dirty="0">
                <a:latin typeface="Century Gothic" panose="020B0502020202020204" pitchFamily="34" charset="0"/>
                <a:cs typeface="Arial" panose="020B0604020202020204" pitchFamily="34" charset="0"/>
              </a:rPr>
              <a:t>formulación de los planes de mejoramiento</a:t>
            </a:r>
            <a:endParaRPr lang="es-CO" dirty="0">
              <a:latin typeface="Century Gothic" panose="020B0502020202020204" pitchFamily="34" charset="0"/>
              <a:cs typeface="Arial" panose="020B0604020202020204" pitchFamily="34" charset="0"/>
            </a:endParaRPr>
          </a:p>
        </p:txBody>
      </p:sp>
      <p:sp>
        <p:nvSpPr>
          <p:cNvPr id="127" name="Rectángulo 126">
            <a:extLst>
              <a:ext uri="{FF2B5EF4-FFF2-40B4-BE49-F238E27FC236}">
                <a16:creationId xmlns:a16="http://schemas.microsoft.com/office/drawing/2014/main" id="{F793C644-1A86-44B8-B3C1-6F76374D892D}"/>
              </a:ext>
            </a:extLst>
          </p:cNvPr>
          <p:cNvSpPr/>
          <p:nvPr/>
        </p:nvSpPr>
        <p:spPr>
          <a:xfrm>
            <a:off x="5083746" y="4014892"/>
            <a:ext cx="550151" cy="523220"/>
          </a:xfrm>
          <a:prstGeom prst="rect">
            <a:avLst/>
          </a:prstGeom>
        </p:spPr>
        <p:txBody>
          <a:bodyPr wrap="none">
            <a:spAutoFit/>
          </a:bodyPr>
          <a:lstStyle/>
          <a:p>
            <a:pPr algn="ctr"/>
            <a:r>
              <a:rPr lang="es-MX" sz="2800" b="1" dirty="0"/>
              <a:t>16</a:t>
            </a:r>
            <a:endParaRPr lang="es-CO" sz="2800" b="1" dirty="0"/>
          </a:p>
        </p:txBody>
      </p:sp>
      <p:sp>
        <p:nvSpPr>
          <p:cNvPr id="128" name="Rectángulo 127">
            <a:extLst>
              <a:ext uri="{FF2B5EF4-FFF2-40B4-BE49-F238E27FC236}">
                <a16:creationId xmlns:a16="http://schemas.microsoft.com/office/drawing/2014/main" id="{B84E8ED7-C946-4857-871C-B2B3629214BB}"/>
              </a:ext>
            </a:extLst>
          </p:cNvPr>
          <p:cNvSpPr/>
          <p:nvPr/>
        </p:nvSpPr>
        <p:spPr>
          <a:xfrm>
            <a:off x="5075194" y="4528284"/>
            <a:ext cx="550151" cy="523220"/>
          </a:xfrm>
          <a:prstGeom prst="rect">
            <a:avLst/>
          </a:prstGeom>
        </p:spPr>
        <p:txBody>
          <a:bodyPr wrap="none">
            <a:spAutoFit/>
          </a:bodyPr>
          <a:lstStyle/>
          <a:p>
            <a:pPr algn="ctr"/>
            <a:r>
              <a:rPr lang="es-MX" sz="2800" b="1" dirty="0"/>
              <a:t>10</a:t>
            </a:r>
            <a:endParaRPr lang="es-CO" sz="2800" b="1" dirty="0"/>
          </a:p>
        </p:txBody>
      </p:sp>
      <p:sp>
        <p:nvSpPr>
          <p:cNvPr id="129" name="Rectángulo 128">
            <a:extLst>
              <a:ext uri="{FF2B5EF4-FFF2-40B4-BE49-F238E27FC236}">
                <a16:creationId xmlns:a16="http://schemas.microsoft.com/office/drawing/2014/main" id="{1800F07F-4DD6-421A-A399-DAD871B871A5}"/>
              </a:ext>
            </a:extLst>
          </p:cNvPr>
          <p:cNvSpPr/>
          <p:nvPr/>
        </p:nvSpPr>
        <p:spPr>
          <a:xfrm>
            <a:off x="5473254" y="3978955"/>
            <a:ext cx="1627542" cy="523220"/>
          </a:xfrm>
          <a:prstGeom prst="rect">
            <a:avLst/>
          </a:prstGeom>
        </p:spPr>
        <p:txBody>
          <a:bodyPr wrap="square">
            <a:spAutoFit/>
          </a:bodyPr>
          <a:lstStyle/>
          <a:p>
            <a:pPr algn="ctr"/>
            <a:r>
              <a:rPr lang="es-CO" sz="1400" dirty="0">
                <a:latin typeface="Century Gothic" panose="020B0502020202020204" pitchFamily="34" charset="0"/>
              </a:rPr>
              <a:t>No</a:t>
            </a:r>
          </a:p>
          <a:p>
            <a:pPr algn="ctr"/>
            <a:r>
              <a:rPr lang="es-CO" sz="1400" dirty="0">
                <a:latin typeface="Century Gothic" panose="020B0502020202020204" pitchFamily="34" charset="0"/>
              </a:rPr>
              <a:t>Conformidades</a:t>
            </a:r>
          </a:p>
        </p:txBody>
      </p:sp>
      <p:sp>
        <p:nvSpPr>
          <p:cNvPr id="130" name="Rectángulo 129">
            <a:extLst>
              <a:ext uri="{FF2B5EF4-FFF2-40B4-BE49-F238E27FC236}">
                <a16:creationId xmlns:a16="http://schemas.microsoft.com/office/drawing/2014/main" id="{AEDF88D7-B20B-4BD6-B18B-E3F0CCA57CF9}"/>
              </a:ext>
            </a:extLst>
          </p:cNvPr>
          <p:cNvSpPr/>
          <p:nvPr/>
        </p:nvSpPr>
        <p:spPr>
          <a:xfrm>
            <a:off x="5444585" y="4583959"/>
            <a:ext cx="1627542" cy="523220"/>
          </a:xfrm>
          <a:prstGeom prst="rect">
            <a:avLst/>
          </a:prstGeom>
        </p:spPr>
        <p:txBody>
          <a:bodyPr wrap="square">
            <a:spAutoFit/>
          </a:bodyPr>
          <a:lstStyle/>
          <a:p>
            <a:pPr algn="ctr"/>
            <a:r>
              <a:rPr lang="es-CO" sz="1400" dirty="0">
                <a:latin typeface="Century Gothic" panose="020B0502020202020204" pitchFamily="34" charset="0"/>
              </a:rPr>
              <a:t>Oportunidades de mejora</a:t>
            </a:r>
          </a:p>
        </p:txBody>
      </p:sp>
      <p:sp>
        <p:nvSpPr>
          <p:cNvPr id="131" name="Cerrar llave 130">
            <a:extLst>
              <a:ext uri="{FF2B5EF4-FFF2-40B4-BE49-F238E27FC236}">
                <a16:creationId xmlns:a16="http://schemas.microsoft.com/office/drawing/2014/main" id="{84A0F925-4F6C-461A-A635-0A0406C4917C}"/>
              </a:ext>
            </a:extLst>
          </p:cNvPr>
          <p:cNvSpPr/>
          <p:nvPr/>
        </p:nvSpPr>
        <p:spPr>
          <a:xfrm>
            <a:off x="6816895" y="4132345"/>
            <a:ext cx="411586" cy="1017965"/>
          </a:xfrm>
          <a:prstGeom prst="rightBrace">
            <a:avLst/>
          </a:prstGeom>
          <a:ln w="1905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dirty="0"/>
          </a:p>
        </p:txBody>
      </p:sp>
      <p:sp>
        <p:nvSpPr>
          <p:cNvPr id="44" name="Elipse 43">
            <a:extLst>
              <a:ext uri="{FF2B5EF4-FFF2-40B4-BE49-F238E27FC236}">
                <a16:creationId xmlns:a16="http://schemas.microsoft.com/office/drawing/2014/main" id="{51EE5BE7-5448-4AE6-B242-84DB85DB6E5D}"/>
              </a:ext>
            </a:extLst>
          </p:cNvPr>
          <p:cNvSpPr/>
          <p:nvPr/>
        </p:nvSpPr>
        <p:spPr>
          <a:xfrm>
            <a:off x="663509" y="1585095"/>
            <a:ext cx="1383458" cy="1185797"/>
          </a:xfrm>
          <a:prstGeom prst="ellipse">
            <a:avLst/>
          </a:prstGeom>
          <a:solidFill>
            <a:schemeClr val="accent1">
              <a:lumMod val="60000"/>
              <a:lumOff val="40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s-CO" sz="1100" dirty="0">
                <a:ln w="0"/>
                <a:solidFill>
                  <a:schemeClr val="tx1"/>
                </a:solidFill>
                <a:latin typeface="Arial" panose="020B0604020202020204" pitchFamily="34" charset="0"/>
                <a:cs typeface="Arial" panose="020B0604020202020204" pitchFamily="34" charset="0"/>
              </a:rPr>
              <a:t>Auditoria </a:t>
            </a:r>
          </a:p>
          <a:p>
            <a:pPr algn="ctr"/>
            <a:r>
              <a:rPr lang="es-CO" sz="1100" dirty="0">
                <a:ln w="0"/>
                <a:solidFill>
                  <a:schemeClr val="tx1"/>
                </a:solidFill>
                <a:latin typeface="Arial" panose="020B0604020202020204" pitchFamily="34" charset="0"/>
                <a:cs typeface="Arial" panose="020B0604020202020204" pitchFamily="34" charset="0"/>
              </a:rPr>
              <a:t>Seguimiento Planes Mejora</a:t>
            </a:r>
          </a:p>
        </p:txBody>
      </p:sp>
      <p:sp>
        <p:nvSpPr>
          <p:cNvPr id="47" name="Rectángulo 46">
            <a:extLst>
              <a:ext uri="{FF2B5EF4-FFF2-40B4-BE49-F238E27FC236}">
                <a16:creationId xmlns:a16="http://schemas.microsoft.com/office/drawing/2014/main" id="{5FB01DE9-DD1F-4F11-9D96-CFCD73C9FE4F}"/>
              </a:ext>
            </a:extLst>
          </p:cNvPr>
          <p:cNvSpPr/>
          <p:nvPr/>
        </p:nvSpPr>
        <p:spPr>
          <a:xfrm>
            <a:off x="4967669" y="2283900"/>
            <a:ext cx="2348233" cy="646331"/>
          </a:xfrm>
          <a:prstGeom prst="rect">
            <a:avLst/>
          </a:prstGeom>
        </p:spPr>
        <p:txBody>
          <a:bodyPr wrap="square">
            <a:spAutoFit/>
          </a:bodyPr>
          <a:lstStyle/>
          <a:p>
            <a:pPr lvl="0" algn="ctr">
              <a:defRPr/>
            </a:pPr>
            <a:r>
              <a:rPr lang="es-MX" dirty="0">
                <a:latin typeface="Century Gothic" panose="020B0502020202020204" pitchFamily="34" charset="0"/>
                <a:cs typeface="Arial" panose="020B0604020202020204" pitchFamily="34" charset="0"/>
              </a:rPr>
              <a:t>Se cerraron 44 de 172 actividades</a:t>
            </a:r>
            <a:endParaRPr lang="es-CO" dirty="0">
              <a:latin typeface="Century Gothic" panose="020B0502020202020204" pitchFamily="34" charset="0"/>
              <a:cs typeface="Arial" panose="020B0604020202020204" pitchFamily="34" charset="0"/>
            </a:endParaRPr>
          </a:p>
        </p:txBody>
      </p:sp>
      <p:cxnSp>
        <p:nvCxnSpPr>
          <p:cNvPr id="48" name="Conector recto 47">
            <a:extLst>
              <a:ext uri="{FF2B5EF4-FFF2-40B4-BE49-F238E27FC236}">
                <a16:creationId xmlns:a16="http://schemas.microsoft.com/office/drawing/2014/main" id="{222A42B8-4475-4257-A685-4B460883BA65}"/>
              </a:ext>
            </a:extLst>
          </p:cNvPr>
          <p:cNvCxnSpPr/>
          <p:nvPr/>
        </p:nvCxnSpPr>
        <p:spPr>
          <a:xfrm>
            <a:off x="322479" y="3483143"/>
            <a:ext cx="11550207"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50" name="Rectángulo 5">
            <a:extLst>
              <a:ext uri="{FF2B5EF4-FFF2-40B4-BE49-F238E27FC236}">
                <a16:creationId xmlns:a16="http://schemas.microsoft.com/office/drawing/2014/main" id="{DE34AC5A-CC54-4CE2-8230-0997D2FAB172}"/>
              </a:ext>
            </a:extLst>
          </p:cNvPr>
          <p:cNvSpPr/>
          <p:nvPr/>
        </p:nvSpPr>
        <p:spPr>
          <a:xfrm>
            <a:off x="0" y="-13181"/>
            <a:ext cx="12288688" cy="746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solidFill>
                <a:latin typeface="Century Gothic" charset="0"/>
                <a:ea typeface="Century Gothic" charset="0"/>
                <a:cs typeface="Century Gothic" charset="0"/>
              </a:rPr>
              <a:t>Resultados de Auditorías - PAA SG-2020 I Semestre</a:t>
            </a:r>
            <a:endParaRPr lang="es-CO" b="1"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34373464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Tabla 4">
            <a:extLst>
              <a:ext uri="{FF2B5EF4-FFF2-40B4-BE49-F238E27FC236}">
                <a16:creationId xmlns:a16="http://schemas.microsoft.com/office/drawing/2014/main" id="{D66353DC-7735-4817-BCA5-7586FEF2FD6E}"/>
              </a:ext>
            </a:extLst>
          </p:cNvPr>
          <p:cNvGraphicFramePr>
            <a:graphicFrameLocks noGrp="1"/>
          </p:cNvGraphicFramePr>
          <p:nvPr>
            <p:extLst>
              <p:ext uri="{D42A27DB-BD31-4B8C-83A1-F6EECF244321}">
                <p14:modId xmlns:p14="http://schemas.microsoft.com/office/powerpoint/2010/main" val="1058067991"/>
              </p:ext>
            </p:extLst>
          </p:nvPr>
        </p:nvGraphicFramePr>
        <p:xfrm>
          <a:off x="384729" y="759460"/>
          <a:ext cx="11422541" cy="4754880"/>
        </p:xfrm>
        <a:graphic>
          <a:graphicData uri="http://schemas.openxmlformats.org/drawingml/2006/table">
            <a:tbl>
              <a:tblPr firstRow="1" bandRow="1">
                <a:tableStyleId>{5C22544A-7EE6-4342-B048-85BDC9FD1C3A}</a:tableStyleId>
              </a:tblPr>
              <a:tblGrid>
                <a:gridCol w="3558596">
                  <a:extLst>
                    <a:ext uri="{9D8B030D-6E8A-4147-A177-3AD203B41FA5}">
                      <a16:colId xmlns:a16="http://schemas.microsoft.com/office/drawing/2014/main" val="2580125355"/>
                    </a:ext>
                  </a:extLst>
                </a:gridCol>
                <a:gridCol w="1394085">
                  <a:extLst>
                    <a:ext uri="{9D8B030D-6E8A-4147-A177-3AD203B41FA5}">
                      <a16:colId xmlns:a16="http://schemas.microsoft.com/office/drawing/2014/main" val="2403746588"/>
                    </a:ext>
                  </a:extLst>
                </a:gridCol>
                <a:gridCol w="1484027">
                  <a:extLst>
                    <a:ext uri="{9D8B030D-6E8A-4147-A177-3AD203B41FA5}">
                      <a16:colId xmlns:a16="http://schemas.microsoft.com/office/drawing/2014/main" val="4022390342"/>
                    </a:ext>
                  </a:extLst>
                </a:gridCol>
                <a:gridCol w="1588957">
                  <a:extLst>
                    <a:ext uri="{9D8B030D-6E8A-4147-A177-3AD203B41FA5}">
                      <a16:colId xmlns:a16="http://schemas.microsoft.com/office/drawing/2014/main" val="2864403814"/>
                    </a:ext>
                  </a:extLst>
                </a:gridCol>
                <a:gridCol w="1588957">
                  <a:extLst>
                    <a:ext uri="{9D8B030D-6E8A-4147-A177-3AD203B41FA5}">
                      <a16:colId xmlns:a16="http://schemas.microsoft.com/office/drawing/2014/main" val="2175429094"/>
                    </a:ext>
                  </a:extLst>
                </a:gridCol>
                <a:gridCol w="1807919">
                  <a:extLst>
                    <a:ext uri="{9D8B030D-6E8A-4147-A177-3AD203B41FA5}">
                      <a16:colId xmlns:a16="http://schemas.microsoft.com/office/drawing/2014/main" val="3156194941"/>
                    </a:ext>
                  </a:extLst>
                </a:gridCol>
              </a:tblGrid>
              <a:tr h="455448">
                <a:tc>
                  <a:txBody>
                    <a:bodyPr/>
                    <a:lstStyle/>
                    <a:p>
                      <a:pPr algn="ctr"/>
                      <a:r>
                        <a:rPr lang="es-CO" sz="1200" dirty="0">
                          <a:solidFill>
                            <a:schemeClr val="bg1"/>
                          </a:solidFill>
                          <a:latin typeface="Arial" panose="020B0604020202020204" pitchFamily="34" charset="0"/>
                          <a:cs typeface="Arial" panose="020B0604020202020204" pitchFamily="34" charset="0"/>
                        </a:rPr>
                        <a:t>AUDITORIA</a:t>
                      </a:r>
                    </a:p>
                  </a:txBody>
                  <a:tcPr anchor="ctr">
                    <a:lnR w="12700" cap="flat" cmpd="sng" algn="ctr">
                      <a:solidFill>
                        <a:schemeClr val="tx1"/>
                      </a:solidFill>
                      <a:prstDash val="dot"/>
                      <a:round/>
                      <a:headEnd type="none" w="med" len="med"/>
                      <a:tailEnd type="none" w="med" len="med"/>
                    </a:lnR>
                    <a:lnB w="12700" cap="flat" cmpd="sng" algn="ctr">
                      <a:solidFill>
                        <a:schemeClr val="tx1"/>
                      </a:solidFill>
                      <a:prstDash val="dot"/>
                      <a:round/>
                      <a:headEnd type="none" w="med" len="med"/>
                      <a:tailEnd type="none" w="med" len="med"/>
                    </a:lnB>
                    <a:solidFill>
                      <a:srgbClr val="002060"/>
                    </a:solidFill>
                  </a:tcPr>
                </a:tc>
                <a:tc>
                  <a:txBody>
                    <a:bodyPr/>
                    <a:lstStyle/>
                    <a:p>
                      <a:pPr algn="ctr"/>
                      <a:r>
                        <a:rPr lang="es-CO" sz="1200" dirty="0">
                          <a:solidFill>
                            <a:schemeClr val="bg1"/>
                          </a:solidFill>
                          <a:latin typeface="Arial" panose="020B0604020202020204" pitchFamily="34" charset="0"/>
                          <a:cs typeface="Arial" panose="020B0604020202020204" pitchFamily="34" charset="0"/>
                        </a:rPr>
                        <a:t>FECHA DE REALIZACION</a:t>
                      </a: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B w="12700" cap="flat" cmpd="sng" algn="ctr">
                      <a:solidFill>
                        <a:schemeClr val="tx1"/>
                      </a:solidFill>
                      <a:prstDash val="dot"/>
                      <a:round/>
                      <a:headEnd type="none" w="med" len="med"/>
                      <a:tailEnd type="none" w="med" len="med"/>
                    </a:lnB>
                    <a:solidFill>
                      <a:srgbClr val="002060"/>
                    </a:solidFill>
                  </a:tcPr>
                </a:tc>
                <a:tc>
                  <a:txBody>
                    <a:bodyPr/>
                    <a:lstStyle/>
                    <a:p>
                      <a:pPr algn="ctr"/>
                      <a:r>
                        <a:rPr lang="es-CO" sz="1200" dirty="0">
                          <a:solidFill>
                            <a:schemeClr val="bg1"/>
                          </a:solidFill>
                          <a:latin typeface="Arial" panose="020B0604020202020204" pitchFamily="34" charset="0"/>
                          <a:cs typeface="Arial" panose="020B0604020202020204" pitchFamily="34" charset="0"/>
                        </a:rPr>
                        <a:t>FECHA ENTREGA INF. FINAL</a:t>
                      </a: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B w="12700" cap="flat" cmpd="sng" algn="ctr">
                      <a:solidFill>
                        <a:schemeClr val="tx1"/>
                      </a:solidFill>
                      <a:prstDash val="dot"/>
                      <a:round/>
                      <a:headEnd type="none" w="med" len="med"/>
                      <a:tailEnd type="none" w="med" len="med"/>
                    </a:lnB>
                    <a:solidFill>
                      <a:srgbClr val="002060"/>
                    </a:solidFill>
                  </a:tcPr>
                </a:tc>
                <a:tc>
                  <a:txBody>
                    <a:bodyPr/>
                    <a:lstStyle/>
                    <a:p>
                      <a:pPr algn="ctr"/>
                      <a:r>
                        <a:rPr lang="es-CO" sz="1200" dirty="0">
                          <a:solidFill>
                            <a:schemeClr val="bg1"/>
                          </a:solidFill>
                          <a:latin typeface="Arial" panose="020B0604020202020204" pitchFamily="34" charset="0"/>
                          <a:cs typeface="Arial" panose="020B0604020202020204" pitchFamily="34" charset="0"/>
                        </a:rPr>
                        <a:t>NUMERO NO CONFORMIDAD</a:t>
                      </a: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B w="12700" cap="flat" cmpd="sng" algn="ctr">
                      <a:solidFill>
                        <a:schemeClr val="tx1"/>
                      </a:solidFill>
                      <a:prstDash val="dot"/>
                      <a:round/>
                      <a:headEnd type="none" w="med" len="med"/>
                      <a:tailEnd type="none" w="med" len="med"/>
                    </a:lnB>
                    <a:solidFill>
                      <a:srgbClr val="002060"/>
                    </a:solidFill>
                  </a:tcPr>
                </a:tc>
                <a:tc>
                  <a:txBody>
                    <a:bodyPr/>
                    <a:lstStyle/>
                    <a:p>
                      <a:pPr algn="ctr"/>
                      <a:r>
                        <a:rPr lang="es-CO" sz="1200" dirty="0">
                          <a:solidFill>
                            <a:schemeClr val="bg1"/>
                          </a:solidFill>
                          <a:latin typeface="Arial" panose="020B0604020202020204" pitchFamily="34" charset="0"/>
                          <a:cs typeface="Arial" panose="020B0604020202020204" pitchFamily="34" charset="0"/>
                        </a:rPr>
                        <a:t>OPORTUNIDAD MEJORA</a:t>
                      </a: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B w="12700" cap="flat" cmpd="sng" algn="ctr">
                      <a:solidFill>
                        <a:schemeClr val="tx1"/>
                      </a:solidFill>
                      <a:prstDash val="dot"/>
                      <a:round/>
                      <a:headEnd type="none" w="med" len="med"/>
                      <a:tailEnd type="none" w="med" len="med"/>
                    </a:lnB>
                    <a:solidFill>
                      <a:srgbClr val="002060"/>
                    </a:solidFill>
                  </a:tcPr>
                </a:tc>
                <a:tc>
                  <a:txBody>
                    <a:bodyPr/>
                    <a:lstStyle/>
                    <a:p>
                      <a:pPr algn="ctr"/>
                      <a:r>
                        <a:rPr lang="es-CO" sz="1200" dirty="0">
                          <a:solidFill>
                            <a:schemeClr val="bg1"/>
                          </a:solidFill>
                          <a:latin typeface="Arial" panose="020B0604020202020204" pitchFamily="34" charset="0"/>
                          <a:cs typeface="Arial" panose="020B0604020202020204" pitchFamily="34" charset="0"/>
                        </a:rPr>
                        <a:t>OBSERVACION</a:t>
                      </a:r>
                    </a:p>
                  </a:txBody>
                  <a:tcPr anchor="ctr">
                    <a:lnL w="12700" cap="flat" cmpd="sng" algn="ctr">
                      <a:solidFill>
                        <a:schemeClr val="tx1"/>
                      </a:solidFill>
                      <a:prstDash val="dot"/>
                      <a:round/>
                      <a:headEnd type="none" w="med" len="med"/>
                      <a:tailEnd type="none" w="med" len="med"/>
                    </a:lnL>
                    <a:lnB w="12700" cap="flat" cmpd="sng" algn="ctr">
                      <a:solidFill>
                        <a:schemeClr val="tx1"/>
                      </a:solidFill>
                      <a:prstDash val="dot"/>
                      <a:round/>
                      <a:headEnd type="none" w="med" len="med"/>
                      <a:tailEnd type="none" w="med" len="med"/>
                    </a:lnB>
                    <a:solidFill>
                      <a:srgbClr val="002060"/>
                    </a:solidFill>
                  </a:tcPr>
                </a:tc>
                <a:extLst>
                  <a:ext uri="{0D108BD9-81ED-4DB2-BD59-A6C34878D82A}">
                    <a16:rowId xmlns:a16="http://schemas.microsoft.com/office/drawing/2014/main" val="748711722"/>
                  </a:ext>
                </a:extLst>
              </a:tr>
              <a:tr h="92847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s-CO" sz="1200" b="0" i="0" u="none" strike="noStrike" kern="1200" dirty="0">
                          <a:solidFill>
                            <a:schemeClr val="tx1"/>
                          </a:solidFill>
                          <a:effectLst/>
                          <a:latin typeface="Arial" panose="020B0604020202020204" pitchFamily="34" charset="0"/>
                          <a:ea typeface="+mn-ea"/>
                          <a:cs typeface="Arial" panose="020B0604020202020204" pitchFamily="34" charset="0"/>
                        </a:rPr>
                        <a:t>Auditoría de cumplimiento del Sistema de Gestión de seguridad y salud en el trabajo Art. 2.2.4.6.29 Decreto 1072 de 2015 –</a:t>
                      </a:r>
                    </a:p>
                    <a:p>
                      <a:pPr marL="0" marR="0" lvl="0" indent="0" algn="l" defTabSz="914400" rtl="0" eaLnBrk="1" fontAlgn="ctr" latinLnBrk="0" hangingPunct="1">
                        <a:lnSpc>
                          <a:spcPct val="100000"/>
                        </a:lnSpc>
                        <a:spcBef>
                          <a:spcPts val="0"/>
                        </a:spcBef>
                        <a:spcAft>
                          <a:spcPts val="0"/>
                        </a:spcAft>
                        <a:buClrTx/>
                        <a:buSzTx/>
                        <a:buFontTx/>
                        <a:buNone/>
                        <a:tabLst/>
                        <a:defRPr/>
                      </a:pPr>
                      <a:r>
                        <a:rPr lang="es-CO" sz="1200" b="0" i="0" u="none" strike="noStrike" kern="1200" dirty="0">
                          <a:solidFill>
                            <a:schemeClr val="tx1"/>
                          </a:solidFill>
                          <a:effectLst/>
                          <a:latin typeface="Arial" panose="020B0604020202020204" pitchFamily="34" charset="0"/>
                          <a:ea typeface="+mn-ea"/>
                          <a:cs typeface="Arial" panose="020B0604020202020204" pitchFamily="34" charset="0"/>
                        </a:rPr>
                        <a:t>Fase II enfoque a la revisión en campo.</a:t>
                      </a:r>
                    </a:p>
                  </a:txBody>
                  <a:tcPr marL="0" marR="0" marT="0" marB="0" anchor="ctr">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a:r>
                        <a:rPr lang="es-CO" sz="1200" dirty="0">
                          <a:solidFill>
                            <a:schemeClr val="tx1"/>
                          </a:solidFill>
                          <a:latin typeface="Arial" panose="020B0604020202020204" pitchFamily="34" charset="0"/>
                          <a:cs typeface="Arial" panose="020B0604020202020204" pitchFamily="34" charset="0"/>
                        </a:rPr>
                        <a:t>12, 13 y 14 de feb -2020</a:t>
                      </a: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a:r>
                        <a:rPr lang="es-CO" sz="1200" dirty="0">
                          <a:solidFill>
                            <a:schemeClr val="tx1"/>
                          </a:solidFill>
                          <a:latin typeface="Arial" panose="020B0604020202020204" pitchFamily="34" charset="0"/>
                          <a:cs typeface="Arial" panose="020B0604020202020204" pitchFamily="34" charset="0"/>
                        </a:rPr>
                        <a:t>13-mar-2020</a:t>
                      </a: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a:r>
                        <a:rPr lang="es-CO" sz="1200" dirty="0">
                          <a:solidFill>
                            <a:schemeClr val="tx1"/>
                          </a:solidFill>
                          <a:latin typeface="Arial" panose="020B0604020202020204" pitchFamily="34" charset="0"/>
                          <a:cs typeface="Arial" panose="020B0604020202020204" pitchFamily="34" charset="0"/>
                        </a:rPr>
                        <a:t>16</a:t>
                      </a: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a:r>
                        <a:rPr lang="es-CO" sz="1200" dirty="0">
                          <a:solidFill>
                            <a:schemeClr val="tx1"/>
                          </a:solidFill>
                          <a:latin typeface="Arial" panose="020B0604020202020204" pitchFamily="34" charset="0"/>
                          <a:cs typeface="Arial" panose="020B0604020202020204" pitchFamily="34" charset="0"/>
                        </a:rPr>
                        <a:t>10</a:t>
                      </a: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a:r>
                        <a:rPr lang="es-CO" sz="1200" dirty="0">
                          <a:solidFill>
                            <a:schemeClr val="tx1"/>
                          </a:solidFill>
                          <a:latin typeface="Arial" panose="020B0604020202020204" pitchFamily="34" charset="0"/>
                          <a:cs typeface="Arial" panose="020B0604020202020204" pitchFamily="34" charset="0"/>
                        </a:rPr>
                        <a:t>La Dirección Salud está haciendo los ajustes a los planes de acción derivados de las no conformidades y oportunidades de mejora que entregó y fueron revisados por la Dirección de Calidad y Procesos</a:t>
                      </a:r>
                    </a:p>
                  </a:txBody>
                  <a:tcPr anchor="ctr">
                    <a:lnL w="12700" cap="flat" cmpd="sng" algn="ctr">
                      <a:solidFill>
                        <a:schemeClr val="tx1"/>
                      </a:solidFill>
                      <a:prstDash val="dot"/>
                      <a:round/>
                      <a:headEnd type="none" w="med" len="med"/>
                      <a:tailEnd type="none" w="med" len="med"/>
                    </a:lnL>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1593298260"/>
                  </a:ext>
                </a:extLst>
              </a:tr>
              <a:tr h="92847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s-CO" sz="1200" b="0" i="0" u="none" strike="noStrike" kern="1200" dirty="0">
                          <a:solidFill>
                            <a:schemeClr val="tx1"/>
                          </a:solidFill>
                          <a:effectLst/>
                          <a:latin typeface="Arial" panose="020B0604020202020204" pitchFamily="34" charset="0"/>
                          <a:ea typeface="+mn-ea"/>
                          <a:cs typeface="Arial" panose="020B0604020202020204" pitchFamily="34" charset="0"/>
                        </a:rPr>
                        <a:t>Auditoria de seguimiento al plan de mejoramiento- PRIMERO (275 actividades auditadas)</a:t>
                      </a:r>
                    </a:p>
                  </a:txBody>
                  <a:tcPr marL="0" marR="0" marT="0" marB="0" anchor="ctr">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a:r>
                        <a:rPr lang="es-CO" sz="1200" dirty="0">
                          <a:solidFill>
                            <a:schemeClr val="tx1"/>
                          </a:solidFill>
                          <a:latin typeface="Arial" panose="020B0604020202020204" pitchFamily="34" charset="0"/>
                          <a:cs typeface="Arial" panose="020B0604020202020204" pitchFamily="34" charset="0"/>
                        </a:rPr>
                        <a:t>23-31 de ene -2020</a:t>
                      </a: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a:r>
                        <a:rPr lang="es-CO" sz="1200" dirty="0">
                          <a:solidFill>
                            <a:schemeClr val="tx1"/>
                          </a:solidFill>
                          <a:latin typeface="Arial" panose="020B0604020202020204" pitchFamily="34" charset="0"/>
                          <a:cs typeface="Arial" panose="020B0604020202020204" pitchFamily="34" charset="0"/>
                        </a:rPr>
                        <a:t>27- feb -2020</a:t>
                      </a: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a:endParaRPr lang="es-CO" sz="12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a:endParaRPr lang="es-CO" sz="12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a:r>
                        <a:rPr lang="es-CO" sz="1200" dirty="0">
                          <a:solidFill>
                            <a:schemeClr val="tx1"/>
                          </a:solidFill>
                          <a:latin typeface="Arial" panose="020B0604020202020204" pitchFamily="34" charset="0"/>
                          <a:cs typeface="Arial" panose="020B0604020202020204" pitchFamily="34" charset="0"/>
                        </a:rPr>
                        <a:t>En esta auditoria no se abren hallazgos. El objetivo es cerrar las acciones planteadas en total se cerraron 106 de 275 act aud.</a:t>
                      </a:r>
                    </a:p>
                  </a:txBody>
                  <a:tcPr anchor="ctr">
                    <a:lnL w="12700" cap="flat" cmpd="sng" algn="ctr">
                      <a:solidFill>
                        <a:schemeClr val="tx1"/>
                      </a:solidFill>
                      <a:prstDash val="dot"/>
                      <a:round/>
                      <a:headEnd type="none" w="med" len="med"/>
                      <a:tailEnd type="none" w="med" len="med"/>
                    </a:lnL>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2924384453"/>
                  </a:ext>
                </a:extLst>
              </a:tr>
              <a:tr h="92847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s-CO" sz="1200" b="0" i="0" u="none" strike="noStrike" kern="1200" dirty="0">
                          <a:solidFill>
                            <a:schemeClr val="tx1"/>
                          </a:solidFill>
                          <a:effectLst/>
                          <a:latin typeface="Arial" panose="020B0604020202020204" pitchFamily="34" charset="0"/>
                          <a:ea typeface="+mn-ea"/>
                          <a:cs typeface="Arial" panose="020B0604020202020204" pitchFamily="34" charset="0"/>
                        </a:rPr>
                        <a:t>Auditoria de seguimiento al plan de mejoramiento- SEGUNDO ( 172 actividades auditadas)</a:t>
                      </a:r>
                    </a:p>
                  </a:txBody>
                  <a:tcPr marL="0" marR="0" marT="0" marB="0" anchor="ctr">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a:r>
                        <a:rPr lang="es-CO" sz="1200" dirty="0">
                          <a:solidFill>
                            <a:schemeClr val="tx1"/>
                          </a:solidFill>
                          <a:latin typeface="Arial" panose="020B0604020202020204" pitchFamily="34" charset="0"/>
                          <a:cs typeface="Arial" panose="020B0604020202020204" pitchFamily="34" charset="0"/>
                        </a:rPr>
                        <a:t>29 May al 5 de jun -2020 </a:t>
                      </a: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a:r>
                        <a:rPr lang="es-CO" sz="1200" dirty="0">
                          <a:solidFill>
                            <a:schemeClr val="tx1"/>
                          </a:solidFill>
                          <a:latin typeface="Arial" panose="020B0604020202020204" pitchFamily="34" charset="0"/>
                          <a:cs typeface="Arial" panose="020B0604020202020204" pitchFamily="34" charset="0"/>
                        </a:rPr>
                        <a:t>1-jul-2020</a:t>
                      </a: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a:endParaRPr lang="es-CO" sz="12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a:endParaRPr lang="es-CO" sz="12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200" dirty="0">
                          <a:solidFill>
                            <a:schemeClr val="tx1"/>
                          </a:solidFill>
                          <a:latin typeface="Arial" panose="020B0604020202020204" pitchFamily="34" charset="0"/>
                          <a:cs typeface="Arial" panose="020B0604020202020204" pitchFamily="34" charset="0"/>
                        </a:rPr>
                        <a:t>En esta auditoria no se abren hallazgos. El objetivo es cerrar las acciones planteadas en total se cerraron 44  de 172 act aud.</a:t>
                      </a:r>
                    </a:p>
                  </a:txBody>
                  <a:tcPr anchor="ctr">
                    <a:lnL w="12700" cap="flat" cmpd="sng" algn="ctr">
                      <a:solidFill>
                        <a:schemeClr val="tx1"/>
                      </a:solidFill>
                      <a:prstDash val="dot"/>
                      <a:round/>
                      <a:headEnd type="none" w="med" len="med"/>
                      <a:tailEnd type="none" w="med" len="med"/>
                    </a:lnL>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2976437323"/>
                  </a:ext>
                </a:extLst>
              </a:tr>
            </a:tbl>
          </a:graphicData>
        </a:graphic>
      </p:graphicFrame>
    </p:spTree>
    <p:extLst>
      <p:ext uri="{BB962C8B-B14F-4D97-AF65-F5344CB8AC3E}">
        <p14:creationId xmlns:p14="http://schemas.microsoft.com/office/powerpoint/2010/main" val="7766250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F4606852-A65F-4A39-A1EF-ADA7029F7C16}"/>
              </a:ext>
            </a:extLst>
          </p:cNvPr>
          <p:cNvSpPr/>
          <p:nvPr/>
        </p:nvSpPr>
        <p:spPr>
          <a:xfrm>
            <a:off x="7382011" y="3278809"/>
            <a:ext cx="3879558" cy="1978443"/>
          </a:xfrm>
          <a:prstGeom prst="rect">
            <a:avLst/>
          </a:prstGeom>
          <a:solidFill>
            <a:srgbClr val="FF0000">
              <a:alpha val="5882"/>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 name="CuadroTexto 1"/>
          <p:cNvSpPr txBox="1"/>
          <p:nvPr/>
        </p:nvSpPr>
        <p:spPr>
          <a:xfrm>
            <a:off x="6094297" y="188640"/>
            <a:ext cx="5238935" cy="584775"/>
          </a:xfrm>
          <a:prstGeom prst="rect">
            <a:avLst/>
          </a:prstGeom>
          <a:noFill/>
        </p:spPr>
        <p:txBody>
          <a:bodyPr wrap="none" rtlCol="0">
            <a:spAutoFit/>
          </a:bodyPr>
          <a:lstStyle/>
          <a:p>
            <a:r>
              <a:rPr lang="es-MX" sz="1600" b="1" dirty="0">
                <a:solidFill>
                  <a:srgbClr val="FFFFFF"/>
                </a:solidFill>
                <a:latin typeface="Century Gothic" charset="0"/>
                <a:ea typeface="Century Gothic" charset="0"/>
                <a:cs typeface="Century Gothic" charset="0"/>
              </a:rPr>
              <a:t>PLANTILLA DE POWER POINT PARA PRESENTACIONES</a:t>
            </a:r>
            <a:endParaRPr lang="es-CO" sz="1600" b="1" dirty="0">
              <a:solidFill>
                <a:srgbClr val="FFFFFF"/>
              </a:solidFill>
              <a:latin typeface="Century Gothic" charset="0"/>
              <a:ea typeface="Century Gothic" charset="0"/>
              <a:cs typeface="Century Gothic" charset="0"/>
            </a:endParaRPr>
          </a:p>
          <a:p>
            <a:endParaRPr lang="es-CO" sz="1600" dirty="0"/>
          </a:p>
        </p:txBody>
      </p:sp>
      <p:sp>
        <p:nvSpPr>
          <p:cNvPr id="22" name="Rectángulo 5"/>
          <p:cNvSpPr/>
          <p:nvPr/>
        </p:nvSpPr>
        <p:spPr>
          <a:xfrm>
            <a:off x="-50047" y="0"/>
            <a:ext cx="12288688" cy="746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a:solidFill>
                  <a:schemeClr val="bg1"/>
                </a:solidFill>
                <a:latin typeface="Century Gothic" charset="0"/>
                <a:ea typeface="Century Gothic" charset="0"/>
                <a:cs typeface="Century Gothic" charset="0"/>
              </a:rPr>
              <a:t>Estado planes de tratamiento - Riesgos</a:t>
            </a:r>
            <a:endParaRPr lang="es-CO" sz="2000" b="1" dirty="0">
              <a:solidFill>
                <a:schemeClr val="bg1"/>
              </a:solidFill>
              <a:latin typeface="Century Gothic" charset="0"/>
              <a:ea typeface="Century Gothic" charset="0"/>
              <a:cs typeface="Century Gothic" charset="0"/>
            </a:endParaRPr>
          </a:p>
        </p:txBody>
      </p:sp>
      <p:graphicFrame>
        <p:nvGraphicFramePr>
          <p:cNvPr id="32" name="Gráfico 31">
            <a:extLst>
              <a:ext uri="{FF2B5EF4-FFF2-40B4-BE49-F238E27FC236}">
                <a16:creationId xmlns:a16="http://schemas.microsoft.com/office/drawing/2014/main" id="{233F3FDB-9A92-460D-9F86-1B104C1D1403}"/>
              </a:ext>
            </a:extLst>
          </p:cNvPr>
          <p:cNvGraphicFramePr>
            <a:graphicFrameLocks/>
          </p:cNvGraphicFramePr>
          <p:nvPr>
            <p:extLst/>
          </p:nvPr>
        </p:nvGraphicFramePr>
        <p:xfrm>
          <a:off x="-86434" y="2212896"/>
          <a:ext cx="4229725" cy="4202543"/>
        </p:xfrm>
        <a:graphic>
          <a:graphicData uri="http://schemas.openxmlformats.org/drawingml/2006/chart">
            <c:chart xmlns:c="http://schemas.openxmlformats.org/drawingml/2006/chart" xmlns:r="http://schemas.openxmlformats.org/officeDocument/2006/relationships" r:id="rId3"/>
          </a:graphicData>
        </a:graphic>
      </p:graphicFrame>
      <p:sp>
        <p:nvSpPr>
          <p:cNvPr id="46" name="Rectángulo 45">
            <a:extLst>
              <a:ext uri="{FF2B5EF4-FFF2-40B4-BE49-F238E27FC236}">
                <a16:creationId xmlns:a16="http://schemas.microsoft.com/office/drawing/2014/main" id="{20A9984B-6757-4D71-A51D-E5450F27B2E8}"/>
              </a:ext>
            </a:extLst>
          </p:cNvPr>
          <p:cNvSpPr/>
          <p:nvPr/>
        </p:nvSpPr>
        <p:spPr>
          <a:xfrm>
            <a:off x="1445931" y="1560316"/>
            <a:ext cx="740228" cy="402569"/>
          </a:xfrm>
          <a:prstGeom prst="rect">
            <a:avLst/>
          </a:prstGeom>
          <a:solidFill>
            <a:srgbClr val="002060"/>
          </a:solidFill>
          <a:ln>
            <a:solidFill>
              <a:srgbClr val="000099"/>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CO" sz="2000" b="1" dirty="0">
                <a:solidFill>
                  <a:schemeClr val="bg1"/>
                </a:solidFill>
                <a:latin typeface="Century Gothic" panose="020B0502020202020204" pitchFamily="34" charset="0"/>
              </a:rPr>
              <a:t>170</a:t>
            </a:r>
          </a:p>
        </p:txBody>
      </p:sp>
      <p:sp>
        <p:nvSpPr>
          <p:cNvPr id="60" name="Rectángulo 59">
            <a:extLst>
              <a:ext uri="{FF2B5EF4-FFF2-40B4-BE49-F238E27FC236}">
                <a16:creationId xmlns:a16="http://schemas.microsoft.com/office/drawing/2014/main" id="{37E89F72-4D61-42D2-87EB-F9FED94AE0DD}"/>
              </a:ext>
            </a:extLst>
          </p:cNvPr>
          <p:cNvSpPr/>
          <p:nvPr/>
        </p:nvSpPr>
        <p:spPr>
          <a:xfrm>
            <a:off x="2928136" y="1560316"/>
            <a:ext cx="740228" cy="402569"/>
          </a:xfrm>
          <a:prstGeom prst="rect">
            <a:avLst/>
          </a:prstGeom>
          <a:solidFill>
            <a:srgbClr val="002060"/>
          </a:solidFill>
          <a:ln>
            <a:solidFill>
              <a:srgbClr val="000099"/>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CO" sz="2000" b="1" dirty="0">
                <a:solidFill>
                  <a:schemeClr val="bg1"/>
                </a:solidFill>
                <a:latin typeface="Century Gothic" panose="020B0502020202020204" pitchFamily="34" charset="0"/>
              </a:rPr>
              <a:t>316</a:t>
            </a:r>
          </a:p>
        </p:txBody>
      </p:sp>
      <p:sp>
        <p:nvSpPr>
          <p:cNvPr id="62" name="Cerrar llave 61">
            <a:extLst>
              <a:ext uri="{FF2B5EF4-FFF2-40B4-BE49-F238E27FC236}">
                <a16:creationId xmlns:a16="http://schemas.microsoft.com/office/drawing/2014/main" id="{FA665B27-DF18-4C8A-A244-30FA28B7FE78}"/>
              </a:ext>
            </a:extLst>
          </p:cNvPr>
          <p:cNvSpPr/>
          <p:nvPr/>
        </p:nvSpPr>
        <p:spPr>
          <a:xfrm>
            <a:off x="2318485" y="1494508"/>
            <a:ext cx="411586" cy="3893919"/>
          </a:xfrm>
          <a:prstGeom prst="rightBrace">
            <a:avLst/>
          </a:prstGeom>
          <a:ln w="1905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dirty="0"/>
          </a:p>
        </p:txBody>
      </p:sp>
      <p:sp>
        <p:nvSpPr>
          <p:cNvPr id="63" name="Rectángulo 62">
            <a:extLst>
              <a:ext uri="{FF2B5EF4-FFF2-40B4-BE49-F238E27FC236}">
                <a16:creationId xmlns:a16="http://schemas.microsoft.com/office/drawing/2014/main" id="{0798ED6B-E9C5-40D5-AD47-360307597855}"/>
              </a:ext>
            </a:extLst>
          </p:cNvPr>
          <p:cNvSpPr/>
          <p:nvPr/>
        </p:nvSpPr>
        <p:spPr>
          <a:xfrm>
            <a:off x="1072160" y="846695"/>
            <a:ext cx="3065407" cy="400110"/>
          </a:xfrm>
          <a:prstGeom prst="rect">
            <a:avLst/>
          </a:prstGeom>
        </p:spPr>
        <p:txBody>
          <a:bodyPr wrap="square">
            <a:spAutoFit/>
          </a:bodyPr>
          <a:lstStyle/>
          <a:p>
            <a:pPr lvl="0" algn="ctr">
              <a:defRPr/>
            </a:pPr>
            <a:r>
              <a:rPr lang="es-CO" sz="2000" b="1" dirty="0">
                <a:latin typeface="Century Gothic" panose="020B0502020202020204" pitchFamily="34" charset="0"/>
                <a:cs typeface="Arial" panose="020B0604020202020204" pitchFamily="34" charset="0"/>
              </a:rPr>
              <a:t>Consolidado histórico</a:t>
            </a:r>
          </a:p>
        </p:txBody>
      </p:sp>
      <p:sp>
        <p:nvSpPr>
          <p:cNvPr id="64" name="Rectángulo 63">
            <a:extLst>
              <a:ext uri="{FF2B5EF4-FFF2-40B4-BE49-F238E27FC236}">
                <a16:creationId xmlns:a16="http://schemas.microsoft.com/office/drawing/2014/main" id="{9050E18E-F665-4BB3-AAD2-53005DDA971A}"/>
              </a:ext>
            </a:extLst>
          </p:cNvPr>
          <p:cNvSpPr/>
          <p:nvPr/>
        </p:nvSpPr>
        <p:spPr>
          <a:xfrm>
            <a:off x="4237901" y="765252"/>
            <a:ext cx="3065407" cy="615553"/>
          </a:xfrm>
          <a:prstGeom prst="rect">
            <a:avLst/>
          </a:prstGeom>
        </p:spPr>
        <p:txBody>
          <a:bodyPr wrap="square">
            <a:spAutoFit/>
          </a:bodyPr>
          <a:lstStyle/>
          <a:p>
            <a:pPr lvl="0" algn="ctr">
              <a:defRPr/>
            </a:pPr>
            <a:r>
              <a:rPr lang="es-CO" sz="2000" b="1" dirty="0">
                <a:latin typeface="Century Gothic" panose="020B0502020202020204" pitchFamily="34" charset="0"/>
                <a:cs typeface="Arial" panose="020B0604020202020204" pitchFamily="34" charset="0"/>
              </a:rPr>
              <a:t>Con seguimiento </a:t>
            </a:r>
          </a:p>
          <a:p>
            <a:pPr lvl="0" algn="ctr">
              <a:defRPr/>
            </a:pPr>
            <a:r>
              <a:rPr lang="es-CO" sz="1400" b="1" dirty="0">
                <a:latin typeface="Century Gothic" panose="020B0502020202020204" pitchFamily="34" charset="0"/>
                <a:cs typeface="Arial" panose="020B0604020202020204" pitchFamily="34" charset="0"/>
              </a:rPr>
              <a:t>abril 30</a:t>
            </a:r>
          </a:p>
        </p:txBody>
      </p:sp>
      <p:graphicFrame>
        <p:nvGraphicFramePr>
          <p:cNvPr id="65" name="Gráfico 64">
            <a:extLst>
              <a:ext uri="{FF2B5EF4-FFF2-40B4-BE49-F238E27FC236}">
                <a16:creationId xmlns:a16="http://schemas.microsoft.com/office/drawing/2014/main" id="{D41662B4-0B61-4941-91C3-4BA4B5FC0368}"/>
              </a:ext>
            </a:extLst>
          </p:cNvPr>
          <p:cNvGraphicFramePr>
            <a:graphicFrameLocks/>
          </p:cNvGraphicFramePr>
          <p:nvPr>
            <p:extLst/>
          </p:nvPr>
        </p:nvGraphicFramePr>
        <p:xfrm>
          <a:off x="4261591" y="2198798"/>
          <a:ext cx="3207013" cy="3850500"/>
        </p:xfrm>
        <a:graphic>
          <a:graphicData uri="http://schemas.openxmlformats.org/drawingml/2006/chart">
            <c:chart xmlns:c="http://schemas.openxmlformats.org/drawingml/2006/chart" xmlns:r="http://schemas.openxmlformats.org/officeDocument/2006/relationships" r:id="rId4"/>
          </a:graphicData>
        </a:graphic>
      </p:graphicFrame>
      <p:sp>
        <p:nvSpPr>
          <p:cNvPr id="66" name="Cerrar llave 65">
            <a:extLst>
              <a:ext uri="{FF2B5EF4-FFF2-40B4-BE49-F238E27FC236}">
                <a16:creationId xmlns:a16="http://schemas.microsoft.com/office/drawing/2014/main" id="{0463E9D3-C8C8-431C-8DB1-61EDDDEDCB29}"/>
              </a:ext>
            </a:extLst>
          </p:cNvPr>
          <p:cNvSpPr/>
          <p:nvPr/>
        </p:nvSpPr>
        <p:spPr>
          <a:xfrm>
            <a:off x="5564812" y="1494507"/>
            <a:ext cx="411586" cy="3893919"/>
          </a:xfrm>
          <a:prstGeom prst="rightBrace">
            <a:avLst/>
          </a:prstGeom>
          <a:ln w="1905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dirty="0"/>
          </a:p>
        </p:txBody>
      </p:sp>
      <p:sp>
        <p:nvSpPr>
          <p:cNvPr id="67" name="Rectángulo 66">
            <a:extLst>
              <a:ext uri="{FF2B5EF4-FFF2-40B4-BE49-F238E27FC236}">
                <a16:creationId xmlns:a16="http://schemas.microsoft.com/office/drawing/2014/main" id="{8F9C52AE-860E-42A1-8267-107C0361E4CC}"/>
              </a:ext>
            </a:extLst>
          </p:cNvPr>
          <p:cNvSpPr/>
          <p:nvPr/>
        </p:nvSpPr>
        <p:spPr>
          <a:xfrm>
            <a:off x="4635259" y="1560376"/>
            <a:ext cx="740228" cy="402569"/>
          </a:xfrm>
          <a:prstGeom prst="rect">
            <a:avLst/>
          </a:prstGeom>
          <a:solidFill>
            <a:srgbClr val="002060"/>
          </a:solidFill>
          <a:ln>
            <a:solidFill>
              <a:srgbClr val="000099"/>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MX" sz="2000" b="1" dirty="0">
                <a:solidFill>
                  <a:schemeClr val="bg1"/>
                </a:solidFill>
                <a:latin typeface="Century Gothic" panose="020B0502020202020204" pitchFamily="34" charset="0"/>
              </a:rPr>
              <a:t>3</a:t>
            </a:r>
            <a:r>
              <a:rPr lang="es-CO" sz="2000" b="1" dirty="0">
                <a:solidFill>
                  <a:schemeClr val="bg1"/>
                </a:solidFill>
                <a:latin typeface="Century Gothic" panose="020B0502020202020204" pitchFamily="34" charset="0"/>
              </a:rPr>
              <a:t>3</a:t>
            </a:r>
          </a:p>
        </p:txBody>
      </p:sp>
      <p:sp>
        <p:nvSpPr>
          <p:cNvPr id="68" name="Rectángulo 67">
            <a:extLst>
              <a:ext uri="{FF2B5EF4-FFF2-40B4-BE49-F238E27FC236}">
                <a16:creationId xmlns:a16="http://schemas.microsoft.com/office/drawing/2014/main" id="{5C0C28E8-73C8-459E-B675-5D41A043354D}"/>
              </a:ext>
            </a:extLst>
          </p:cNvPr>
          <p:cNvSpPr/>
          <p:nvPr/>
        </p:nvSpPr>
        <p:spPr>
          <a:xfrm>
            <a:off x="6185706" y="1560376"/>
            <a:ext cx="740228" cy="402569"/>
          </a:xfrm>
          <a:prstGeom prst="rect">
            <a:avLst/>
          </a:prstGeom>
          <a:solidFill>
            <a:srgbClr val="002060"/>
          </a:solidFill>
          <a:ln>
            <a:solidFill>
              <a:srgbClr val="000099"/>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CO" sz="2000" b="1" dirty="0">
                <a:solidFill>
                  <a:schemeClr val="bg1"/>
                </a:solidFill>
                <a:latin typeface="Century Gothic" panose="020B0502020202020204" pitchFamily="34" charset="0"/>
              </a:rPr>
              <a:t>66</a:t>
            </a:r>
          </a:p>
        </p:txBody>
      </p:sp>
      <p:cxnSp>
        <p:nvCxnSpPr>
          <p:cNvPr id="69" name="Conector recto 68">
            <a:extLst>
              <a:ext uri="{FF2B5EF4-FFF2-40B4-BE49-F238E27FC236}">
                <a16:creationId xmlns:a16="http://schemas.microsoft.com/office/drawing/2014/main" id="{A32CCAE9-6B30-4605-9893-3BA76E91F0AF}"/>
              </a:ext>
            </a:extLst>
          </p:cNvPr>
          <p:cNvCxnSpPr>
            <a:cxnSpLocks/>
          </p:cNvCxnSpPr>
          <p:nvPr/>
        </p:nvCxnSpPr>
        <p:spPr>
          <a:xfrm flipV="1">
            <a:off x="4221250" y="1031722"/>
            <a:ext cx="0" cy="4922617"/>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71" name="Cerrar llave 70">
            <a:extLst>
              <a:ext uri="{FF2B5EF4-FFF2-40B4-BE49-F238E27FC236}">
                <a16:creationId xmlns:a16="http://schemas.microsoft.com/office/drawing/2014/main" id="{63CAE195-C474-40EC-9EAA-1215F11D1122}"/>
              </a:ext>
            </a:extLst>
          </p:cNvPr>
          <p:cNvSpPr/>
          <p:nvPr/>
        </p:nvSpPr>
        <p:spPr>
          <a:xfrm flipH="1">
            <a:off x="6944233" y="2354293"/>
            <a:ext cx="411585" cy="1343216"/>
          </a:xfrm>
          <a:prstGeom prst="rightBrace">
            <a:avLst>
              <a:gd name="adj1" fmla="val 8333"/>
              <a:gd name="adj2" fmla="val 52346"/>
            </a:avLst>
          </a:prstGeom>
          <a:ln w="1905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dirty="0"/>
          </a:p>
        </p:txBody>
      </p:sp>
      <p:sp>
        <p:nvSpPr>
          <p:cNvPr id="6" name="Rectángulo 5">
            <a:extLst>
              <a:ext uri="{FF2B5EF4-FFF2-40B4-BE49-F238E27FC236}">
                <a16:creationId xmlns:a16="http://schemas.microsoft.com/office/drawing/2014/main" id="{C5086706-E17E-4F0E-8061-6184562BC234}"/>
              </a:ext>
            </a:extLst>
          </p:cNvPr>
          <p:cNvSpPr/>
          <p:nvPr/>
        </p:nvSpPr>
        <p:spPr>
          <a:xfrm>
            <a:off x="7382011" y="2333404"/>
            <a:ext cx="4133562" cy="1384995"/>
          </a:xfrm>
          <a:prstGeom prst="rect">
            <a:avLst/>
          </a:prstGeom>
        </p:spPr>
        <p:txBody>
          <a:bodyPr wrap="square">
            <a:spAutoFit/>
          </a:bodyPr>
          <a:lstStyle/>
          <a:p>
            <a:r>
              <a:rPr lang="es-ES" sz="2800" dirty="0"/>
              <a:t>5</a:t>
            </a:r>
            <a:r>
              <a:rPr lang="es-ES" dirty="0"/>
              <a:t> con vencimiento </a:t>
            </a:r>
            <a:r>
              <a:rPr lang="es-ES" b="1" dirty="0"/>
              <a:t>menor a 90 días</a:t>
            </a:r>
          </a:p>
          <a:p>
            <a:r>
              <a:rPr lang="es-ES" sz="2800" dirty="0"/>
              <a:t>7</a:t>
            </a:r>
            <a:r>
              <a:rPr lang="es-ES" dirty="0"/>
              <a:t> se otorgó </a:t>
            </a:r>
            <a:r>
              <a:rPr lang="es-ES" b="1" dirty="0"/>
              <a:t>prórroga</a:t>
            </a:r>
            <a:r>
              <a:rPr lang="es-ES" dirty="0"/>
              <a:t> después corte</a:t>
            </a:r>
          </a:p>
          <a:p>
            <a:r>
              <a:rPr lang="es-ES" sz="2800" b="1" dirty="0">
                <a:solidFill>
                  <a:srgbClr val="FF0000"/>
                </a:solidFill>
              </a:rPr>
              <a:t>12</a:t>
            </a:r>
            <a:r>
              <a:rPr lang="es-ES" dirty="0">
                <a:solidFill>
                  <a:srgbClr val="FF0000"/>
                </a:solidFill>
              </a:rPr>
              <a:t> con </a:t>
            </a:r>
            <a:r>
              <a:rPr lang="es-ES" b="1" dirty="0">
                <a:solidFill>
                  <a:srgbClr val="FF0000"/>
                </a:solidFill>
              </a:rPr>
              <a:t>vencimiento mayor a 90 días </a:t>
            </a:r>
          </a:p>
        </p:txBody>
      </p:sp>
      <p:sp>
        <p:nvSpPr>
          <p:cNvPr id="74" name="Rectángulo 73">
            <a:extLst>
              <a:ext uri="{FF2B5EF4-FFF2-40B4-BE49-F238E27FC236}">
                <a16:creationId xmlns:a16="http://schemas.microsoft.com/office/drawing/2014/main" id="{B02C3852-E7B5-413D-9853-5B6314280A55}"/>
              </a:ext>
            </a:extLst>
          </p:cNvPr>
          <p:cNvSpPr/>
          <p:nvPr/>
        </p:nvSpPr>
        <p:spPr>
          <a:xfrm>
            <a:off x="7566993" y="3872257"/>
            <a:ext cx="1722774" cy="1384995"/>
          </a:xfrm>
          <a:prstGeom prst="rect">
            <a:avLst/>
          </a:prstGeom>
        </p:spPr>
        <p:txBody>
          <a:bodyPr wrap="square">
            <a:spAutoFit/>
          </a:bodyPr>
          <a:lstStyle/>
          <a:p>
            <a:pPr algn="ctr"/>
            <a:r>
              <a:rPr lang="es-ES" sz="2800" b="1" dirty="0">
                <a:solidFill>
                  <a:srgbClr val="FF0000"/>
                </a:solidFill>
              </a:rPr>
              <a:t>4 </a:t>
            </a:r>
          </a:p>
          <a:p>
            <a:pPr algn="ctr"/>
            <a:r>
              <a:rPr lang="es-ES" sz="1400" b="1" dirty="0">
                <a:solidFill>
                  <a:srgbClr val="FF0000"/>
                </a:solidFill>
              </a:rPr>
              <a:t>Con seguimiento “Cumplido”. Auditor determina que no se pueden cerrar</a:t>
            </a:r>
          </a:p>
        </p:txBody>
      </p:sp>
      <p:sp>
        <p:nvSpPr>
          <p:cNvPr id="75" name="Rectángulo 74">
            <a:extLst>
              <a:ext uri="{FF2B5EF4-FFF2-40B4-BE49-F238E27FC236}">
                <a16:creationId xmlns:a16="http://schemas.microsoft.com/office/drawing/2014/main" id="{16DFED5B-4514-411D-B204-1E1415BCE4DA}"/>
              </a:ext>
            </a:extLst>
          </p:cNvPr>
          <p:cNvSpPr/>
          <p:nvPr/>
        </p:nvSpPr>
        <p:spPr>
          <a:xfrm>
            <a:off x="9538794" y="3886778"/>
            <a:ext cx="1722774" cy="954107"/>
          </a:xfrm>
          <a:prstGeom prst="rect">
            <a:avLst/>
          </a:prstGeom>
        </p:spPr>
        <p:txBody>
          <a:bodyPr wrap="square">
            <a:spAutoFit/>
          </a:bodyPr>
          <a:lstStyle/>
          <a:p>
            <a:pPr algn="ctr"/>
            <a:r>
              <a:rPr lang="es-ES" sz="2800" b="1" dirty="0">
                <a:solidFill>
                  <a:srgbClr val="FF0000"/>
                </a:solidFill>
              </a:rPr>
              <a:t>8 </a:t>
            </a:r>
          </a:p>
          <a:p>
            <a:pPr algn="ctr"/>
            <a:r>
              <a:rPr lang="es-ES" sz="1400" b="1" dirty="0">
                <a:solidFill>
                  <a:srgbClr val="FF0000"/>
                </a:solidFill>
              </a:rPr>
              <a:t>En revisión de avance</a:t>
            </a:r>
          </a:p>
        </p:txBody>
      </p:sp>
      <p:sp>
        <p:nvSpPr>
          <p:cNvPr id="76" name="Cerrar llave 75">
            <a:extLst>
              <a:ext uri="{FF2B5EF4-FFF2-40B4-BE49-F238E27FC236}">
                <a16:creationId xmlns:a16="http://schemas.microsoft.com/office/drawing/2014/main" id="{98B31946-DADC-4D7E-9BF8-750766625BB0}"/>
              </a:ext>
            </a:extLst>
          </p:cNvPr>
          <p:cNvSpPr/>
          <p:nvPr/>
        </p:nvSpPr>
        <p:spPr>
          <a:xfrm rot="16200000" flipH="1">
            <a:off x="9043695" y="1924705"/>
            <a:ext cx="411585" cy="3599039"/>
          </a:xfrm>
          <a:prstGeom prst="rightBrace">
            <a:avLst>
              <a:gd name="adj1" fmla="val 8333"/>
              <a:gd name="adj2" fmla="val 52346"/>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dirty="0"/>
          </a:p>
        </p:txBody>
      </p:sp>
      <p:sp>
        <p:nvSpPr>
          <p:cNvPr id="12" name="Signo más 11">
            <a:extLst>
              <a:ext uri="{FF2B5EF4-FFF2-40B4-BE49-F238E27FC236}">
                <a16:creationId xmlns:a16="http://schemas.microsoft.com/office/drawing/2014/main" id="{B428EFDE-4D9D-42C4-8E07-AA8C08D316FF}"/>
              </a:ext>
            </a:extLst>
          </p:cNvPr>
          <p:cNvSpPr/>
          <p:nvPr/>
        </p:nvSpPr>
        <p:spPr>
          <a:xfrm>
            <a:off x="9162498" y="4011550"/>
            <a:ext cx="331304" cy="316177"/>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28293644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B3FE2E56-A811-470E-BD63-904DDBA4781E}"/>
              </a:ext>
            </a:extLst>
          </p:cNvPr>
          <p:cNvSpPr/>
          <p:nvPr/>
        </p:nvSpPr>
        <p:spPr>
          <a:xfrm>
            <a:off x="6760578" y="2845589"/>
            <a:ext cx="4196309" cy="1978443"/>
          </a:xfrm>
          <a:prstGeom prst="rect">
            <a:avLst/>
          </a:prstGeom>
          <a:solidFill>
            <a:srgbClr val="FF0000">
              <a:alpha val="5882"/>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 name="CuadroTexto 1"/>
          <p:cNvSpPr txBox="1"/>
          <p:nvPr/>
        </p:nvSpPr>
        <p:spPr>
          <a:xfrm>
            <a:off x="6094297" y="188640"/>
            <a:ext cx="5238935" cy="584775"/>
          </a:xfrm>
          <a:prstGeom prst="rect">
            <a:avLst/>
          </a:prstGeom>
          <a:noFill/>
        </p:spPr>
        <p:txBody>
          <a:bodyPr wrap="none" rtlCol="0">
            <a:spAutoFit/>
          </a:bodyPr>
          <a:lstStyle/>
          <a:p>
            <a:r>
              <a:rPr lang="es-MX" sz="1600" b="1" dirty="0">
                <a:solidFill>
                  <a:srgbClr val="FFFFFF"/>
                </a:solidFill>
                <a:latin typeface="Century Gothic" charset="0"/>
                <a:ea typeface="Century Gothic" charset="0"/>
                <a:cs typeface="Century Gothic" charset="0"/>
              </a:rPr>
              <a:t>PLANTILLA DE POWER POINT PARA PRESENTACIONES</a:t>
            </a:r>
            <a:endParaRPr lang="es-CO" sz="1600" b="1" dirty="0">
              <a:solidFill>
                <a:srgbClr val="FFFFFF"/>
              </a:solidFill>
              <a:latin typeface="Century Gothic" charset="0"/>
              <a:ea typeface="Century Gothic" charset="0"/>
              <a:cs typeface="Century Gothic" charset="0"/>
            </a:endParaRPr>
          </a:p>
          <a:p>
            <a:endParaRPr lang="es-CO" sz="1600" dirty="0"/>
          </a:p>
        </p:txBody>
      </p:sp>
      <p:sp>
        <p:nvSpPr>
          <p:cNvPr id="22" name="Rectángulo 5"/>
          <p:cNvSpPr/>
          <p:nvPr/>
        </p:nvSpPr>
        <p:spPr>
          <a:xfrm>
            <a:off x="-50047" y="0"/>
            <a:ext cx="12288688" cy="746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a:solidFill>
                  <a:schemeClr val="bg1"/>
                </a:solidFill>
                <a:latin typeface="Century Gothic" charset="0"/>
                <a:ea typeface="Century Gothic" charset="0"/>
                <a:cs typeface="Century Gothic" charset="0"/>
              </a:rPr>
              <a:t>ESTADO GENERAL DE HALLAZGOS SG</a:t>
            </a:r>
            <a:endParaRPr lang="es-CO" sz="3200" b="1" dirty="0">
              <a:solidFill>
                <a:schemeClr val="bg1"/>
              </a:solidFill>
              <a:latin typeface="Century Gothic" charset="0"/>
              <a:ea typeface="Century Gothic" charset="0"/>
              <a:cs typeface="Century Gothic" charset="0"/>
            </a:endParaRPr>
          </a:p>
        </p:txBody>
      </p:sp>
      <p:sp>
        <p:nvSpPr>
          <p:cNvPr id="7" name="Rectángulo 6">
            <a:extLst>
              <a:ext uri="{FF2B5EF4-FFF2-40B4-BE49-F238E27FC236}">
                <a16:creationId xmlns:a16="http://schemas.microsoft.com/office/drawing/2014/main" id="{5B84EE1A-DCD6-4C96-9270-D1C7F95AB2D7}"/>
              </a:ext>
            </a:extLst>
          </p:cNvPr>
          <p:cNvSpPr/>
          <p:nvPr/>
        </p:nvSpPr>
        <p:spPr>
          <a:xfrm>
            <a:off x="4971789" y="1331701"/>
            <a:ext cx="6726332" cy="662041"/>
          </a:xfrm>
          <a:prstGeom prst="rect">
            <a:avLst/>
          </a:prstGeom>
        </p:spPr>
        <p:txBody>
          <a:bodyPr wrap="square">
            <a:spAutoFit/>
          </a:bodyPr>
          <a:lstStyle/>
          <a:p>
            <a:pPr lvl="0" algn="just">
              <a:lnSpc>
                <a:spcPct val="107000"/>
              </a:lnSpc>
              <a:spcAft>
                <a:spcPts val="800"/>
              </a:spcAft>
            </a:pPr>
            <a:r>
              <a:rPr lang="es-ES_tradnl" dirty="0">
                <a:latin typeface="Century Gothic" panose="020B0502020202020204" pitchFamily="34" charset="0"/>
              </a:rPr>
              <a:t>El Plan de Mejoramiento está compuesto ahora por </a:t>
            </a:r>
            <a:r>
              <a:rPr lang="es-ES_tradnl" b="1" dirty="0">
                <a:latin typeface="Century Gothic" panose="020B0502020202020204" pitchFamily="34" charset="0"/>
              </a:rPr>
              <a:t>126 actividades agrupadas en 79 hallazgos abiertos</a:t>
            </a:r>
            <a:endParaRPr lang="es-CO" sz="1400" dirty="0">
              <a:effectLst/>
              <a:latin typeface="Century Gothic" panose="020B0502020202020204" pitchFamily="34" charset="0"/>
              <a:ea typeface="Times New Roman" panose="02020603050405020304" pitchFamily="18" charset="0"/>
            </a:endParaRPr>
          </a:p>
        </p:txBody>
      </p:sp>
      <p:graphicFrame>
        <p:nvGraphicFramePr>
          <p:cNvPr id="11" name="Gráfico 10">
            <a:extLst>
              <a:ext uri="{FF2B5EF4-FFF2-40B4-BE49-F238E27FC236}">
                <a16:creationId xmlns:a16="http://schemas.microsoft.com/office/drawing/2014/main" id="{BC8827CF-1B38-47DE-A853-01872DA95292}"/>
              </a:ext>
            </a:extLst>
          </p:cNvPr>
          <p:cNvGraphicFramePr>
            <a:graphicFrameLocks/>
          </p:cNvGraphicFramePr>
          <p:nvPr>
            <p:extLst/>
          </p:nvPr>
        </p:nvGraphicFramePr>
        <p:xfrm>
          <a:off x="2075543" y="1381962"/>
          <a:ext cx="4191297" cy="47779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Gráfico 11">
            <a:extLst>
              <a:ext uri="{FF2B5EF4-FFF2-40B4-BE49-F238E27FC236}">
                <a16:creationId xmlns:a16="http://schemas.microsoft.com/office/drawing/2014/main" id="{AE6CDCAD-7C67-4A47-8D6C-265582B87197}"/>
              </a:ext>
            </a:extLst>
          </p:cNvPr>
          <p:cNvGraphicFramePr>
            <a:graphicFrameLocks/>
          </p:cNvGraphicFramePr>
          <p:nvPr>
            <p:extLst/>
          </p:nvPr>
        </p:nvGraphicFramePr>
        <p:xfrm>
          <a:off x="-341232" y="1407099"/>
          <a:ext cx="2981325" cy="4777914"/>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ángulo 12">
            <a:extLst>
              <a:ext uri="{FF2B5EF4-FFF2-40B4-BE49-F238E27FC236}">
                <a16:creationId xmlns:a16="http://schemas.microsoft.com/office/drawing/2014/main" id="{1E540313-1675-419B-A7B0-F0EB4EAC7B43}"/>
              </a:ext>
            </a:extLst>
          </p:cNvPr>
          <p:cNvSpPr/>
          <p:nvPr/>
        </p:nvSpPr>
        <p:spPr>
          <a:xfrm>
            <a:off x="604105" y="947968"/>
            <a:ext cx="740228" cy="402569"/>
          </a:xfrm>
          <a:prstGeom prst="rect">
            <a:avLst/>
          </a:prstGeom>
          <a:solidFill>
            <a:srgbClr val="002060"/>
          </a:solidFill>
          <a:ln>
            <a:solidFill>
              <a:srgbClr val="000099"/>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CO" sz="2000" b="1" dirty="0">
                <a:solidFill>
                  <a:schemeClr val="bg1"/>
                </a:solidFill>
                <a:latin typeface="Century Gothic" panose="020B0502020202020204" pitchFamily="34" charset="0"/>
              </a:rPr>
              <a:t>104</a:t>
            </a:r>
          </a:p>
        </p:txBody>
      </p:sp>
      <p:sp>
        <p:nvSpPr>
          <p:cNvPr id="14" name="Rectángulo 13">
            <a:extLst>
              <a:ext uri="{FF2B5EF4-FFF2-40B4-BE49-F238E27FC236}">
                <a16:creationId xmlns:a16="http://schemas.microsoft.com/office/drawing/2014/main" id="{7E906902-8929-431D-96C5-8E8B3A98C493}"/>
              </a:ext>
            </a:extLst>
          </p:cNvPr>
          <p:cNvSpPr/>
          <p:nvPr/>
        </p:nvSpPr>
        <p:spPr>
          <a:xfrm>
            <a:off x="3116819" y="947968"/>
            <a:ext cx="740228" cy="402569"/>
          </a:xfrm>
          <a:prstGeom prst="rect">
            <a:avLst/>
          </a:prstGeom>
          <a:solidFill>
            <a:srgbClr val="002060"/>
          </a:solidFill>
          <a:ln>
            <a:solidFill>
              <a:srgbClr val="000099"/>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CO" sz="2000" b="1" dirty="0">
                <a:solidFill>
                  <a:schemeClr val="bg1"/>
                </a:solidFill>
                <a:latin typeface="Century Gothic" panose="020B0502020202020204" pitchFamily="34" charset="0"/>
              </a:rPr>
              <a:t>172</a:t>
            </a:r>
          </a:p>
        </p:txBody>
      </p:sp>
      <p:sp>
        <p:nvSpPr>
          <p:cNvPr id="4" name="Rectángulo 3">
            <a:extLst>
              <a:ext uri="{FF2B5EF4-FFF2-40B4-BE49-F238E27FC236}">
                <a16:creationId xmlns:a16="http://schemas.microsoft.com/office/drawing/2014/main" id="{8BE4C396-D890-4653-9F51-D61284D8CF74}"/>
              </a:ext>
            </a:extLst>
          </p:cNvPr>
          <p:cNvSpPr/>
          <p:nvPr/>
        </p:nvSpPr>
        <p:spPr>
          <a:xfrm>
            <a:off x="4620115" y="2363272"/>
            <a:ext cx="1756951" cy="1877437"/>
          </a:xfrm>
          <a:prstGeom prst="rect">
            <a:avLst/>
          </a:prstGeom>
        </p:spPr>
        <p:txBody>
          <a:bodyPr wrap="square">
            <a:spAutoFit/>
          </a:bodyPr>
          <a:lstStyle/>
          <a:p>
            <a:pPr algn="ctr"/>
            <a:r>
              <a:rPr lang="es-ES_tradnl" sz="4400" b="1" dirty="0">
                <a:latin typeface="Century Gothic" panose="020B0502020202020204" pitchFamily="34" charset="0"/>
              </a:rPr>
              <a:t>42 </a:t>
            </a:r>
            <a:r>
              <a:rPr lang="es-ES_tradnl" dirty="0">
                <a:latin typeface="Century Gothic" panose="020B0502020202020204" pitchFamily="34" charset="0"/>
              </a:rPr>
              <a:t>hallazgos vencidos de las vigencias 2014 a 2019</a:t>
            </a:r>
            <a:endParaRPr lang="es-CO" dirty="0"/>
          </a:p>
        </p:txBody>
      </p:sp>
      <p:sp>
        <p:nvSpPr>
          <p:cNvPr id="16" name="Rectángulo 15">
            <a:extLst>
              <a:ext uri="{FF2B5EF4-FFF2-40B4-BE49-F238E27FC236}">
                <a16:creationId xmlns:a16="http://schemas.microsoft.com/office/drawing/2014/main" id="{074C9179-8C96-404B-9A6B-0FE849AEF093}"/>
              </a:ext>
            </a:extLst>
          </p:cNvPr>
          <p:cNvSpPr/>
          <p:nvPr/>
        </p:nvSpPr>
        <p:spPr>
          <a:xfrm>
            <a:off x="6823326" y="2318357"/>
            <a:ext cx="4133562" cy="1231106"/>
          </a:xfrm>
          <a:prstGeom prst="rect">
            <a:avLst/>
          </a:prstGeom>
        </p:spPr>
        <p:txBody>
          <a:bodyPr wrap="square">
            <a:spAutoFit/>
          </a:bodyPr>
          <a:lstStyle/>
          <a:p>
            <a:r>
              <a:rPr lang="es-ES" sz="2800" dirty="0"/>
              <a:t>12</a:t>
            </a:r>
            <a:r>
              <a:rPr lang="es-ES" dirty="0"/>
              <a:t> con vencimiento </a:t>
            </a:r>
            <a:r>
              <a:rPr lang="es-ES" b="1" dirty="0"/>
              <a:t>menor a 90 días</a:t>
            </a:r>
          </a:p>
          <a:p>
            <a:r>
              <a:rPr lang="es-MX" sz="2800" dirty="0"/>
              <a:t>30 </a:t>
            </a:r>
            <a:r>
              <a:rPr lang="es-MX" dirty="0"/>
              <a:t>con vencimiento </a:t>
            </a:r>
            <a:r>
              <a:rPr lang="es-MX" b="1" dirty="0"/>
              <a:t>superior a 90 días</a:t>
            </a:r>
          </a:p>
          <a:p>
            <a:endParaRPr lang="es-ES" b="1" dirty="0"/>
          </a:p>
        </p:txBody>
      </p:sp>
      <p:sp>
        <p:nvSpPr>
          <p:cNvPr id="19" name="Rectángulo 18">
            <a:extLst>
              <a:ext uri="{FF2B5EF4-FFF2-40B4-BE49-F238E27FC236}">
                <a16:creationId xmlns:a16="http://schemas.microsoft.com/office/drawing/2014/main" id="{B3836613-5704-4415-B0FE-413FD344BA3A}"/>
              </a:ext>
            </a:extLst>
          </p:cNvPr>
          <p:cNvSpPr/>
          <p:nvPr/>
        </p:nvSpPr>
        <p:spPr>
          <a:xfrm>
            <a:off x="7100309" y="3439037"/>
            <a:ext cx="1722774" cy="1169551"/>
          </a:xfrm>
          <a:prstGeom prst="rect">
            <a:avLst/>
          </a:prstGeom>
        </p:spPr>
        <p:txBody>
          <a:bodyPr wrap="square">
            <a:spAutoFit/>
          </a:bodyPr>
          <a:lstStyle/>
          <a:p>
            <a:pPr algn="ctr"/>
            <a:r>
              <a:rPr lang="es-ES" sz="2800" b="1" dirty="0">
                <a:solidFill>
                  <a:srgbClr val="FF0000"/>
                </a:solidFill>
              </a:rPr>
              <a:t>5 </a:t>
            </a:r>
          </a:p>
          <a:p>
            <a:pPr algn="ctr"/>
            <a:r>
              <a:rPr lang="es-MX" sz="1400" b="1" dirty="0">
                <a:solidFill>
                  <a:srgbClr val="FF0000"/>
                </a:solidFill>
              </a:rPr>
              <a:t>de 2014 a 2017. Requieren atención prioritaria</a:t>
            </a:r>
          </a:p>
        </p:txBody>
      </p:sp>
      <p:sp>
        <p:nvSpPr>
          <p:cNvPr id="20" name="Rectángulo 19">
            <a:extLst>
              <a:ext uri="{FF2B5EF4-FFF2-40B4-BE49-F238E27FC236}">
                <a16:creationId xmlns:a16="http://schemas.microsoft.com/office/drawing/2014/main" id="{08A67ED8-CEA6-42F6-B6C3-8AE7D27FEF25}"/>
              </a:ext>
            </a:extLst>
          </p:cNvPr>
          <p:cNvSpPr/>
          <p:nvPr/>
        </p:nvSpPr>
        <p:spPr>
          <a:xfrm>
            <a:off x="9072110" y="3453558"/>
            <a:ext cx="1722774" cy="954107"/>
          </a:xfrm>
          <a:prstGeom prst="rect">
            <a:avLst/>
          </a:prstGeom>
        </p:spPr>
        <p:txBody>
          <a:bodyPr wrap="square">
            <a:spAutoFit/>
          </a:bodyPr>
          <a:lstStyle/>
          <a:p>
            <a:pPr algn="ctr"/>
            <a:r>
              <a:rPr lang="es-ES" sz="2800" b="1" dirty="0">
                <a:solidFill>
                  <a:srgbClr val="FF0000"/>
                </a:solidFill>
              </a:rPr>
              <a:t>25 </a:t>
            </a:r>
          </a:p>
          <a:p>
            <a:pPr algn="ctr"/>
            <a:r>
              <a:rPr lang="es-ES" sz="1400" b="1" dirty="0">
                <a:solidFill>
                  <a:srgbClr val="FF0000"/>
                </a:solidFill>
              </a:rPr>
              <a:t>En revisión de avance</a:t>
            </a:r>
          </a:p>
        </p:txBody>
      </p:sp>
      <p:sp>
        <p:nvSpPr>
          <p:cNvPr id="21" name="Cerrar llave 20">
            <a:extLst>
              <a:ext uri="{FF2B5EF4-FFF2-40B4-BE49-F238E27FC236}">
                <a16:creationId xmlns:a16="http://schemas.microsoft.com/office/drawing/2014/main" id="{F338A061-FB4A-4F23-81E1-7F7063EDA5F6}"/>
              </a:ext>
            </a:extLst>
          </p:cNvPr>
          <p:cNvSpPr/>
          <p:nvPr/>
        </p:nvSpPr>
        <p:spPr>
          <a:xfrm rot="16200000" flipH="1">
            <a:off x="8587664" y="1326084"/>
            <a:ext cx="411585" cy="3929842"/>
          </a:xfrm>
          <a:prstGeom prst="rightBrace">
            <a:avLst>
              <a:gd name="adj1" fmla="val 8333"/>
              <a:gd name="adj2" fmla="val 52346"/>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dirty="0"/>
          </a:p>
        </p:txBody>
      </p:sp>
      <p:sp>
        <p:nvSpPr>
          <p:cNvPr id="23" name="Signo más 22">
            <a:extLst>
              <a:ext uri="{FF2B5EF4-FFF2-40B4-BE49-F238E27FC236}">
                <a16:creationId xmlns:a16="http://schemas.microsoft.com/office/drawing/2014/main" id="{B3477886-1B37-4753-81A0-0EA8EE35DC58}"/>
              </a:ext>
            </a:extLst>
          </p:cNvPr>
          <p:cNvSpPr/>
          <p:nvPr/>
        </p:nvSpPr>
        <p:spPr>
          <a:xfrm>
            <a:off x="8695814" y="3578330"/>
            <a:ext cx="331304" cy="316177"/>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4" name="Cerrar llave 23">
            <a:extLst>
              <a:ext uri="{FF2B5EF4-FFF2-40B4-BE49-F238E27FC236}">
                <a16:creationId xmlns:a16="http://schemas.microsoft.com/office/drawing/2014/main" id="{956C5140-63EA-40A8-BC2A-7B904FF1324C}"/>
              </a:ext>
            </a:extLst>
          </p:cNvPr>
          <p:cNvSpPr/>
          <p:nvPr/>
        </p:nvSpPr>
        <p:spPr>
          <a:xfrm flipH="1">
            <a:off x="6256708" y="2107375"/>
            <a:ext cx="411585" cy="1343216"/>
          </a:xfrm>
          <a:prstGeom prst="rightBrace">
            <a:avLst>
              <a:gd name="adj1" fmla="val 8333"/>
              <a:gd name="adj2" fmla="val 52346"/>
            </a:avLst>
          </a:prstGeom>
          <a:ln w="1905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dirty="0"/>
          </a:p>
        </p:txBody>
      </p:sp>
    </p:spTree>
    <p:extLst>
      <p:ext uri="{BB962C8B-B14F-4D97-AF65-F5344CB8AC3E}">
        <p14:creationId xmlns:p14="http://schemas.microsoft.com/office/powerpoint/2010/main" val="36400268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ángulo 5"/>
          <p:cNvSpPr/>
          <p:nvPr/>
        </p:nvSpPr>
        <p:spPr>
          <a:xfrm>
            <a:off x="0" y="-13181"/>
            <a:ext cx="12288688" cy="746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a:solidFill>
                  <a:schemeClr val="bg1"/>
                </a:solidFill>
                <a:latin typeface="Century Gothic" charset="0"/>
                <a:ea typeface="Century Gothic" charset="0"/>
                <a:cs typeface="Century Gothic" charset="0"/>
              </a:rPr>
              <a:t>Recomendaciones generales</a:t>
            </a:r>
            <a:endParaRPr lang="es-CO" sz="2000" b="1" dirty="0">
              <a:solidFill>
                <a:schemeClr val="bg1"/>
              </a:solidFill>
              <a:latin typeface="Century Gothic" charset="0"/>
              <a:ea typeface="Century Gothic" charset="0"/>
              <a:cs typeface="Century Gothic" charset="0"/>
            </a:endParaRPr>
          </a:p>
        </p:txBody>
      </p:sp>
      <p:sp>
        <p:nvSpPr>
          <p:cNvPr id="14" name="Rectángulo 13">
            <a:extLst>
              <a:ext uri="{FF2B5EF4-FFF2-40B4-BE49-F238E27FC236}">
                <a16:creationId xmlns:a16="http://schemas.microsoft.com/office/drawing/2014/main" id="{666B28A2-6C5C-46D6-8C25-B4BD1150B590}"/>
              </a:ext>
            </a:extLst>
          </p:cNvPr>
          <p:cNvSpPr/>
          <p:nvPr/>
        </p:nvSpPr>
        <p:spPr>
          <a:xfrm>
            <a:off x="1845210" y="853389"/>
            <a:ext cx="9777047" cy="4939814"/>
          </a:xfrm>
          <a:prstGeom prst="rect">
            <a:avLst/>
          </a:prstGeom>
        </p:spPr>
        <p:txBody>
          <a:bodyPr wrap="square">
            <a:spAutoFit/>
          </a:bodyPr>
          <a:lstStyle/>
          <a:p>
            <a:pPr algn="just"/>
            <a:r>
              <a:rPr lang="es-CO" sz="2250" dirty="0">
                <a:latin typeface="Century Gothic" panose="020B0502020202020204" pitchFamily="34" charset="0"/>
              </a:rPr>
              <a:t>En la formulación revisar </a:t>
            </a:r>
            <a:r>
              <a:rPr lang="es-CO" sz="2250" b="1" dirty="0">
                <a:latin typeface="Century Gothic" panose="020B0502020202020204" pitchFamily="34" charset="0"/>
              </a:rPr>
              <a:t>definición de la actividad </a:t>
            </a:r>
            <a:r>
              <a:rPr lang="es-CO" sz="2250" dirty="0">
                <a:latin typeface="Century Gothic" panose="020B0502020202020204" pitchFamily="34" charset="0"/>
              </a:rPr>
              <a:t>(relación con otras áreas), </a:t>
            </a:r>
            <a:r>
              <a:rPr lang="es-CO" sz="2250" b="1" dirty="0">
                <a:latin typeface="Century Gothic" panose="020B0502020202020204" pitchFamily="34" charset="0"/>
              </a:rPr>
              <a:t>medio de verificación </a:t>
            </a:r>
            <a:r>
              <a:rPr lang="es-CO" sz="2250" dirty="0">
                <a:latin typeface="Century Gothic" panose="020B0502020202020204" pitchFamily="34" charset="0"/>
              </a:rPr>
              <a:t>y </a:t>
            </a:r>
            <a:r>
              <a:rPr lang="es-CO" sz="2250" b="1" dirty="0">
                <a:latin typeface="Century Gothic" panose="020B0502020202020204" pitchFamily="34" charset="0"/>
              </a:rPr>
              <a:t>recursos asignados</a:t>
            </a:r>
            <a:r>
              <a:rPr lang="es-CO" sz="2250" dirty="0">
                <a:latin typeface="Century Gothic" panose="020B0502020202020204" pitchFamily="34" charset="0"/>
              </a:rPr>
              <a:t>. Los planes SG o TR no son herramientas para asignar recursos</a:t>
            </a:r>
          </a:p>
          <a:p>
            <a:pPr algn="just"/>
            <a:endParaRPr lang="es-MX" sz="2250" b="1" dirty="0">
              <a:latin typeface="Century Gothic" panose="020B0502020202020204" pitchFamily="34" charset="0"/>
            </a:endParaRPr>
          </a:p>
          <a:p>
            <a:pPr algn="just"/>
            <a:r>
              <a:rPr lang="es-CO" sz="2250" dirty="0">
                <a:latin typeface="Century Gothic" panose="020B0502020202020204" pitchFamily="34" charset="0"/>
              </a:rPr>
              <a:t>Si en la ejecución se evidencia la </a:t>
            </a:r>
            <a:r>
              <a:rPr lang="es-CO" sz="2250" b="1" dirty="0">
                <a:latin typeface="Century Gothic" panose="020B0502020202020204" pitchFamily="34" charset="0"/>
              </a:rPr>
              <a:t>necesidad de cambiar el medio de verificación</a:t>
            </a:r>
            <a:r>
              <a:rPr lang="es-CO" sz="2250" dirty="0">
                <a:latin typeface="Century Gothic" panose="020B0502020202020204" pitchFamily="34" charset="0"/>
              </a:rPr>
              <a:t>, deben </a:t>
            </a:r>
            <a:r>
              <a:rPr lang="es-CO" sz="2250" b="1" dirty="0">
                <a:latin typeface="Century Gothic" panose="020B0502020202020204" pitchFamily="34" charset="0"/>
              </a:rPr>
              <a:t>solicitarlo antes que venza</a:t>
            </a:r>
            <a:r>
              <a:rPr lang="es-CO" sz="2250" dirty="0">
                <a:latin typeface="Century Gothic" panose="020B0502020202020204" pitchFamily="34" charset="0"/>
              </a:rPr>
              <a:t> la actividad con la justificación del caso</a:t>
            </a:r>
          </a:p>
          <a:p>
            <a:pPr algn="just"/>
            <a:endParaRPr lang="es-MX" sz="2250" b="1" dirty="0">
              <a:latin typeface="Century Gothic" panose="020B0502020202020204" pitchFamily="34" charset="0"/>
            </a:endParaRPr>
          </a:p>
          <a:p>
            <a:pPr algn="just"/>
            <a:r>
              <a:rPr lang="es-MX" sz="2250" dirty="0">
                <a:latin typeface="Century Gothic" panose="020B0502020202020204" pitchFamily="34" charset="0"/>
              </a:rPr>
              <a:t>El </a:t>
            </a:r>
            <a:r>
              <a:rPr lang="es-MX" sz="2250" b="1" dirty="0">
                <a:latin typeface="Century Gothic" panose="020B0502020202020204" pitchFamily="34" charset="0"/>
              </a:rPr>
              <a:t>criterio objetivo del auditor</a:t>
            </a:r>
            <a:r>
              <a:rPr lang="es-MX" sz="2250" dirty="0">
                <a:latin typeface="Century Gothic" panose="020B0502020202020204" pitchFamily="34" charset="0"/>
              </a:rPr>
              <a:t> se mantiene cuando se puede </a:t>
            </a:r>
            <a:r>
              <a:rPr lang="es-MX" sz="2250" b="1" dirty="0">
                <a:latin typeface="Century Gothic" panose="020B0502020202020204" pitchFamily="34" charset="0"/>
              </a:rPr>
              <a:t>confirmar el medio de verificación propuesto por el área</a:t>
            </a:r>
          </a:p>
          <a:p>
            <a:pPr algn="just"/>
            <a:endParaRPr lang="es-MX" sz="2250" b="1" dirty="0">
              <a:latin typeface="Century Gothic" panose="020B0502020202020204" pitchFamily="34" charset="0"/>
            </a:endParaRPr>
          </a:p>
          <a:p>
            <a:pPr algn="just"/>
            <a:r>
              <a:rPr lang="es-MX" sz="2250" dirty="0">
                <a:latin typeface="Century Gothic" panose="020B0502020202020204" pitchFamily="34" charset="0"/>
              </a:rPr>
              <a:t>En el seguimiento </a:t>
            </a:r>
            <a:r>
              <a:rPr lang="es-MX" sz="2250" b="1" dirty="0">
                <a:latin typeface="Century Gothic" panose="020B0502020202020204" pitchFamily="34" charset="0"/>
              </a:rPr>
              <a:t>registrar las evidenciar necesarias o señalar en dónde están incorporadas. </a:t>
            </a:r>
            <a:r>
              <a:rPr lang="es-MX" sz="2250" dirty="0">
                <a:latin typeface="Century Gothic" panose="020B0502020202020204" pitchFamily="34" charset="0"/>
              </a:rPr>
              <a:t>El auditor necesita validar el cumplimiento</a:t>
            </a:r>
            <a:endParaRPr lang="es-CO" sz="2250" dirty="0">
              <a:latin typeface="Century Gothic" panose="020B0502020202020204" pitchFamily="34" charset="0"/>
            </a:endParaRPr>
          </a:p>
        </p:txBody>
      </p:sp>
      <p:pic>
        <p:nvPicPr>
          <p:cNvPr id="3" name="Gráfico 2" descr="Sirena">
            <a:extLst>
              <a:ext uri="{FF2B5EF4-FFF2-40B4-BE49-F238E27FC236}">
                <a16:creationId xmlns:a16="http://schemas.microsoft.com/office/drawing/2014/main" id="{134E3C76-B13D-4C7E-98D5-A2275C7FA0F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4148" y="884432"/>
            <a:ext cx="914400" cy="914400"/>
          </a:xfrm>
          <a:prstGeom prst="rect">
            <a:avLst/>
          </a:prstGeom>
        </p:spPr>
      </p:pic>
      <p:pic>
        <p:nvPicPr>
          <p:cNvPr id="6" name="Gráfico 5" descr="Advertencia">
            <a:extLst>
              <a:ext uri="{FF2B5EF4-FFF2-40B4-BE49-F238E27FC236}">
                <a16:creationId xmlns:a16="http://schemas.microsoft.com/office/drawing/2014/main" id="{99A835E2-C44B-434B-9F54-DD038985EFD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4148" y="2241496"/>
            <a:ext cx="914400" cy="914400"/>
          </a:xfrm>
          <a:prstGeom prst="rect">
            <a:avLst/>
          </a:prstGeom>
        </p:spPr>
      </p:pic>
      <p:pic>
        <p:nvPicPr>
          <p:cNvPr id="8" name="Gráfico 7" descr="Lista de comprobación">
            <a:extLst>
              <a:ext uri="{FF2B5EF4-FFF2-40B4-BE49-F238E27FC236}">
                <a16:creationId xmlns:a16="http://schemas.microsoft.com/office/drawing/2014/main" id="{5DE109D2-A265-4F69-83F2-06016F29372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4148" y="3598560"/>
            <a:ext cx="914400" cy="914400"/>
          </a:xfrm>
          <a:prstGeom prst="rect">
            <a:avLst/>
          </a:prstGeom>
        </p:spPr>
      </p:pic>
      <p:pic>
        <p:nvPicPr>
          <p:cNvPr id="10" name="Gráfico 9" descr="Disco">
            <a:extLst>
              <a:ext uri="{FF2B5EF4-FFF2-40B4-BE49-F238E27FC236}">
                <a16:creationId xmlns:a16="http://schemas.microsoft.com/office/drawing/2014/main" id="{56CC4288-EF23-42A4-A444-8905737740E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54148" y="4800949"/>
            <a:ext cx="914400" cy="914400"/>
          </a:xfrm>
          <a:prstGeom prst="rect">
            <a:avLst/>
          </a:prstGeom>
        </p:spPr>
      </p:pic>
      <p:sp>
        <p:nvSpPr>
          <p:cNvPr id="12" name="Rectángulo 11">
            <a:extLst>
              <a:ext uri="{FF2B5EF4-FFF2-40B4-BE49-F238E27FC236}">
                <a16:creationId xmlns:a16="http://schemas.microsoft.com/office/drawing/2014/main" id="{20ED761C-80D1-459C-B2D2-942FC5E433B6}"/>
              </a:ext>
            </a:extLst>
          </p:cNvPr>
          <p:cNvSpPr/>
          <p:nvPr/>
        </p:nvSpPr>
        <p:spPr>
          <a:xfrm>
            <a:off x="28359" y="5793203"/>
            <a:ext cx="4089581" cy="276999"/>
          </a:xfrm>
          <a:prstGeom prst="rect">
            <a:avLst/>
          </a:prstGeom>
        </p:spPr>
        <p:txBody>
          <a:bodyPr wrap="none">
            <a:spAutoFit/>
          </a:bodyPr>
          <a:lstStyle/>
          <a:p>
            <a:r>
              <a:rPr lang="es-CO" sz="1200" dirty="0">
                <a:latin typeface="Century Gothic" panose="020B0502020202020204" pitchFamily="34" charset="0"/>
              </a:rPr>
              <a:t>SG: Sistema de Gestión –  TR: tratamiento de riesgos</a:t>
            </a:r>
            <a:endParaRPr lang="es-CO" sz="1200" dirty="0"/>
          </a:p>
        </p:txBody>
      </p:sp>
    </p:spTree>
    <p:extLst>
      <p:ext uri="{BB962C8B-B14F-4D97-AF65-F5344CB8AC3E}">
        <p14:creationId xmlns:p14="http://schemas.microsoft.com/office/powerpoint/2010/main" val="14228430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0" y="-6468"/>
            <a:ext cx="12192000" cy="6243780"/>
          </a:xfrm>
          <a:prstGeom prst="rect">
            <a:avLst/>
          </a:prstGeom>
          <a:solidFill>
            <a:schemeClr val="tx2"/>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br>
              <a:rPr lang="es-CO" sz="3200" b="1" dirty="0">
                <a:solidFill>
                  <a:schemeClr val="bg1"/>
                </a:solidFill>
                <a:latin typeface="Century Gothic" charset="0"/>
                <a:ea typeface="Century Gothic" charset="0"/>
                <a:cs typeface="Century Gothic" charset="0"/>
              </a:rPr>
            </a:br>
            <a:br>
              <a:rPr lang="es-CO" sz="3200" b="1" dirty="0">
                <a:solidFill>
                  <a:schemeClr val="bg1"/>
                </a:solidFill>
                <a:latin typeface="Century Gothic" charset="0"/>
                <a:ea typeface="Century Gothic" charset="0"/>
                <a:cs typeface="Century Gothic" charset="0"/>
              </a:rPr>
            </a:br>
            <a:br>
              <a:rPr lang="es-CO" sz="3200" b="1" dirty="0">
                <a:solidFill>
                  <a:schemeClr val="bg1"/>
                </a:solidFill>
                <a:latin typeface="Century Gothic" charset="0"/>
                <a:ea typeface="Century Gothic" charset="0"/>
                <a:cs typeface="Century Gothic" charset="0"/>
              </a:rPr>
            </a:br>
            <a:br>
              <a:rPr lang="es-CO" sz="3200" b="1" dirty="0">
                <a:solidFill>
                  <a:schemeClr val="bg1"/>
                </a:solidFill>
                <a:latin typeface="Century Gothic" charset="0"/>
                <a:ea typeface="Century Gothic" charset="0"/>
                <a:cs typeface="Century Gothic" charset="0"/>
              </a:rPr>
            </a:br>
            <a:br>
              <a:rPr lang="es-CO" sz="3200" b="1" dirty="0">
                <a:solidFill>
                  <a:schemeClr val="bg1"/>
                </a:solidFill>
                <a:latin typeface="Century Gothic" charset="0"/>
                <a:ea typeface="Century Gothic" charset="0"/>
                <a:cs typeface="Century Gothic" charset="0"/>
              </a:rPr>
            </a:br>
            <a:br>
              <a:rPr lang="es-CO" sz="3200" b="1" dirty="0">
                <a:solidFill>
                  <a:schemeClr val="bg1"/>
                </a:solidFill>
                <a:latin typeface="Century Gothic" charset="0"/>
                <a:ea typeface="Century Gothic" charset="0"/>
                <a:cs typeface="Century Gothic" charset="0"/>
              </a:rPr>
            </a:br>
            <a:endParaRPr lang="es-CO" sz="3200" b="1" dirty="0">
              <a:solidFill>
                <a:schemeClr val="bg1"/>
              </a:solidFill>
              <a:latin typeface="Century Gothic" panose="020B0502020202020204" pitchFamily="34" charset="0"/>
              <a:ea typeface="Century Gothic" charset="0"/>
              <a:cs typeface="Century Gothic" charset="0"/>
            </a:endParaRPr>
          </a:p>
        </p:txBody>
      </p:sp>
      <p:sp>
        <p:nvSpPr>
          <p:cNvPr id="3" name="CuadroTexto 2"/>
          <p:cNvSpPr txBox="1"/>
          <p:nvPr/>
        </p:nvSpPr>
        <p:spPr>
          <a:xfrm>
            <a:off x="691331" y="3756231"/>
            <a:ext cx="10873208" cy="1200329"/>
          </a:xfrm>
          <a:prstGeom prst="rect">
            <a:avLst/>
          </a:prstGeom>
          <a:noFill/>
        </p:spPr>
        <p:txBody>
          <a:bodyPr wrap="square" rtlCol="0">
            <a:spAutoFit/>
          </a:bodyPr>
          <a:lstStyle/>
          <a:p>
            <a:pPr algn="ctr">
              <a:defRPr sz="1800" b="0">
                <a:solidFill>
                  <a:srgbClr val="000000"/>
                </a:solidFill>
              </a:defRPr>
            </a:pPr>
            <a:r>
              <a:rPr lang="es-CO" sz="3600" b="1" dirty="0">
                <a:solidFill>
                  <a:schemeClr val="bg1"/>
                </a:solidFill>
                <a:latin typeface="Century Gothic" panose="020B0502020202020204" pitchFamily="34" charset="0"/>
              </a:rPr>
              <a:t>Política corporativa</a:t>
            </a:r>
          </a:p>
          <a:p>
            <a:pPr algn="ctr">
              <a:defRPr sz="1800" b="0">
                <a:solidFill>
                  <a:srgbClr val="000000"/>
                </a:solidFill>
              </a:defRPr>
            </a:pPr>
            <a:r>
              <a:rPr lang="es-ES" sz="3600" b="1" dirty="0">
                <a:solidFill>
                  <a:schemeClr val="bg1"/>
                </a:solidFill>
                <a:latin typeface="Century Gothic" panose="020B0502020202020204" pitchFamily="34" charset="0"/>
              </a:rPr>
              <a:t>“Administración de Riesgos y Oportunidades”</a:t>
            </a:r>
          </a:p>
        </p:txBody>
      </p:sp>
      <p:pic>
        <p:nvPicPr>
          <p:cNvPr id="4" name="Imagen 3"/>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5334687" y="2060848"/>
            <a:ext cx="1522626" cy="1522626"/>
          </a:xfrm>
          <a:prstGeom prst="rect">
            <a:avLst/>
          </a:prstGeom>
        </p:spPr>
      </p:pic>
    </p:spTree>
    <p:extLst>
      <p:ext uri="{BB962C8B-B14F-4D97-AF65-F5344CB8AC3E}">
        <p14:creationId xmlns:p14="http://schemas.microsoft.com/office/powerpoint/2010/main" val="2351491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E959C2FB-8D73-419D-A93E-0D8ECD937963}"/>
              </a:ext>
            </a:extLst>
          </p:cNvPr>
          <p:cNvSpPr/>
          <p:nvPr/>
        </p:nvSpPr>
        <p:spPr>
          <a:xfrm>
            <a:off x="463709" y="1028703"/>
            <a:ext cx="5055349" cy="477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600" b="1" dirty="0">
                <a:solidFill>
                  <a:schemeClr val="tx1"/>
                </a:solidFill>
                <a:latin typeface="Century Gothic" charset="0"/>
                <a:ea typeface="Century Gothic" charset="0"/>
                <a:cs typeface="Century Gothic" charset="0"/>
              </a:rPr>
              <a:t>RESOLUCION 226 DE 2019 - </a:t>
            </a:r>
            <a:r>
              <a:rPr lang="es-MX" sz="1600" dirty="0">
                <a:solidFill>
                  <a:schemeClr val="tx1"/>
                </a:solidFill>
                <a:latin typeface="Century Gothic" charset="0"/>
                <a:ea typeface="Century Gothic" charset="0"/>
                <a:cs typeface="Century Gothic" charset="0"/>
              </a:rPr>
              <a:t>Por la cual se actualiza la conformación y funcionamiento del Comité Institucional de Coordinación de Control Interno de la EAAB-ESP.</a:t>
            </a:r>
          </a:p>
          <a:p>
            <a:endParaRPr lang="es-MX" sz="1600" dirty="0">
              <a:solidFill>
                <a:schemeClr val="tx1"/>
              </a:solidFill>
              <a:latin typeface="Century Gothic" charset="0"/>
              <a:ea typeface="Century Gothic" charset="0"/>
              <a:cs typeface="Century Gothic" charset="0"/>
            </a:endParaRPr>
          </a:p>
          <a:p>
            <a:endParaRPr lang="es-MX" sz="1600" b="1" u="sng" dirty="0">
              <a:solidFill>
                <a:schemeClr val="tx1"/>
              </a:solidFill>
              <a:latin typeface="Century Gothic" charset="0"/>
              <a:ea typeface="Century Gothic" charset="0"/>
              <a:cs typeface="Century Gothic" charset="0"/>
            </a:endParaRPr>
          </a:p>
          <a:p>
            <a:r>
              <a:rPr lang="es-MX" sz="1600" b="1" u="sng" dirty="0">
                <a:solidFill>
                  <a:schemeClr val="tx1"/>
                </a:solidFill>
                <a:latin typeface="Century Gothic" charset="0"/>
                <a:ea typeface="Century Gothic" charset="0"/>
                <a:cs typeface="Century Gothic" charset="0"/>
              </a:rPr>
              <a:t>DECRETO 807 DE 2019  </a:t>
            </a:r>
            <a:r>
              <a:rPr lang="es-CO" sz="1600" b="1" u="sng" dirty="0">
                <a:solidFill>
                  <a:schemeClr val="tx1"/>
                </a:solidFill>
                <a:latin typeface="Century Gothic" panose="020B0502020202020204" pitchFamily="34" charset="0"/>
                <a:ea typeface="Open Sans" panose="020B0606030504020204" pitchFamily="34" charset="0"/>
                <a:cs typeface="Arial" panose="020B0604020202020204" pitchFamily="34" charset="0"/>
              </a:rPr>
              <a:t> </a:t>
            </a:r>
            <a:r>
              <a:rPr lang="es-MX" sz="1400" b="1" i="1" u="sng" dirty="0">
                <a:solidFill>
                  <a:schemeClr val="tx1"/>
                </a:solidFill>
                <a:latin typeface="Century Gothic" panose="020B0502020202020204" pitchFamily="34" charset="0"/>
                <a:cs typeface="Arial" panose="020B0604020202020204" pitchFamily="34" charset="0"/>
              </a:rPr>
              <a:t>"Por medio del cual se reglamenta el Sistema de Gestión en el Distrito Capital y se dictan otras disposiciones</a:t>
            </a:r>
            <a:r>
              <a:rPr lang="es-CO" sz="1400" b="1" i="1" u="sng" dirty="0">
                <a:solidFill>
                  <a:schemeClr val="tx1"/>
                </a:solidFill>
                <a:latin typeface="Arial" panose="020B0604020202020204" pitchFamily="34" charset="0"/>
                <a:cs typeface="Arial" panose="020B0604020202020204" pitchFamily="34" charset="0"/>
              </a:rPr>
              <a:t> </a:t>
            </a:r>
          </a:p>
          <a:p>
            <a:pPr algn="just"/>
            <a:endParaRPr lang="es-CO" sz="1500" b="1" dirty="0">
              <a:solidFill>
                <a:schemeClr val="tx1"/>
              </a:solidFill>
              <a:latin typeface="Century Gothic" panose="020B0502020202020204" pitchFamily="34" charset="0"/>
              <a:cs typeface="Arial" panose="020B0604020202020204" pitchFamily="34" charset="0"/>
            </a:endParaRPr>
          </a:p>
          <a:p>
            <a:pPr algn="just"/>
            <a:r>
              <a:rPr lang="es-CO" sz="1500" b="1" dirty="0">
                <a:solidFill>
                  <a:schemeClr val="tx1"/>
                </a:solidFill>
                <a:latin typeface="Century Gothic" panose="020B0502020202020204" pitchFamily="34" charset="0"/>
                <a:cs typeface="Arial" panose="020B0604020202020204" pitchFamily="34" charset="0"/>
              </a:rPr>
              <a:t>Articulo 39. Informes</a:t>
            </a:r>
          </a:p>
          <a:p>
            <a:pPr algn="just"/>
            <a:r>
              <a:rPr lang="es-MX" sz="1500" b="1" dirty="0">
                <a:solidFill>
                  <a:schemeClr val="tx1"/>
                </a:solidFill>
                <a:latin typeface="Century Gothic" panose="020B0502020202020204" pitchFamily="34" charset="0"/>
                <a:cs typeface="Arial" panose="020B0604020202020204" pitchFamily="34" charset="0"/>
              </a:rPr>
              <a:t>“…Parágrafo 4. </a:t>
            </a:r>
            <a:r>
              <a:rPr lang="es-MX" sz="1500" dirty="0">
                <a:solidFill>
                  <a:schemeClr val="tx1"/>
                </a:solidFill>
                <a:latin typeface="Century Gothic" panose="020B0502020202020204" pitchFamily="34" charset="0"/>
                <a:cs typeface="Arial" panose="020B0604020202020204" pitchFamily="34" charset="0"/>
              </a:rPr>
              <a:t>Los jefes de control deberán presentar ante el Comité Institucional de Coordinación de Control Interno, un informe semestral de seguimiento a los instrumentos técnicos y administrativos que hacen parte del Sistema de Control Interno, que contenga información acerca del cumplimiento de los </a:t>
            </a:r>
            <a:r>
              <a:rPr lang="es-MX" sz="1500" b="1" dirty="0">
                <a:solidFill>
                  <a:schemeClr val="tx1"/>
                </a:solidFill>
                <a:latin typeface="Century Gothic" panose="020B0502020202020204" pitchFamily="34" charset="0"/>
                <a:cs typeface="Arial" panose="020B0604020202020204" pitchFamily="34" charset="0"/>
              </a:rPr>
              <a:t>ROLES </a:t>
            </a:r>
            <a:r>
              <a:rPr lang="es-MX" sz="1500" dirty="0">
                <a:solidFill>
                  <a:schemeClr val="tx1"/>
                </a:solidFill>
                <a:latin typeface="Century Gothic" panose="020B0502020202020204" pitchFamily="34" charset="0"/>
                <a:cs typeface="Arial" panose="020B0604020202020204" pitchFamily="34" charset="0"/>
              </a:rPr>
              <a:t>de las oficinas de control interno, del cumplimiento al </a:t>
            </a:r>
            <a:r>
              <a:rPr lang="es-MX" sz="1500" b="1" i="1" dirty="0">
                <a:solidFill>
                  <a:schemeClr val="tx1"/>
                </a:solidFill>
                <a:latin typeface="Century Gothic" panose="020B0502020202020204" pitchFamily="34" charset="0"/>
                <a:cs typeface="Arial" panose="020B0604020202020204" pitchFamily="34" charset="0"/>
              </a:rPr>
              <a:t>estatuto de auditoría interna, de la ejecución del plan anual de auditoría, del cumplimiento al código de ética, las normas y los planes de acción….. “</a:t>
            </a:r>
            <a:endParaRPr lang="es-CO" sz="1500" b="1" i="1" dirty="0">
              <a:solidFill>
                <a:schemeClr val="tx1"/>
              </a:solidFill>
              <a:latin typeface="Century Gothic" panose="020B0502020202020204" pitchFamily="34" charset="0"/>
              <a:cs typeface="Arial" panose="020B0604020202020204" pitchFamily="34" charset="0"/>
            </a:endParaRPr>
          </a:p>
        </p:txBody>
      </p:sp>
      <p:sp>
        <p:nvSpPr>
          <p:cNvPr id="7" name="Rectángulo 5">
            <a:extLst>
              <a:ext uri="{FF2B5EF4-FFF2-40B4-BE49-F238E27FC236}">
                <a16:creationId xmlns:a16="http://schemas.microsoft.com/office/drawing/2014/main" id="{2A7AF75B-0CEB-4203-A99F-BE15419090CB}"/>
              </a:ext>
            </a:extLst>
          </p:cNvPr>
          <p:cNvSpPr/>
          <p:nvPr/>
        </p:nvSpPr>
        <p:spPr>
          <a:xfrm>
            <a:off x="-82" y="0"/>
            <a:ext cx="12192000" cy="5242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a:solidFill>
                  <a:schemeClr val="bg1"/>
                </a:solidFill>
                <a:latin typeface="Century Gothic" panose="020B0502020202020204" pitchFamily="34" charset="0"/>
                <a:ea typeface="Open Sans" panose="020B0606030504020204" pitchFamily="34" charset="0"/>
                <a:cs typeface="Arial" panose="020B0604020202020204" pitchFamily="34" charset="0"/>
              </a:rPr>
              <a:t>Normatividad - Decreto 807/2019 -  Decreto 1083/2015 </a:t>
            </a:r>
            <a:r>
              <a:rPr lang="es-CO" sz="2400" b="1" dirty="0">
                <a:solidFill>
                  <a:schemeClr val="bg1"/>
                </a:solidFill>
                <a:latin typeface="Century Gothic" panose="020B0502020202020204" pitchFamily="34" charset="0"/>
                <a:ea typeface="Century Gothic" charset="0"/>
                <a:cs typeface="Century Gothic" charset="0"/>
              </a:rPr>
              <a:t>Roles OCIG</a:t>
            </a:r>
            <a:endParaRPr lang="en-US" sz="2400" dirty="0">
              <a:solidFill>
                <a:schemeClr val="bg1"/>
              </a:solidFill>
            </a:endParaRPr>
          </a:p>
        </p:txBody>
      </p:sp>
      <p:pic>
        <p:nvPicPr>
          <p:cNvPr id="6" name="Imagen 5"/>
          <p:cNvPicPr>
            <a:picLocks noChangeAspect="1"/>
          </p:cNvPicPr>
          <p:nvPr/>
        </p:nvPicPr>
        <p:blipFill>
          <a:blip r:embed="rId3"/>
          <a:stretch>
            <a:fillRect/>
          </a:stretch>
        </p:blipFill>
        <p:spPr>
          <a:xfrm>
            <a:off x="6417129" y="3415509"/>
            <a:ext cx="5094514" cy="2496776"/>
          </a:xfrm>
          <a:prstGeom prst="rect">
            <a:avLst/>
          </a:prstGeom>
          <a:ln w="19050" cmpd="dbl">
            <a:solidFill>
              <a:schemeClr val="tx1"/>
            </a:solidFill>
          </a:ln>
        </p:spPr>
      </p:pic>
      <p:sp>
        <p:nvSpPr>
          <p:cNvPr id="4" name="Rectángulo 3"/>
          <p:cNvSpPr/>
          <p:nvPr/>
        </p:nvSpPr>
        <p:spPr>
          <a:xfrm>
            <a:off x="6417129" y="869858"/>
            <a:ext cx="5094514" cy="2200089"/>
          </a:xfrm>
          <a:prstGeom prst="rect">
            <a:avLst/>
          </a:prstGeom>
        </p:spPr>
        <p:txBody>
          <a:bodyPr wrap="square">
            <a:spAutoFit/>
          </a:bodyPr>
          <a:lstStyle/>
          <a:p>
            <a:pPr algn="just">
              <a:lnSpc>
                <a:spcPct val="107000"/>
              </a:lnSpc>
              <a:spcAft>
                <a:spcPts val="0"/>
              </a:spcAft>
            </a:pPr>
            <a:r>
              <a:rPr lang="es-MX" sz="1600" b="1" u="sng" dirty="0">
                <a:latin typeface="Century Gothic" panose="020B0502020202020204" pitchFamily="34" charset="0"/>
                <a:ea typeface="Calibri" panose="020F0502020204030204" pitchFamily="34" charset="0"/>
                <a:cs typeface="Times New Roman" panose="02020603050405020304" pitchFamily="18" charset="0"/>
              </a:rPr>
              <a:t>DECRETO 1083 DE 2015 </a:t>
            </a:r>
            <a:r>
              <a:rPr lang="es-MX" sz="1600" b="1" i="1" u="sng" dirty="0">
                <a:latin typeface="Century Gothic" panose="020B0502020202020204" pitchFamily="34" charset="0"/>
                <a:ea typeface="Calibri" panose="020F0502020204030204" pitchFamily="34" charset="0"/>
                <a:cs typeface="Times New Roman" panose="02020603050405020304" pitchFamily="18" charset="0"/>
              </a:rPr>
              <a:t>“</a:t>
            </a:r>
            <a:r>
              <a:rPr lang="es-MX" sz="1600" b="1" i="1" u="sng" dirty="0"/>
              <a:t>Por medio del cual se expide el Decreto Único Reglamentario del Sector de Función Pública.”</a:t>
            </a:r>
          </a:p>
          <a:p>
            <a:pPr algn="just">
              <a:lnSpc>
                <a:spcPct val="107000"/>
              </a:lnSpc>
              <a:spcAft>
                <a:spcPts val="0"/>
              </a:spcAft>
            </a:pPr>
            <a:endParaRPr lang="es-MX" sz="1600" b="1" i="1" dirty="0">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MX" sz="1600" b="1" dirty="0">
                <a:latin typeface="Century Gothic" panose="020B0502020202020204" pitchFamily="34" charset="0"/>
                <a:ea typeface="Calibri" panose="020F0502020204030204" pitchFamily="34" charset="0"/>
                <a:cs typeface="Times New Roman" panose="02020603050405020304" pitchFamily="18" charset="0"/>
              </a:rPr>
              <a:t>TÍTULO 21 Sistema de Control Interno</a:t>
            </a:r>
            <a:endParaRPr lang="es-CO" sz="1600" b="1" dirty="0">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MX" sz="1600" b="1" dirty="0">
                <a:latin typeface="Century Gothic" panose="020B0502020202020204" pitchFamily="34" charset="0"/>
                <a:ea typeface="Calibri" panose="020F0502020204030204" pitchFamily="34" charset="0"/>
                <a:cs typeface="Times New Roman" panose="02020603050405020304" pitchFamily="18" charset="0"/>
              </a:rPr>
              <a:t>ARTÍCULO  2.2.21.5.3 </a:t>
            </a:r>
            <a:r>
              <a:rPr lang="es-MX" sz="1600" dirty="0">
                <a:latin typeface="Century Gothic" panose="020B0502020202020204" pitchFamily="34" charset="0"/>
                <a:ea typeface="Calibri" panose="020F0502020204030204" pitchFamily="34" charset="0"/>
                <a:cs typeface="Times New Roman" panose="02020603050405020304" pitchFamily="18" charset="0"/>
              </a:rPr>
              <a:t>Las Unidades de Control desarrollarán su labor a través de los siguientes </a:t>
            </a:r>
            <a:r>
              <a:rPr lang="es-MX" sz="1600" b="1" dirty="0">
                <a:latin typeface="Century Gothic" panose="020B0502020202020204" pitchFamily="34" charset="0"/>
                <a:ea typeface="Calibri" panose="020F0502020204030204" pitchFamily="34" charset="0"/>
                <a:cs typeface="Times New Roman" panose="02020603050405020304" pitchFamily="18" charset="0"/>
              </a:rPr>
              <a:t>ROLES</a:t>
            </a:r>
            <a:r>
              <a:rPr lang="es-MX" sz="1600" dirty="0">
                <a:latin typeface="Century Gothic" panose="020B0502020202020204" pitchFamily="34" charset="0"/>
                <a:ea typeface="Calibri" panose="020F0502020204030204" pitchFamily="34" charset="0"/>
                <a:cs typeface="Times New Roman" panose="02020603050405020304" pitchFamily="18" charset="0"/>
              </a:rPr>
              <a:t>:</a:t>
            </a:r>
            <a:endParaRPr lang="es-CO" sz="1600" u="sng" dirty="0">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79937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6B8A7E25-6A6F-40FE-A749-0B83FB3EE580}"/>
              </a:ext>
            </a:extLst>
          </p:cNvPr>
          <p:cNvSpPr/>
          <p:nvPr/>
        </p:nvSpPr>
        <p:spPr>
          <a:xfrm>
            <a:off x="16557" y="739553"/>
            <a:ext cx="4482905" cy="533762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3" name="Título 1"/>
          <p:cNvSpPr>
            <a:spLocks noGrp="1"/>
          </p:cNvSpPr>
          <p:nvPr>
            <p:ph type="title"/>
          </p:nvPr>
        </p:nvSpPr>
        <p:spPr>
          <a:xfrm>
            <a:off x="4522618" y="0"/>
            <a:ext cx="7685939" cy="739553"/>
          </a:xfr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200" b="1" dirty="0">
                <a:solidFill>
                  <a:schemeClr val="bg1"/>
                </a:solidFill>
                <a:latin typeface="Century Gothic" charset="0"/>
                <a:ea typeface="Century Gothic" charset="0"/>
                <a:cs typeface="Century Gothic" charset="0"/>
              </a:rPr>
              <a:t> DESCRIPCIÓN</a:t>
            </a:r>
          </a:p>
        </p:txBody>
      </p:sp>
      <p:sp>
        <p:nvSpPr>
          <p:cNvPr id="4" name="Rectángulo 3"/>
          <p:cNvSpPr/>
          <p:nvPr/>
        </p:nvSpPr>
        <p:spPr>
          <a:xfrm>
            <a:off x="4713085" y="969045"/>
            <a:ext cx="7188592" cy="4801314"/>
          </a:xfrm>
          <a:prstGeom prst="rect">
            <a:avLst/>
          </a:prstGeom>
          <a:solidFill>
            <a:schemeClr val="bg1"/>
          </a:solidFill>
        </p:spPr>
        <p:txBody>
          <a:bodyPr wrap="square">
            <a:spAutoFit/>
          </a:bodyPr>
          <a:lstStyle/>
          <a:p>
            <a:pPr algn="just"/>
            <a:r>
              <a:rPr lang="es-ES_tradnl" sz="1700" dirty="0">
                <a:latin typeface="Century Gothic" panose="020B0502020202020204" pitchFamily="34" charset="0"/>
                <a:ea typeface="MS Mincho"/>
              </a:rPr>
              <a:t>En la EAAB-ESP nos comprometemos a:</a:t>
            </a:r>
          </a:p>
          <a:p>
            <a:pPr algn="just"/>
            <a:endParaRPr lang="es-ES_tradnl" sz="1700" dirty="0">
              <a:latin typeface="Century Gothic" panose="020B0502020202020204" pitchFamily="34" charset="0"/>
              <a:ea typeface="MS Mincho"/>
            </a:endParaRPr>
          </a:p>
          <a:p>
            <a:pPr marL="285750" indent="-285750" algn="just">
              <a:buFont typeface="Arial" panose="020B0604020202020204" pitchFamily="34" charset="0"/>
              <a:buChar char="•"/>
            </a:pPr>
            <a:r>
              <a:rPr lang="es-CO" sz="1700" dirty="0">
                <a:latin typeface="Century Gothic" panose="020B0502020202020204" pitchFamily="34" charset="0"/>
                <a:ea typeface="MS Mincho"/>
              </a:rPr>
              <a:t>Realizar una </a:t>
            </a:r>
            <a:r>
              <a:rPr lang="es-CO" sz="1700" b="1" dirty="0">
                <a:latin typeface="Century Gothic" panose="020B0502020202020204" pitchFamily="34" charset="0"/>
                <a:ea typeface="MS Mincho"/>
              </a:rPr>
              <a:t>efectiva administración de los riesgos y las oportunidades </a:t>
            </a:r>
            <a:r>
              <a:rPr lang="es-CO" sz="1700" dirty="0">
                <a:latin typeface="Century Gothic" panose="020B0502020202020204" pitchFamily="34" charset="0"/>
                <a:ea typeface="MS Mincho"/>
              </a:rPr>
              <a:t>definiendo </a:t>
            </a:r>
            <a:r>
              <a:rPr lang="es-CO" sz="1700" b="1" dirty="0">
                <a:latin typeface="Century Gothic" panose="020B0502020202020204" pitchFamily="34" charset="0"/>
                <a:ea typeface="MS Mincho"/>
              </a:rPr>
              <a:t>directrices y responsabilidades </a:t>
            </a:r>
            <a:r>
              <a:rPr lang="es-CO" sz="1700" dirty="0">
                <a:latin typeface="Century Gothic" panose="020B0502020202020204" pitchFamily="34" charset="0"/>
                <a:ea typeface="MS Mincho"/>
              </a:rPr>
              <a:t>para los procesos y colaboradores durante las </a:t>
            </a:r>
            <a:r>
              <a:rPr lang="es-CO" sz="1700" b="1" dirty="0">
                <a:latin typeface="Century Gothic" panose="020B0502020202020204" pitchFamily="34" charset="0"/>
                <a:ea typeface="MS Mincho"/>
              </a:rPr>
              <a:t>etapas de establecimiento del contexto, identificación, análisis y valoración, evaluación y tratamiento y monitoreo</a:t>
            </a:r>
            <a:r>
              <a:rPr lang="es-CO" sz="1700" dirty="0">
                <a:latin typeface="Century Gothic" panose="020B0502020202020204" pitchFamily="34" charset="0"/>
                <a:ea typeface="MS Mincho"/>
              </a:rPr>
              <a:t>.</a:t>
            </a:r>
          </a:p>
          <a:p>
            <a:pPr marL="285750" indent="-285750" algn="just">
              <a:buFont typeface="Arial" panose="020B0604020202020204" pitchFamily="34" charset="0"/>
              <a:buChar char="•"/>
            </a:pPr>
            <a:endParaRPr lang="es-CO" sz="1700" dirty="0">
              <a:latin typeface="Century Gothic" panose="020B0502020202020204" pitchFamily="34" charset="0"/>
              <a:ea typeface="MS Mincho"/>
            </a:endParaRPr>
          </a:p>
          <a:p>
            <a:pPr marL="285750" indent="-285750" algn="just">
              <a:buFont typeface="Arial" panose="020B0604020202020204" pitchFamily="34" charset="0"/>
              <a:buChar char="•"/>
            </a:pPr>
            <a:r>
              <a:rPr lang="es-CO" sz="1700" dirty="0">
                <a:latin typeface="Century Gothic" panose="020B0502020202020204" pitchFamily="34" charset="0"/>
                <a:ea typeface="MS Mincho"/>
              </a:rPr>
              <a:t>Ejecutar acciones para llevar los </a:t>
            </a:r>
            <a:r>
              <a:rPr lang="es-CO" sz="1700" b="1" dirty="0">
                <a:latin typeface="Century Gothic" panose="020B0502020202020204" pitchFamily="34" charset="0"/>
                <a:ea typeface="MS Mincho"/>
              </a:rPr>
              <a:t>riesgos a un nivel aceptable, y generar valor aprovechando las oportunidades</a:t>
            </a:r>
            <a:r>
              <a:rPr lang="es-CO" sz="1700" dirty="0">
                <a:latin typeface="Century Gothic" panose="020B0502020202020204" pitchFamily="34" charset="0"/>
                <a:ea typeface="MS Mincho"/>
              </a:rPr>
              <a:t>, con el propósito de asegurar la prestación de los servicios de acueducto y alcantarillado; </a:t>
            </a:r>
            <a:r>
              <a:rPr lang="es-CO" sz="1700" b="1" dirty="0">
                <a:latin typeface="Century Gothic" panose="020B0502020202020204" pitchFamily="34" charset="0"/>
                <a:ea typeface="MS Mincho"/>
              </a:rPr>
              <a:t>cumplir los objetivos estratégicos y responder a las necesidades y expectativas de los grupos de interés</a:t>
            </a:r>
            <a:r>
              <a:rPr lang="es-CO" sz="1700" dirty="0">
                <a:latin typeface="Century Gothic" panose="020B0502020202020204" pitchFamily="34" charset="0"/>
                <a:ea typeface="MS Mincho"/>
              </a:rPr>
              <a:t>.</a:t>
            </a:r>
          </a:p>
          <a:p>
            <a:pPr marL="285750" indent="-285750" algn="just">
              <a:buFont typeface="Arial" panose="020B0604020202020204" pitchFamily="34" charset="0"/>
              <a:buChar char="•"/>
            </a:pPr>
            <a:endParaRPr lang="es-CO" sz="1700" dirty="0">
              <a:latin typeface="Century Gothic" panose="020B0502020202020204" pitchFamily="34" charset="0"/>
              <a:ea typeface="MS Mincho"/>
            </a:endParaRPr>
          </a:p>
          <a:p>
            <a:pPr marL="285750" indent="-285750" algn="just">
              <a:buFont typeface="Arial" panose="020B0604020202020204" pitchFamily="34" charset="0"/>
              <a:buChar char="•"/>
            </a:pPr>
            <a:r>
              <a:rPr lang="es-CO" sz="1700" dirty="0">
                <a:latin typeface="Century Gothic" panose="020B0502020202020204" pitchFamily="34" charset="0"/>
                <a:ea typeface="MS Mincho"/>
              </a:rPr>
              <a:t>Fortalecer la </a:t>
            </a:r>
            <a:r>
              <a:rPr lang="es-CO" sz="1700" b="1" dirty="0">
                <a:latin typeface="Century Gothic" panose="020B0502020202020204" pitchFamily="34" charset="0"/>
                <a:ea typeface="MS Mincho"/>
              </a:rPr>
              <a:t>gestión de los riesgos de corrupción y promover conductas íntegras</a:t>
            </a:r>
            <a:r>
              <a:rPr lang="es-CO" sz="1700" dirty="0">
                <a:latin typeface="Century Gothic" panose="020B0502020202020204" pitchFamily="34" charset="0"/>
                <a:ea typeface="MS Mincho"/>
              </a:rPr>
              <a:t> para proteger </a:t>
            </a:r>
            <a:r>
              <a:rPr lang="es-ES" sz="1700" dirty="0">
                <a:latin typeface="Century Gothic" panose="020B0502020202020204" pitchFamily="34" charset="0"/>
                <a:ea typeface="MS Mincho"/>
              </a:rPr>
              <a:t>los recursos públicos y la imagen corporativa.</a:t>
            </a:r>
            <a:endParaRPr lang="es-ES_tradnl" sz="1700" dirty="0">
              <a:latin typeface="Century Gothic" panose="020B0502020202020204" pitchFamily="34" charset="0"/>
              <a:ea typeface="MS Mincho"/>
            </a:endParaRPr>
          </a:p>
        </p:txBody>
      </p:sp>
      <p:sp>
        <p:nvSpPr>
          <p:cNvPr id="5" name="CuadroTexto 4">
            <a:extLst>
              <a:ext uri="{FF2B5EF4-FFF2-40B4-BE49-F238E27FC236}">
                <a16:creationId xmlns:a16="http://schemas.microsoft.com/office/drawing/2014/main" id="{3A469915-14C8-46AC-ADD2-FA7121E3AD6E}"/>
              </a:ext>
            </a:extLst>
          </p:cNvPr>
          <p:cNvSpPr txBox="1"/>
          <p:nvPr/>
        </p:nvSpPr>
        <p:spPr>
          <a:xfrm>
            <a:off x="290323" y="1246043"/>
            <a:ext cx="3896409" cy="4247317"/>
          </a:xfrm>
          <a:prstGeom prst="rect">
            <a:avLst/>
          </a:prstGeom>
          <a:noFill/>
        </p:spPr>
        <p:txBody>
          <a:bodyPr wrap="square" rtlCol="0">
            <a:spAutoFit/>
          </a:bodyPr>
          <a:lstStyle/>
          <a:p>
            <a:pPr algn="just"/>
            <a:r>
              <a:rPr lang="es-CO" dirty="0">
                <a:solidFill>
                  <a:schemeClr val="bg1"/>
                </a:solidFill>
                <a:latin typeface="Century Gothic" panose="020B0502020202020204" pitchFamily="34" charset="0"/>
              </a:rPr>
              <a:t>Enmarcada en </a:t>
            </a:r>
            <a:r>
              <a:rPr lang="es-CO" b="1" dirty="0">
                <a:solidFill>
                  <a:schemeClr val="bg1"/>
                </a:solidFill>
                <a:latin typeface="Century Gothic" panose="020B0502020202020204" pitchFamily="34" charset="0"/>
              </a:rPr>
              <a:t>estructura de ambiente de control del Gobierno Corporativo</a:t>
            </a:r>
          </a:p>
          <a:p>
            <a:pPr algn="just"/>
            <a:endParaRPr lang="es-CO" b="1" dirty="0">
              <a:solidFill>
                <a:schemeClr val="bg1"/>
              </a:solidFill>
              <a:latin typeface="Century Gothic" panose="020B0502020202020204" pitchFamily="34" charset="0"/>
            </a:endParaRPr>
          </a:p>
          <a:p>
            <a:pPr algn="just"/>
            <a:r>
              <a:rPr lang="es-CO" dirty="0">
                <a:solidFill>
                  <a:schemeClr val="bg1"/>
                </a:solidFill>
                <a:latin typeface="Century Gothic" panose="020B0502020202020204" pitchFamily="34" charset="0"/>
              </a:rPr>
              <a:t>Desarrolla lineamientos de </a:t>
            </a:r>
            <a:r>
              <a:rPr lang="es-CO" b="1" dirty="0">
                <a:solidFill>
                  <a:schemeClr val="bg1"/>
                </a:solidFill>
                <a:latin typeface="Century Gothic" panose="020B0502020202020204" pitchFamily="34" charset="0"/>
              </a:rPr>
              <a:t>dimensiones de Control Interno y Direccionamiento Estratégico</a:t>
            </a:r>
            <a:r>
              <a:rPr lang="es-CO" dirty="0">
                <a:solidFill>
                  <a:schemeClr val="bg1"/>
                </a:solidFill>
                <a:latin typeface="Century Gothic" panose="020B0502020202020204" pitchFamily="34" charset="0"/>
              </a:rPr>
              <a:t> </a:t>
            </a:r>
            <a:r>
              <a:rPr lang="es-CO" b="1" dirty="0">
                <a:solidFill>
                  <a:schemeClr val="bg1"/>
                </a:solidFill>
                <a:latin typeface="Century Gothic" panose="020B0502020202020204" pitchFamily="34" charset="0"/>
              </a:rPr>
              <a:t>y Planeación del MIPG y del NTC ISO9001:2015</a:t>
            </a:r>
            <a:endParaRPr lang="es-CO" dirty="0">
              <a:solidFill>
                <a:schemeClr val="bg1"/>
              </a:solidFill>
              <a:latin typeface="Century Gothic" panose="020B0502020202020204" pitchFamily="34" charset="0"/>
            </a:endParaRPr>
          </a:p>
          <a:p>
            <a:pPr algn="just"/>
            <a:endParaRPr lang="es-CO" dirty="0">
              <a:solidFill>
                <a:schemeClr val="bg1"/>
              </a:solidFill>
              <a:latin typeface="Century Gothic" panose="020B0502020202020204" pitchFamily="34" charset="0"/>
            </a:endParaRPr>
          </a:p>
          <a:p>
            <a:pPr algn="just"/>
            <a:r>
              <a:rPr lang="es-CO" dirty="0">
                <a:solidFill>
                  <a:schemeClr val="bg1"/>
                </a:solidFill>
                <a:latin typeface="Century Gothic" panose="020B0502020202020204" pitchFamily="34" charset="0"/>
              </a:rPr>
              <a:t>Considera la importancia del </a:t>
            </a:r>
            <a:r>
              <a:rPr lang="es-CO" b="1" dirty="0">
                <a:solidFill>
                  <a:schemeClr val="bg1"/>
                </a:solidFill>
                <a:latin typeface="Century Gothic" panose="020B0502020202020204" pitchFamily="34" charset="0"/>
              </a:rPr>
              <a:t>enfoque basado en riesgos y la gestión de oportunidades </a:t>
            </a:r>
            <a:r>
              <a:rPr lang="es-CO" dirty="0">
                <a:solidFill>
                  <a:schemeClr val="bg1"/>
                </a:solidFill>
                <a:latin typeface="Century Gothic" panose="020B0502020202020204" pitchFamily="34" charset="0"/>
              </a:rPr>
              <a:t>como una herramienta para lograr los objetivos previstos.</a:t>
            </a:r>
            <a:endParaRPr lang="es-ES" dirty="0">
              <a:solidFill>
                <a:schemeClr val="bg1"/>
              </a:solidFill>
              <a:latin typeface="Century Gothic" panose="020B0502020202020204" pitchFamily="34" charset="0"/>
            </a:endParaRPr>
          </a:p>
        </p:txBody>
      </p:sp>
      <p:sp>
        <p:nvSpPr>
          <p:cNvPr id="2" name="Rectángulo 1">
            <a:extLst>
              <a:ext uri="{FF2B5EF4-FFF2-40B4-BE49-F238E27FC236}">
                <a16:creationId xmlns:a16="http://schemas.microsoft.com/office/drawing/2014/main" id="{40DA1F1C-5F65-4622-A7C7-4466E00FF6BE}"/>
              </a:ext>
            </a:extLst>
          </p:cNvPr>
          <p:cNvSpPr/>
          <p:nvPr/>
        </p:nvSpPr>
        <p:spPr>
          <a:xfrm>
            <a:off x="290323" y="5800178"/>
            <a:ext cx="3969356" cy="276999"/>
          </a:xfrm>
          <a:prstGeom prst="rect">
            <a:avLst/>
          </a:prstGeom>
        </p:spPr>
        <p:txBody>
          <a:bodyPr wrap="none">
            <a:spAutoFit/>
          </a:bodyPr>
          <a:lstStyle/>
          <a:p>
            <a:r>
              <a:rPr lang="es-CO" sz="1200" dirty="0">
                <a:solidFill>
                  <a:schemeClr val="bg1"/>
                </a:solidFill>
                <a:latin typeface="Century Gothic" panose="020B0502020202020204" pitchFamily="34" charset="0"/>
              </a:rPr>
              <a:t>MIPG: Modelo Integrado de Planeación y Gestión </a:t>
            </a:r>
            <a:endParaRPr lang="es-CO" sz="1200" dirty="0">
              <a:solidFill>
                <a:schemeClr val="bg1"/>
              </a:solidFill>
            </a:endParaRPr>
          </a:p>
        </p:txBody>
      </p:sp>
      <p:sp>
        <p:nvSpPr>
          <p:cNvPr id="6" name="Título 1">
            <a:extLst>
              <a:ext uri="{FF2B5EF4-FFF2-40B4-BE49-F238E27FC236}">
                <a16:creationId xmlns:a16="http://schemas.microsoft.com/office/drawing/2014/main" id="{C6A0246E-D2CE-4992-A202-2C5E40774331}"/>
              </a:ext>
            </a:extLst>
          </p:cNvPr>
          <p:cNvSpPr txBox="1">
            <a:spLocks/>
          </p:cNvSpPr>
          <p:nvPr/>
        </p:nvSpPr>
        <p:spPr>
          <a:xfrm>
            <a:off x="16557" y="0"/>
            <a:ext cx="4506061" cy="739553"/>
          </a:xfrm>
          <a:prstGeom prst="rect">
            <a:avLst/>
          </a:prstGeom>
          <a:solidFill>
            <a:schemeClr val="tx2"/>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57402" tIns="28701" rIns="57402" bIns="28701" rtlCol="0" anchor="ctr">
            <a:normAutofit/>
          </a:bodyPr>
          <a:lstStyle>
            <a:lvl1pPr algn="l" defTabSz="914400" rtl="0" eaLnBrk="1" latinLnBrk="0" hangingPunct="1">
              <a:lnSpc>
                <a:spcPct val="90000"/>
              </a:lnSpc>
              <a:spcBef>
                <a:spcPct val="0"/>
              </a:spcBef>
              <a:buNone/>
              <a:defRPr sz="4400" kern="1200">
                <a:solidFill>
                  <a:schemeClr val="lt1"/>
                </a:solidFill>
                <a:latin typeface="Arial"/>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CO" sz="3200" b="1" dirty="0">
                <a:solidFill>
                  <a:schemeClr val="bg1"/>
                </a:solidFill>
                <a:latin typeface="Century Gothic" charset="0"/>
                <a:ea typeface="Century Gothic" charset="0"/>
                <a:cs typeface="Century Gothic" charset="0"/>
              </a:rPr>
              <a:t> JUSTIFICACIÓN</a:t>
            </a:r>
          </a:p>
        </p:txBody>
      </p:sp>
    </p:spTree>
    <p:extLst>
      <p:ext uri="{BB962C8B-B14F-4D97-AF65-F5344CB8AC3E}">
        <p14:creationId xmlns:p14="http://schemas.microsoft.com/office/powerpoint/2010/main" val="29314760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8FA954DE-AC8F-4AF7-A4CE-F9E33903E184}"/>
              </a:ext>
            </a:extLst>
          </p:cNvPr>
          <p:cNvSpPr/>
          <p:nvPr/>
        </p:nvSpPr>
        <p:spPr>
          <a:xfrm>
            <a:off x="7709095" y="733085"/>
            <a:ext cx="4482905" cy="533762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3" name="Título 1"/>
          <p:cNvSpPr>
            <a:spLocks noGrp="1"/>
          </p:cNvSpPr>
          <p:nvPr>
            <p:ph type="title"/>
          </p:nvPr>
        </p:nvSpPr>
        <p:spPr>
          <a:xfrm>
            <a:off x="0" y="-6468"/>
            <a:ext cx="7765366" cy="739553"/>
          </a:xfr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200" b="1" dirty="0">
                <a:solidFill>
                  <a:schemeClr val="bg1"/>
                </a:solidFill>
                <a:latin typeface="Century Gothic" charset="0"/>
                <a:ea typeface="Century Gothic" charset="0"/>
                <a:cs typeface="Century Gothic" charset="0"/>
              </a:rPr>
              <a:t> DIRECTRICES</a:t>
            </a:r>
          </a:p>
        </p:txBody>
      </p:sp>
      <p:sp>
        <p:nvSpPr>
          <p:cNvPr id="12" name="Rectángulo 11">
            <a:extLst>
              <a:ext uri="{FF2B5EF4-FFF2-40B4-BE49-F238E27FC236}">
                <a16:creationId xmlns:a16="http://schemas.microsoft.com/office/drawing/2014/main" id="{04A610B1-F60D-4425-BCBB-8AF138B803D7}"/>
              </a:ext>
            </a:extLst>
          </p:cNvPr>
          <p:cNvSpPr/>
          <p:nvPr/>
        </p:nvSpPr>
        <p:spPr>
          <a:xfrm>
            <a:off x="154154" y="1028343"/>
            <a:ext cx="7183200" cy="4801314"/>
          </a:xfrm>
          <a:prstGeom prst="rect">
            <a:avLst/>
          </a:prstGeom>
        </p:spPr>
        <p:txBody>
          <a:bodyPr wrap="square">
            <a:spAutoFit/>
          </a:bodyPr>
          <a:lstStyle/>
          <a:p>
            <a:pPr algn="just"/>
            <a:r>
              <a:rPr lang="es-MX" dirty="0">
                <a:latin typeface="Century Gothic" panose="020B0502020202020204" pitchFamily="34" charset="0"/>
              </a:rPr>
              <a:t>Obligatoria por MIPG, debe atender  estas recomendaciones:</a:t>
            </a:r>
          </a:p>
          <a:p>
            <a:pPr algn="just"/>
            <a:endParaRPr lang="es-MX" dirty="0">
              <a:latin typeface="Century Gothic" panose="020B0502020202020204" pitchFamily="34" charset="0"/>
            </a:endParaRPr>
          </a:p>
          <a:p>
            <a:pPr marL="285750" indent="-285750" algn="just">
              <a:buFont typeface="Arial" panose="020B0604020202020204" pitchFamily="34" charset="0"/>
              <a:buChar char="•"/>
            </a:pPr>
            <a:r>
              <a:rPr lang="es-MX" b="1" dirty="0">
                <a:latin typeface="Century Gothic" panose="020B0502020202020204" pitchFamily="34" charset="0"/>
              </a:rPr>
              <a:t>Declaración de dirección y las intenciones generales con respecto a la gestión del riesgo. </a:t>
            </a:r>
            <a:r>
              <a:rPr lang="es-MX" dirty="0">
                <a:latin typeface="Century Gothic" panose="020B0502020202020204" pitchFamily="34" charset="0"/>
              </a:rPr>
              <a:t>Lineamientos acerca del tratamiento, manejo y seguimiento a los riesgos</a:t>
            </a:r>
          </a:p>
          <a:p>
            <a:pPr marL="285750" indent="-285750" algn="just">
              <a:buFont typeface="Arial" panose="020B0604020202020204" pitchFamily="34" charset="0"/>
              <a:buChar char="•"/>
            </a:pPr>
            <a:endParaRPr lang="es-MX" dirty="0">
              <a:latin typeface="Century Gothic" panose="020B0502020202020204" pitchFamily="34" charset="0"/>
            </a:endParaRPr>
          </a:p>
          <a:p>
            <a:pPr marL="285750" indent="-285750" algn="just">
              <a:buFont typeface="Arial" panose="020B0604020202020204" pitchFamily="34" charset="0"/>
              <a:buChar char="•"/>
            </a:pPr>
            <a:r>
              <a:rPr lang="es-MX" b="1" dirty="0">
                <a:latin typeface="Century Gothic" panose="020B0502020202020204" pitchFamily="34" charset="0"/>
              </a:rPr>
              <a:t>Debe abarcar todos los procesos y áreas de la entidad </a:t>
            </a:r>
            <a:r>
              <a:rPr lang="es-MX" dirty="0">
                <a:latin typeface="Century Gothic" panose="020B0502020202020204" pitchFamily="34" charset="0"/>
              </a:rPr>
              <a:t>(alcance)</a:t>
            </a:r>
          </a:p>
          <a:p>
            <a:pPr marL="285750" indent="-285750" algn="just">
              <a:buFont typeface="Arial" panose="020B0604020202020204" pitchFamily="34" charset="0"/>
              <a:buChar char="•"/>
            </a:pPr>
            <a:endParaRPr lang="es-MX" dirty="0">
              <a:latin typeface="Century Gothic" panose="020B0502020202020204" pitchFamily="34" charset="0"/>
            </a:endParaRPr>
          </a:p>
          <a:p>
            <a:pPr marL="285750" indent="-285750" algn="just">
              <a:buFont typeface="Arial" panose="020B0604020202020204" pitchFamily="34" charset="0"/>
              <a:buChar char="•"/>
            </a:pPr>
            <a:r>
              <a:rPr lang="es-MX" dirty="0">
                <a:latin typeface="Century Gothic" panose="020B0502020202020204" pitchFamily="34" charset="0"/>
              </a:rPr>
              <a:t>Establecer</a:t>
            </a:r>
            <a:r>
              <a:rPr lang="es-MX" b="1" dirty="0">
                <a:latin typeface="Century Gothic" panose="020B0502020202020204" pitchFamily="34" charset="0"/>
              </a:rPr>
              <a:t> niveles aceptables de desviación relativa a la consecución de los objetivos</a:t>
            </a:r>
            <a:r>
              <a:rPr lang="es-MX" dirty="0">
                <a:latin typeface="Century Gothic" panose="020B0502020202020204" pitchFamily="34" charset="0"/>
              </a:rPr>
              <a:t>, asociados a la estrategia de la entidad y pueden considerarse para cada uno de los procesos. Los riesgos de corrupción son inaceptables</a:t>
            </a:r>
          </a:p>
          <a:p>
            <a:pPr marL="285750" indent="-285750" algn="just">
              <a:buFont typeface="Arial" panose="020B0604020202020204" pitchFamily="34" charset="0"/>
              <a:buChar char="•"/>
            </a:pPr>
            <a:endParaRPr lang="es-MX" dirty="0">
              <a:latin typeface="Century Gothic" panose="020B0502020202020204" pitchFamily="34" charset="0"/>
            </a:endParaRPr>
          </a:p>
          <a:p>
            <a:pPr marL="285750" indent="-285750" algn="just">
              <a:buFont typeface="Arial" panose="020B0604020202020204" pitchFamily="34" charset="0"/>
              <a:buChar char="•"/>
            </a:pPr>
            <a:r>
              <a:rPr lang="es-MX" dirty="0">
                <a:latin typeface="Century Gothic" panose="020B0502020202020204" pitchFamily="34" charset="0"/>
              </a:rPr>
              <a:t>Determinar la </a:t>
            </a:r>
            <a:r>
              <a:rPr lang="es-MX" b="1" dirty="0">
                <a:latin typeface="Century Gothic" panose="020B0502020202020204" pitchFamily="34" charset="0"/>
              </a:rPr>
              <a:t>estructura para la administración del riesgo, con aspectos metodológicos para cada una de las etapas de la gestión del riesgo</a:t>
            </a:r>
            <a:endParaRPr lang="es-MX" dirty="0">
              <a:latin typeface="Century Gothic" panose="020B0502020202020204" pitchFamily="34" charset="0"/>
            </a:endParaRPr>
          </a:p>
        </p:txBody>
      </p:sp>
      <p:sp>
        <p:nvSpPr>
          <p:cNvPr id="4" name="Título 1">
            <a:extLst>
              <a:ext uri="{FF2B5EF4-FFF2-40B4-BE49-F238E27FC236}">
                <a16:creationId xmlns:a16="http://schemas.microsoft.com/office/drawing/2014/main" id="{04E422FF-A274-4754-98A5-CC70497C6472}"/>
              </a:ext>
            </a:extLst>
          </p:cNvPr>
          <p:cNvSpPr txBox="1">
            <a:spLocks/>
          </p:cNvSpPr>
          <p:nvPr/>
        </p:nvSpPr>
        <p:spPr>
          <a:xfrm>
            <a:off x="7765369" y="-6468"/>
            <a:ext cx="4426631" cy="739553"/>
          </a:xfrm>
          <a:prstGeom prst="rect">
            <a:avLst/>
          </a:prstGeom>
          <a:solidFill>
            <a:schemeClr val="tx2"/>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57402" tIns="28701" rIns="57402" bIns="28701" rtlCol="0" anchor="ctr">
            <a:normAutofit/>
          </a:bodyPr>
          <a:lstStyle>
            <a:lvl1pPr algn="l" defTabSz="914400" rtl="0" eaLnBrk="1" latinLnBrk="0" hangingPunct="1">
              <a:lnSpc>
                <a:spcPct val="90000"/>
              </a:lnSpc>
              <a:spcBef>
                <a:spcPct val="0"/>
              </a:spcBef>
              <a:buNone/>
              <a:defRPr sz="4400" kern="1200">
                <a:solidFill>
                  <a:schemeClr val="lt1"/>
                </a:solidFill>
                <a:latin typeface="Arial"/>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CO" sz="3200" b="1" dirty="0">
                <a:solidFill>
                  <a:schemeClr val="bg1"/>
                </a:solidFill>
                <a:latin typeface="Century Gothic" charset="0"/>
                <a:ea typeface="Century Gothic" charset="0"/>
                <a:cs typeface="Century Gothic" charset="0"/>
              </a:rPr>
              <a:t> ALCANCE</a:t>
            </a:r>
          </a:p>
        </p:txBody>
      </p:sp>
      <p:sp>
        <p:nvSpPr>
          <p:cNvPr id="5" name="Rectángulo 4">
            <a:extLst>
              <a:ext uri="{FF2B5EF4-FFF2-40B4-BE49-F238E27FC236}">
                <a16:creationId xmlns:a16="http://schemas.microsoft.com/office/drawing/2014/main" id="{9B743C2B-EEE4-40CC-AF3E-BB30EADD4ED0}"/>
              </a:ext>
            </a:extLst>
          </p:cNvPr>
          <p:cNvSpPr/>
          <p:nvPr/>
        </p:nvSpPr>
        <p:spPr>
          <a:xfrm>
            <a:off x="8018585" y="1577558"/>
            <a:ext cx="3801674" cy="3416320"/>
          </a:xfrm>
          <a:prstGeom prst="rect">
            <a:avLst/>
          </a:prstGeom>
          <a:noFill/>
        </p:spPr>
        <p:txBody>
          <a:bodyPr wrap="square">
            <a:spAutoFit/>
          </a:bodyPr>
          <a:lstStyle/>
          <a:p>
            <a:pPr algn="just"/>
            <a:r>
              <a:rPr lang="es-MX" sz="2400" dirty="0">
                <a:solidFill>
                  <a:schemeClr val="bg1"/>
                </a:solidFill>
                <a:latin typeface="Century Gothic" panose="020B0502020202020204" pitchFamily="34" charset="0"/>
              </a:rPr>
              <a:t>La política es transversal e </a:t>
            </a:r>
            <a:r>
              <a:rPr lang="es-MX" sz="2400" b="1" dirty="0">
                <a:solidFill>
                  <a:schemeClr val="bg1"/>
                </a:solidFill>
                <a:latin typeface="Century Gothic" panose="020B0502020202020204" pitchFamily="34" charset="0"/>
              </a:rPr>
              <a:t>incide en todos los procesos y áreas de la empresa</a:t>
            </a:r>
            <a:r>
              <a:rPr lang="es-MX" sz="2400" dirty="0">
                <a:solidFill>
                  <a:schemeClr val="bg1"/>
                </a:solidFill>
                <a:latin typeface="Century Gothic" panose="020B0502020202020204" pitchFamily="34" charset="0"/>
              </a:rPr>
              <a:t>; por esta razón, aplica en toda la gestión empresarial y relacionamiento con todos los grupos de valor e interés.</a:t>
            </a:r>
            <a:r>
              <a:rPr lang="es-ES_tradnl" sz="2400" b="1" dirty="0">
                <a:solidFill>
                  <a:schemeClr val="bg1"/>
                </a:solidFill>
                <a:latin typeface="Century Gothic" panose="020B0502020202020204" pitchFamily="34" charset="0"/>
                <a:ea typeface="MS Mincho"/>
              </a:rPr>
              <a:t>.</a:t>
            </a:r>
            <a:endParaRPr lang="es-ES" sz="24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3364605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ítulo 1"/>
          <p:cNvSpPr>
            <a:spLocks noGrp="1"/>
          </p:cNvSpPr>
          <p:nvPr>
            <p:ph type="title"/>
          </p:nvPr>
        </p:nvSpPr>
        <p:spPr>
          <a:xfrm>
            <a:off x="0" y="-6468"/>
            <a:ext cx="12192000" cy="739553"/>
          </a:xfr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200" b="1" dirty="0">
                <a:solidFill>
                  <a:schemeClr val="bg1"/>
                </a:solidFill>
                <a:latin typeface="Century Gothic" charset="0"/>
                <a:ea typeface="Century Gothic" charset="0"/>
                <a:cs typeface="Century Gothic" charset="0"/>
              </a:rPr>
              <a:t> DIRECTRICES</a:t>
            </a:r>
          </a:p>
        </p:txBody>
      </p:sp>
      <p:graphicFrame>
        <p:nvGraphicFramePr>
          <p:cNvPr id="23" name="Diagrama 22"/>
          <p:cNvGraphicFramePr/>
          <p:nvPr>
            <p:extLst/>
          </p:nvPr>
        </p:nvGraphicFramePr>
        <p:xfrm>
          <a:off x="287383" y="862148"/>
          <a:ext cx="11586754" cy="50814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p:cNvSpPr txBox="1"/>
          <p:nvPr/>
        </p:nvSpPr>
        <p:spPr>
          <a:xfrm>
            <a:off x="2333973" y="4352288"/>
            <a:ext cx="1722483" cy="1446550"/>
          </a:xfrm>
          <a:prstGeom prst="rect">
            <a:avLst/>
          </a:prstGeom>
          <a:noFill/>
        </p:spPr>
        <p:txBody>
          <a:bodyPr wrap="square" rtlCol="0">
            <a:spAutoFit/>
          </a:bodyPr>
          <a:lstStyle/>
          <a:p>
            <a:pPr algn="just"/>
            <a:r>
              <a:rPr lang="es-CO" sz="1100" dirty="0"/>
              <a:t>Toma en cuenta las guías y lineamientos propuestos por el Departamento Administrativo de la Función Pública (DAFP) y el Instituto Colombiano de Normas Técnicas (ICONTEC)</a:t>
            </a:r>
            <a:endParaRPr lang="es-ES" sz="1100" dirty="0">
              <a:latin typeface="Century Gothic" panose="020B0502020202020204" pitchFamily="34" charset="0"/>
            </a:endParaRPr>
          </a:p>
        </p:txBody>
      </p:sp>
      <p:sp>
        <p:nvSpPr>
          <p:cNvPr id="24" name="CuadroTexto 23"/>
          <p:cNvSpPr txBox="1"/>
          <p:nvPr/>
        </p:nvSpPr>
        <p:spPr>
          <a:xfrm>
            <a:off x="6238153" y="4561848"/>
            <a:ext cx="1625687" cy="1331134"/>
          </a:xfrm>
          <a:prstGeom prst="rect">
            <a:avLst/>
          </a:prstGeom>
          <a:noFill/>
        </p:spPr>
        <p:txBody>
          <a:bodyPr wrap="square" rtlCol="0">
            <a:spAutoFit/>
          </a:bodyPr>
          <a:lstStyle/>
          <a:p>
            <a:pPr lvl="0" algn="just"/>
            <a:r>
              <a:rPr lang="es-CO" sz="1150" dirty="0"/>
              <a:t>En la etapa de establecimiento del contexto se analizarán por parte de los procesos los factores de riesgo internos y externos.</a:t>
            </a:r>
            <a:endParaRPr lang="es-ES" sz="1150" dirty="0">
              <a:latin typeface="Century Gothic" panose="020B0502020202020204" pitchFamily="34" charset="0"/>
            </a:endParaRPr>
          </a:p>
        </p:txBody>
      </p:sp>
      <p:sp>
        <p:nvSpPr>
          <p:cNvPr id="8" name="Rectángulo 7"/>
          <p:cNvSpPr/>
          <p:nvPr/>
        </p:nvSpPr>
        <p:spPr>
          <a:xfrm>
            <a:off x="4229311" y="4446194"/>
            <a:ext cx="1924721" cy="1384995"/>
          </a:xfrm>
          <a:prstGeom prst="rect">
            <a:avLst/>
          </a:prstGeom>
        </p:spPr>
        <p:txBody>
          <a:bodyPr wrap="square">
            <a:spAutoFit/>
          </a:bodyPr>
          <a:lstStyle/>
          <a:p>
            <a:pPr lvl="0"/>
            <a:r>
              <a:rPr lang="es-MX" sz="1200" dirty="0"/>
              <a:t>Las etapas del ciclo de administración de riesgos y oportunidades se gestionarán en un rango de tres años</a:t>
            </a:r>
            <a:r>
              <a:rPr lang="es-CO" sz="1200" dirty="0"/>
              <a:t>. Matrices de riesgos de corrupción (mínimo 1 vez año)</a:t>
            </a:r>
            <a:endParaRPr lang="es-ES" sz="1200" dirty="0">
              <a:latin typeface="Century Gothic" panose="020B0502020202020204" pitchFamily="34" charset="0"/>
            </a:endParaRPr>
          </a:p>
        </p:txBody>
      </p:sp>
      <p:sp>
        <p:nvSpPr>
          <p:cNvPr id="26" name="CuadroTexto 25"/>
          <p:cNvSpPr txBox="1"/>
          <p:nvPr/>
        </p:nvSpPr>
        <p:spPr>
          <a:xfrm>
            <a:off x="8220304" y="4574911"/>
            <a:ext cx="1589902" cy="1277273"/>
          </a:xfrm>
          <a:prstGeom prst="rect">
            <a:avLst/>
          </a:prstGeom>
          <a:noFill/>
        </p:spPr>
        <p:txBody>
          <a:bodyPr wrap="square" rtlCol="0">
            <a:spAutoFit/>
          </a:bodyPr>
          <a:lstStyle/>
          <a:p>
            <a:pPr lvl="0" algn="just"/>
            <a:r>
              <a:rPr lang="es-CO" sz="1100" dirty="0"/>
              <a:t>Para los riesgos ubicados en el nivel de riesgo residual “inaceptable” e “importante” se deben formular e implementar planes de tratamiento</a:t>
            </a:r>
            <a:endParaRPr lang="es-ES" sz="1100" dirty="0"/>
          </a:p>
        </p:txBody>
      </p:sp>
      <p:sp>
        <p:nvSpPr>
          <p:cNvPr id="27" name="CuadroTexto 26"/>
          <p:cNvSpPr txBox="1"/>
          <p:nvPr/>
        </p:nvSpPr>
        <p:spPr>
          <a:xfrm>
            <a:off x="10071663" y="4600232"/>
            <a:ext cx="1684909" cy="1277273"/>
          </a:xfrm>
          <a:prstGeom prst="rect">
            <a:avLst/>
          </a:prstGeom>
          <a:noFill/>
        </p:spPr>
        <p:txBody>
          <a:bodyPr wrap="square" rtlCol="0">
            <a:spAutoFit/>
          </a:bodyPr>
          <a:lstStyle/>
          <a:p>
            <a:pPr lvl="0" algn="just"/>
            <a:r>
              <a:rPr lang="es-ES_tradnl" sz="1100" dirty="0"/>
              <a:t>Las tablas a aplicar en la valoración de riesgos y oportunidades quedarán documentadas en el Instructivo de Administración de Riesgos y Oportunidades.</a:t>
            </a:r>
            <a:endParaRPr lang="es-ES" sz="1100" dirty="0">
              <a:latin typeface="Century Gothic" panose="020B0502020202020204" pitchFamily="34" charset="0"/>
            </a:endParaRPr>
          </a:p>
        </p:txBody>
      </p:sp>
      <p:sp>
        <p:nvSpPr>
          <p:cNvPr id="28" name="CuadroTexto 27"/>
          <p:cNvSpPr txBox="1"/>
          <p:nvPr/>
        </p:nvSpPr>
        <p:spPr>
          <a:xfrm>
            <a:off x="248194" y="4326162"/>
            <a:ext cx="1804827" cy="1505027"/>
          </a:xfrm>
          <a:prstGeom prst="rect">
            <a:avLst/>
          </a:prstGeom>
          <a:noFill/>
        </p:spPr>
        <p:txBody>
          <a:bodyPr wrap="square" rtlCol="0">
            <a:spAutoFit/>
          </a:bodyPr>
          <a:lstStyle/>
          <a:p>
            <a:pPr marL="228600" algn="just">
              <a:lnSpc>
                <a:spcPct val="115000"/>
              </a:lnSpc>
              <a:spcBef>
                <a:spcPts val="200"/>
              </a:spcBef>
              <a:spcAft>
                <a:spcPts val="200"/>
              </a:spcAft>
            </a:pPr>
            <a:r>
              <a:rPr lang="es-CO" sz="1150" dirty="0"/>
              <a:t>Administración de riesgos y oportunidades, como un instrumento que apoya el cumplimiento de los objetivos estratégicos.</a:t>
            </a:r>
            <a:endParaRPr lang="es-ES" sz="1150" dirty="0"/>
          </a:p>
        </p:txBody>
      </p:sp>
    </p:spTree>
    <p:extLst>
      <p:ext uri="{BB962C8B-B14F-4D97-AF65-F5344CB8AC3E}">
        <p14:creationId xmlns:p14="http://schemas.microsoft.com/office/powerpoint/2010/main" val="14212696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b="4362"/>
          <a:stretch/>
        </p:blipFill>
        <p:spPr>
          <a:xfrm>
            <a:off x="8550862" y="2335923"/>
            <a:ext cx="3019425" cy="1448411"/>
          </a:xfrm>
          <a:prstGeom prst="rect">
            <a:avLst/>
          </a:prstGeom>
        </p:spPr>
      </p:pic>
      <p:sp>
        <p:nvSpPr>
          <p:cNvPr id="33" name="Título 1"/>
          <p:cNvSpPr>
            <a:spLocks noGrp="1"/>
          </p:cNvSpPr>
          <p:nvPr>
            <p:ph type="title"/>
          </p:nvPr>
        </p:nvSpPr>
        <p:spPr>
          <a:xfrm>
            <a:off x="0" y="-6468"/>
            <a:ext cx="12192000" cy="739553"/>
          </a:xfr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200" b="1" dirty="0">
                <a:solidFill>
                  <a:schemeClr val="bg1"/>
                </a:solidFill>
                <a:latin typeface="Century Gothic" charset="0"/>
                <a:ea typeface="Century Gothic" charset="0"/>
                <a:cs typeface="Century Gothic" charset="0"/>
              </a:rPr>
              <a:t> OBJETIVOS</a:t>
            </a:r>
          </a:p>
        </p:txBody>
      </p:sp>
      <p:sp>
        <p:nvSpPr>
          <p:cNvPr id="21" name="CuadroTexto 20"/>
          <p:cNvSpPr txBox="1"/>
          <p:nvPr/>
        </p:nvSpPr>
        <p:spPr>
          <a:xfrm>
            <a:off x="510037" y="1166842"/>
            <a:ext cx="7481278" cy="4524315"/>
          </a:xfrm>
          <a:prstGeom prst="rect">
            <a:avLst/>
          </a:prstGeom>
          <a:noFill/>
        </p:spPr>
        <p:txBody>
          <a:bodyPr wrap="square" rtlCol="0">
            <a:spAutoFit/>
          </a:bodyPr>
          <a:lstStyle/>
          <a:p>
            <a:pPr marL="342900" indent="-342900" algn="just">
              <a:buFont typeface="+mj-lt"/>
              <a:buAutoNum type="arabicPeriod"/>
            </a:pPr>
            <a:r>
              <a:rPr lang="es-CO" dirty="0">
                <a:latin typeface="Century Gothic" panose="020B0502020202020204" pitchFamily="34" charset="0"/>
              </a:rPr>
              <a:t>Promover la </a:t>
            </a:r>
            <a:r>
              <a:rPr lang="es-CO" b="1" dirty="0">
                <a:latin typeface="Century Gothic" panose="020B0502020202020204" pitchFamily="34" charset="0"/>
              </a:rPr>
              <a:t>adopción de acciones</a:t>
            </a:r>
            <a:r>
              <a:rPr lang="es-CO" dirty="0">
                <a:latin typeface="Century Gothic" panose="020B0502020202020204" pitchFamily="34" charset="0"/>
              </a:rPr>
              <a:t> para abordar los riesgos y oportunidades</a:t>
            </a:r>
          </a:p>
          <a:p>
            <a:pPr marL="342900" indent="-342900" algn="just">
              <a:buFont typeface="+mj-lt"/>
              <a:buAutoNum type="arabicPeriod"/>
            </a:pPr>
            <a:endParaRPr lang="es-CO" dirty="0">
              <a:latin typeface="Century Gothic" panose="020B0502020202020204" pitchFamily="34" charset="0"/>
            </a:endParaRPr>
          </a:p>
          <a:p>
            <a:pPr marL="342900" indent="-342900" algn="just">
              <a:buFont typeface="+mj-lt"/>
              <a:buAutoNum type="arabicPeriod"/>
            </a:pPr>
            <a:r>
              <a:rPr lang="es-CO" b="1" dirty="0">
                <a:latin typeface="Century Gothic" panose="020B0502020202020204" pitchFamily="34" charset="0"/>
              </a:rPr>
              <a:t>Afianzar la cultura de la administración de riesgos </a:t>
            </a:r>
            <a:r>
              <a:rPr lang="es-CO" dirty="0">
                <a:latin typeface="Century Gothic" panose="020B0502020202020204" pitchFamily="34" charset="0"/>
              </a:rPr>
              <a:t>mediante la participación de los servidores públicos en los programas de capacitación y en las actividades de identificación, análisis y valoración, evaluación y tratamiento y monitoreo de los riesgos y oportunidades</a:t>
            </a:r>
          </a:p>
          <a:p>
            <a:pPr marL="342900" indent="-342900" algn="just">
              <a:buFont typeface="+mj-lt"/>
              <a:buAutoNum type="arabicPeriod"/>
            </a:pPr>
            <a:endParaRPr lang="es-CO" dirty="0">
              <a:latin typeface="Century Gothic" panose="020B0502020202020204" pitchFamily="34" charset="0"/>
            </a:endParaRPr>
          </a:p>
          <a:p>
            <a:pPr marL="342900" indent="-342900" algn="just">
              <a:buFont typeface="+mj-lt"/>
              <a:buAutoNum type="arabicPeriod"/>
            </a:pPr>
            <a:r>
              <a:rPr lang="es-CO" b="1" dirty="0">
                <a:latin typeface="Century Gothic" panose="020B0502020202020204" pitchFamily="34" charset="0"/>
              </a:rPr>
              <a:t>Prevenir la posible materialización de los riesgos </a:t>
            </a:r>
            <a:r>
              <a:rPr lang="es-CO" dirty="0">
                <a:latin typeface="Century Gothic" panose="020B0502020202020204" pitchFamily="34" charset="0"/>
              </a:rPr>
              <a:t>a través del seguimiento de los controles establecidos por parte de los Líderes y responsables de proceso</a:t>
            </a:r>
            <a:endParaRPr lang="es-ES_tradnl" dirty="0">
              <a:latin typeface="Century Gothic" panose="020B0502020202020204" pitchFamily="34" charset="0"/>
            </a:endParaRPr>
          </a:p>
          <a:p>
            <a:pPr marL="342900" indent="-342900" algn="just">
              <a:buFont typeface="+mj-lt"/>
              <a:buAutoNum type="arabicPeriod"/>
            </a:pPr>
            <a:endParaRPr lang="es-ES_tradnl" dirty="0">
              <a:latin typeface="Century Gothic" panose="020B0502020202020204" pitchFamily="34" charset="0"/>
            </a:endParaRPr>
          </a:p>
          <a:p>
            <a:pPr marL="342900" indent="-342900" algn="just">
              <a:buFont typeface="+mj-lt"/>
              <a:buAutoNum type="arabicPeriod"/>
            </a:pPr>
            <a:r>
              <a:rPr lang="es-CO" b="1" dirty="0">
                <a:latin typeface="Century Gothic" panose="020B0502020202020204" pitchFamily="34" charset="0"/>
              </a:rPr>
              <a:t>Fortalecer la gestión de los procesos mediante la efectiva administración de riesgos</a:t>
            </a:r>
            <a:r>
              <a:rPr lang="es-CO" dirty="0">
                <a:latin typeface="Century Gothic" panose="020B0502020202020204" pitchFamily="34" charset="0"/>
              </a:rPr>
              <a:t> para contribuir al logro de sus objetivos y los institucionales</a:t>
            </a:r>
            <a:endParaRPr lang="es-ES" dirty="0">
              <a:latin typeface="Century Gothic" panose="020B0502020202020204" pitchFamily="34" charset="0"/>
            </a:endParaRPr>
          </a:p>
        </p:txBody>
      </p:sp>
      <p:sp>
        <p:nvSpPr>
          <p:cNvPr id="11" name="CuadroTexto 10"/>
          <p:cNvSpPr txBox="1"/>
          <p:nvPr/>
        </p:nvSpPr>
        <p:spPr>
          <a:xfrm>
            <a:off x="2842065" y="2546938"/>
            <a:ext cx="2817223" cy="369332"/>
          </a:xfrm>
          <a:prstGeom prst="rect">
            <a:avLst/>
          </a:prstGeom>
          <a:noFill/>
        </p:spPr>
        <p:txBody>
          <a:bodyPr wrap="square" rtlCol="0">
            <a:spAutoFit/>
          </a:bodyPr>
          <a:lstStyle/>
          <a:p>
            <a:pPr algn="just"/>
            <a:endParaRPr lang="es-ES" dirty="0"/>
          </a:p>
        </p:txBody>
      </p:sp>
    </p:spTree>
    <p:extLst>
      <p:ext uri="{BB962C8B-B14F-4D97-AF65-F5344CB8AC3E}">
        <p14:creationId xmlns:p14="http://schemas.microsoft.com/office/powerpoint/2010/main" val="37692783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ítulo 1"/>
          <p:cNvSpPr>
            <a:spLocks noGrp="1"/>
          </p:cNvSpPr>
          <p:nvPr>
            <p:ph type="title"/>
          </p:nvPr>
        </p:nvSpPr>
        <p:spPr>
          <a:xfrm>
            <a:off x="0" y="-6468"/>
            <a:ext cx="12192000" cy="739553"/>
          </a:xfr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200" b="1" dirty="0">
                <a:solidFill>
                  <a:schemeClr val="bg1"/>
                </a:solidFill>
                <a:latin typeface="Century Gothic" charset="0"/>
                <a:ea typeface="Century Gothic" charset="0"/>
                <a:cs typeface="Century Gothic" charset="0"/>
              </a:rPr>
              <a:t> Roles y responsabilidades</a:t>
            </a:r>
          </a:p>
        </p:txBody>
      </p:sp>
      <p:sp>
        <p:nvSpPr>
          <p:cNvPr id="11" name="CuadroTexto 10"/>
          <p:cNvSpPr txBox="1"/>
          <p:nvPr/>
        </p:nvSpPr>
        <p:spPr>
          <a:xfrm>
            <a:off x="2842065" y="2546938"/>
            <a:ext cx="2817223" cy="369332"/>
          </a:xfrm>
          <a:prstGeom prst="rect">
            <a:avLst/>
          </a:prstGeom>
          <a:noFill/>
        </p:spPr>
        <p:txBody>
          <a:bodyPr wrap="square" rtlCol="0">
            <a:spAutoFit/>
          </a:bodyPr>
          <a:lstStyle/>
          <a:p>
            <a:pPr algn="just"/>
            <a:endParaRPr lang="es-ES" dirty="0"/>
          </a:p>
        </p:txBody>
      </p:sp>
      <p:graphicFrame>
        <p:nvGraphicFramePr>
          <p:cNvPr id="2" name="Tabla 1">
            <a:extLst>
              <a:ext uri="{FF2B5EF4-FFF2-40B4-BE49-F238E27FC236}">
                <a16:creationId xmlns:a16="http://schemas.microsoft.com/office/drawing/2014/main" id="{50AD53CE-7EF2-42DF-B62E-813BCE5A993D}"/>
              </a:ext>
            </a:extLst>
          </p:cNvPr>
          <p:cNvGraphicFramePr>
            <a:graphicFrameLocks noGrp="1"/>
          </p:cNvGraphicFramePr>
          <p:nvPr>
            <p:extLst/>
          </p:nvPr>
        </p:nvGraphicFramePr>
        <p:xfrm>
          <a:off x="816537" y="828167"/>
          <a:ext cx="10182198" cy="5141144"/>
        </p:xfrm>
        <a:graphic>
          <a:graphicData uri="http://schemas.openxmlformats.org/drawingml/2006/table">
            <a:tbl>
              <a:tblPr firstRow="1" bandRow="1">
                <a:tableStyleId>{5C22544A-7EE6-4342-B048-85BDC9FD1C3A}</a:tableStyleId>
              </a:tblPr>
              <a:tblGrid>
                <a:gridCol w="4486982">
                  <a:extLst>
                    <a:ext uri="{9D8B030D-6E8A-4147-A177-3AD203B41FA5}">
                      <a16:colId xmlns:a16="http://schemas.microsoft.com/office/drawing/2014/main" val="847396321"/>
                    </a:ext>
                  </a:extLst>
                </a:gridCol>
                <a:gridCol w="5695216">
                  <a:extLst>
                    <a:ext uri="{9D8B030D-6E8A-4147-A177-3AD203B41FA5}">
                      <a16:colId xmlns:a16="http://schemas.microsoft.com/office/drawing/2014/main" val="1983688418"/>
                    </a:ext>
                  </a:extLst>
                </a:gridCol>
              </a:tblGrid>
              <a:tr h="282595">
                <a:tc>
                  <a:txBody>
                    <a:bodyPr/>
                    <a:lstStyle/>
                    <a:p>
                      <a:pPr algn="ctr"/>
                      <a:r>
                        <a:rPr lang="es-MX" sz="2000" dirty="0">
                          <a:solidFill>
                            <a:schemeClr val="bg1"/>
                          </a:solidFill>
                          <a:latin typeface="Arial" panose="020B0604020202020204" pitchFamily="34" charset="0"/>
                          <a:cs typeface="Arial" panose="020B0604020202020204" pitchFamily="34" charset="0"/>
                        </a:rPr>
                        <a:t>Rol</a:t>
                      </a:r>
                      <a:endParaRPr lang="es-CO" sz="2000"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accent5">
                        <a:lumMod val="75000"/>
                      </a:schemeClr>
                    </a:solidFill>
                  </a:tcPr>
                </a:tc>
                <a:tc>
                  <a:txBody>
                    <a:bodyPr/>
                    <a:lstStyle/>
                    <a:p>
                      <a:pPr algn="ctr"/>
                      <a:r>
                        <a:rPr lang="es-MX" sz="2000" dirty="0">
                          <a:solidFill>
                            <a:schemeClr val="bg1"/>
                          </a:solidFill>
                          <a:latin typeface="Arial" panose="020B0604020202020204" pitchFamily="34" charset="0"/>
                          <a:cs typeface="Arial" panose="020B0604020202020204" pitchFamily="34" charset="0"/>
                        </a:rPr>
                        <a:t>Responsabilidad</a:t>
                      </a:r>
                      <a:endParaRPr lang="es-CO" sz="2000"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accent5">
                        <a:lumMod val="75000"/>
                      </a:schemeClr>
                    </a:solidFill>
                  </a:tcPr>
                </a:tc>
                <a:extLst>
                  <a:ext uri="{0D108BD9-81ED-4DB2-BD59-A6C34878D82A}">
                    <a16:rowId xmlns:a16="http://schemas.microsoft.com/office/drawing/2014/main" val="2007961778"/>
                  </a:ext>
                </a:extLst>
              </a:tr>
              <a:tr h="488118">
                <a:tc>
                  <a:txBody>
                    <a:bodyPr/>
                    <a:lstStyle/>
                    <a:p>
                      <a:pPr algn="l"/>
                      <a:r>
                        <a:rPr lang="es-CO" sz="1500" b="1" kern="1200" dirty="0">
                          <a:solidFill>
                            <a:schemeClr val="dk1"/>
                          </a:solidFill>
                          <a:effectLst/>
                          <a:latin typeface="Arial" panose="020B0604020202020204" pitchFamily="34" charset="0"/>
                          <a:ea typeface="+mn-ea"/>
                          <a:cs typeface="Arial" panose="020B0604020202020204" pitchFamily="34" charset="0"/>
                        </a:rPr>
                        <a:t>Junta Directiva</a:t>
                      </a:r>
                      <a:endParaRPr lang="es-CO" sz="1500" dirty="0">
                        <a:latin typeface="Arial" panose="020B0604020202020204" pitchFamily="34" charset="0"/>
                        <a:cs typeface="Arial" panose="020B0604020202020204" pitchFamily="34" charset="0"/>
                      </a:endParaRPr>
                    </a:p>
                  </a:txBody>
                  <a:tcP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a:r>
                        <a:rPr lang="es-CO" sz="1500" b="0" kern="1200" dirty="0">
                          <a:solidFill>
                            <a:schemeClr val="dk1"/>
                          </a:solidFill>
                          <a:effectLst/>
                          <a:latin typeface="Arial" panose="020B0604020202020204" pitchFamily="34" charset="0"/>
                          <a:ea typeface="+mn-ea"/>
                          <a:cs typeface="Arial" panose="020B0604020202020204" pitchFamily="34" charset="0"/>
                        </a:rPr>
                        <a:t>Acuerdo No. 07 de Junta Directiva del 17 de enero de 2019</a:t>
                      </a:r>
                      <a:endParaRPr lang="es-CO" sz="1500" b="0" dirty="0">
                        <a:latin typeface="Arial" panose="020B0604020202020204" pitchFamily="34" charset="0"/>
                        <a:cs typeface="Arial" panose="020B0604020202020204" pitchFamily="34" charset="0"/>
                      </a:endParaRPr>
                    </a:p>
                  </a:txBody>
                  <a:tcP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60736726"/>
                  </a:ext>
                </a:extLst>
              </a:tr>
              <a:tr h="903019">
                <a:tc>
                  <a:txBody>
                    <a:bodyPr/>
                    <a:lstStyle/>
                    <a:p>
                      <a:pPr algn="l"/>
                      <a:r>
                        <a:rPr lang="es-CO" sz="1500" b="1" kern="1200" dirty="0">
                          <a:solidFill>
                            <a:schemeClr val="dk1"/>
                          </a:solidFill>
                          <a:effectLst/>
                          <a:latin typeface="Arial" panose="020B0604020202020204" pitchFamily="34" charset="0"/>
                          <a:ea typeface="+mn-ea"/>
                          <a:cs typeface="Arial" panose="020B0604020202020204" pitchFamily="34" charset="0"/>
                        </a:rPr>
                        <a:t>Representante Legal</a:t>
                      </a:r>
                      <a:endParaRPr lang="es-CO" sz="1500" dirty="0">
                        <a:latin typeface="Arial" panose="020B0604020202020204" pitchFamily="34" charset="0"/>
                        <a:cs typeface="Arial" panose="020B0604020202020204" pitchFamily="34" charset="0"/>
                      </a:endParaRPr>
                    </a:p>
                  </a:txBody>
                  <a:tcP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a:lnSpc>
                          <a:spcPct val="115000"/>
                        </a:lnSpc>
                        <a:spcAft>
                          <a:spcPts val="1000"/>
                        </a:spcAft>
                      </a:pPr>
                      <a:r>
                        <a:rPr lang="es-CO" sz="1500" b="0" dirty="0">
                          <a:effectLst/>
                          <a:latin typeface="Arial" panose="020B0604020202020204" pitchFamily="34" charset="0"/>
                          <a:ea typeface="Times New Roman" panose="02020603050405020304" pitchFamily="18" charset="0"/>
                          <a:cs typeface="Arial" panose="020B0604020202020204" pitchFamily="34" charset="0"/>
                        </a:rPr>
                        <a:t>Acuerdo de Junta Directiva N. 5 de 2019.</a:t>
                      </a:r>
                    </a:p>
                    <a:p>
                      <a:pPr algn="ctr">
                        <a:lnSpc>
                          <a:spcPct val="115000"/>
                        </a:lnSpc>
                        <a:spcAft>
                          <a:spcPts val="1000"/>
                        </a:spcAft>
                      </a:pPr>
                      <a:r>
                        <a:rPr lang="es-CO" sz="1500" b="0" kern="1200" dirty="0">
                          <a:solidFill>
                            <a:schemeClr val="dk1"/>
                          </a:solidFill>
                          <a:effectLst/>
                          <a:latin typeface="Arial" panose="020B0604020202020204" pitchFamily="34" charset="0"/>
                          <a:ea typeface="+mn-ea"/>
                          <a:cs typeface="Arial" panose="020B0604020202020204" pitchFamily="34" charset="0"/>
                        </a:rPr>
                        <a:t>Acuerdo No. 6 del 17 de enero de 2019 </a:t>
                      </a:r>
                    </a:p>
                    <a:p>
                      <a:pPr algn="ctr">
                        <a:lnSpc>
                          <a:spcPct val="115000"/>
                        </a:lnSpc>
                        <a:spcAft>
                          <a:spcPts val="1000"/>
                        </a:spcAft>
                      </a:pPr>
                      <a:r>
                        <a:rPr lang="es-CO" sz="1500" b="0" kern="1200" dirty="0">
                          <a:solidFill>
                            <a:schemeClr val="dk1"/>
                          </a:solidFill>
                          <a:effectLst/>
                          <a:latin typeface="Arial" panose="020B0604020202020204" pitchFamily="34" charset="0"/>
                          <a:ea typeface="+mn-ea"/>
                          <a:cs typeface="Arial" panose="020B0604020202020204" pitchFamily="34" charset="0"/>
                        </a:rPr>
                        <a:t>Decreto 807 del 24 de diciembre de 2019</a:t>
                      </a:r>
                      <a:endParaRPr lang="es-CO" sz="1500" b="0" dirty="0">
                        <a:effectLst/>
                        <a:latin typeface="Arial" panose="020B0604020202020204" pitchFamily="34" charset="0"/>
                        <a:ea typeface="MS Mincho" panose="02020609040205080304" pitchFamily="49" charset="-128"/>
                        <a:cs typeface="Arial" panose="020B0604020202020204" pitchFamily="34" charset="0"/>
                      </a:endParaRPr>
                    </a:p>
                  </a:txBody>
                  <a:tcPr marL="89535" marR="89535"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3396524355"/>
                  </a:ext>
                </a:extLst>
              </a:tr>
              <a:tr h="488118">
                <a:tc>
                  <a:txBody>
                    <a:bodyPr/>
                    <a:lstStyle/>
                    <a:p>
                      <a:pPr algn="l"/>
                      <a:r>
                        <a:rPr lang="es-CO" sz="1500" b="1" kern="1200" dirty="0">
                          <a:solidFill>
                            <a:schemeClr val="dk1"/>
                          </a:solidFill>
                          <a:effectLst/>
                          <a:latin typeface="Arial" panose="020B0604020202020204" pitchFamily="34" charset="0"/>
                          <a:ea typeface="+mn-ea"/>
                          <a:cs typeface="Arial" panose="020B0604020202020204" pitchFamily="34" charset="0"/>
                        </a:rPr>
                        <a:t>Alta Dirección y Comité Institucional de Coordinación de Control Interno</a:t>
                      </a:r>
                      <a:endParaRPr lang="es-CO" sz="1500" dirty="0">
                        <a:latin typeface="Arial" panose="020B0604020202020204" pitchFamily="34" charset="0"/>
                        <a:cs typeface="Arial" panose="020B0604020202020204" pitchFamily="34" charset="0"/>
                      </a:endParaRPr>
                    </a:p>
                  </a:txBody>
                  <a:tcP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a:lnSpc>
                          <a:spcPct val="115000"/>
                        </a:lnSpc>
                        <a:spcAft>
                          <a:spcPts val="1000"/>
                        </a:spcAft>
                      </a:pPr>
                      <a:r>
                        <a:rPr lang="es-CO" sz="1500" b="0" kern="1200" dirty="0">
                          <a:solidFill>
                            <a:schemeClr val="dk1"/>
                          </a:solidFill>
                          <a:effectLst/>
                          <a:latin typeface="Arial" panose="020B0604020202020204" pitchFamily="34" charset="0"/>
                          <a:ea typeface="+mn-ea"/>
                          <a:cs typeface="Arial" panose="020B0604020202020204" pitchFamily="34" charset="0"/>
                        </a:rPr>
                        <a:t>Decreto 807 del 24 de diciembre de 2019</a:t>
                      </a:r>
                      <a:endParaRPr lang="es-CO" sz="1500" b="0" dirty="0">
                        <a:effectLst/>
                        <a:latin typeface="Arial" panose="020B0604020202020204" pitchFamily="34" charset="0"/>
                        <a:ea typeface="MS Mincho" panose="02020609040205080304" pitchFamily="49" charset="-128"/>
                        <a:cs typeface="Arial" panose="020B0604020202020204" pitchFamily="34" charset="0"/>
                      </a:endParaRPr>
                    </a:p>
                  </a:txBody>
                  <a:tcPr marL="89535" marR="89535"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2874119597"/>
                  </a:ext>
                </a:extLst>
              </a:tr>
              <a:tr h="559624">
                <a:tc>
                  <a:txBody>
                    <a:bodyPr/>
                    <a:lstStyle/>
                    <a:p>
                      <a:pPr algn="l"/>
                      <a:r>
                        <a:rPr lang="es-CO" sz="1500" b="1" kern="1200" dirty="0">
                          <a:solidFill>
                            <a:schemeClr val="dk1"/>
                          </a:solidFill>
                          <a:effectLst/>
                          <a:latin typeface="Arial" panose="020B0604020202020204" pitchFamily="34" charset="0"/>
                          <a:ea typeface="+mn-ea"/>
                          <a:cs typeface="Arial" panose="020B0604020202020204" pitchFamily="34" charset="0"/>
                        </a:rPr>
                        <a:t>Comité Institucional de Coordinación de Control Interno</a:t>
                      </a:r>
                      <a:endParaRPr lang="es-CO" sz="1500" dirty="0">
                        <a:latin typeface="Arial" panose="020B0604020202020204" pitchFamily="34" charset="0"/>
                        <a:cs typeface="Arial" panose="020B0604020202020204" pitchFamily="34" charset="0"/>
                      </a:endParaRPr>
                    </a:p>
                  </a:txBody>
                  <a:tcP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a:lnSpc>
                          <a:spcPct val="115000"/>
                        </a:lnSpc>
                        <a:spcAft>
                          <a:spcPts val="1000"/>
                        </a:spcAft>
                      </a:pPr>
                      <a:r>
                        <a:rPr lang="es-CO" sz="1500" b="0" kern="1200" dirty="0">
                          <a:solidFill>
                            <a:schemeClr val="dk1"/>
                          </a:solidFill>
                          <a:effectLst/>
                          <a:latin typeface="Arial" panose="020B0604020202020204" pitchFamily="34" charset="0"/>
                          <a:ea typeface="+mn-ea"/>
                          <a:cs typeface="Arial" panose="020B0604020202020204" pitchFamily="34" charset="0"/>
                        </a:rPr>
                        <a:t>Acuerdo No. 6 del 17 de enero de 2019 </a:t>
                      </a:r>
                    </a:p>
                    <a:p>
                      <a:pPr algn="ctr">
                        <a:lnSpc>
                          <a:spcPct val="115000"/>
                        </a:lnSpc>
                        <a:spcAft>
                          <a:spcPts val="1000"/>
                        </a:spcAft>
                      </a:pPr>
                      <a:r>
                        <a:rPr lang="es-CO" sz="1500" b="0" kern="1200" dirty="0">
                          <a:solidFill>
                            <a:schemeClr val="dk1"/>
                          </a:solidFill>
                          <a:effectLst/>
                          <a:latin typeface="Arial" panose="020B0604020202020204" pitchFamily="34" charset="0"/>
                          <a:ea typeface="+mn-ea"/>
                          <a:cs typeface="Arial" panose="020B0604020202020204" pitchFamily="34" charset="0"/>
                        </a:rPr>
                        <a:t>Resolución 0226 del 5 de marzo de 2019</a:t>
                      </a:r>
                      <a:endParaRPr lang="es-CO" sz="1500" b="0" dirty="0">
                        <a:effectLst/>
                        <a:latin typeface="Arial" panose="020B0604020202020204" pitchFamily="34" charset="0"/>
                        <a:ea typeface="MS Mincho" panose="02020609040205080304" pitchFamily="49" charset="-128"/>
                        <a:cs typeface="Arial" panose="020B0604020202020204" pitchFamily="34" charset="0"/>
                      </a:endParaRPr>
                    </a:p>
                  </a:txBody>
                  <a:tcPr marL="89535" marR="89535"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4226979770"/>
                  </a:ext>
                </a:extLst>
              </a:tr>
              <a:tr h="282595">
                <a:tc>
                  <a:txBody>
                    <a:bodyPr/>
                    <a:lstStyle/>
                    <a:p>
                      <a:pPr algn="l"/>
                      <a:r>
                        <a:rPr lang="es-CO" sz="1500" b="1" kern="1200" dirty="0">
                          <a:solidFill>
                            <a:schemeClr val="dk1"/>
                          </a:solidFill>
                          <a:effectLst/>
                          <a:latin typeface="Arial" panose="020B0604020202020204" pitchFamily="34" charset="0"/>
                          <a:ea typeface="+mn-ea"/>
                          <a:cs typeface="Arial" panose="020B0604020202020204" pitchFamily="34" charset="0"/>
                        </a:rPr>
                        <a:t>Comité Institucional de Gestión y Desempeño</a:t>
                      </a:r>
                      <a:endParaRPr lang="es-CO" sz="1500" dirty="0">
                        <a:latin typeface="Arial" panose="020B0604020202020204" pitchFamily="34" charset="0"/>
                        <a:cs typeface="Arial" panose="020B0604020202020204" pitchFamily="34" charset="0"/>
                      </a:endParaRPr>
                    </a:p>
                  </a:txBody>
                  <a:tcP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a:lnSpc>
                          <a:spcPct val="115000"/>
                        </a:lnSpc>
                        <a:spcAft>
                          <a:spcPts val="1000"/>
                        </a:spcAft>
                      </a:pPr>
                      <a:r>
                        <a:rPr lang="es-CO" sz="1500" b="0" kern="1200" dirty="0">
                          <a:solidFill>
                            <a:schemeClr val="dk1"/>
                          </a:solidFill>
                          <a:effectLst/>
                          <a:latin typeface="Arial" panose="020B0604020202020204" pitchFamily="34" charset="0"/>
                          <a:ea typeface="+mn-ea"/>
                          <a:cs typeface="Arial" panose="020B0604020202020204" pitchFamily="34" charset="0"/>
                        </a:rPr>
                        <a:t>Resolución 0647 del 8 de julio de 2019 </a:t>
                      </a:r>
                      <a:endParaRPr lang="es-CO" sz="1500" b="0" dirty="0">
                        <a:effectLst/>
                        <a:latin typeface="Arial" panose="020B0604020202020204" pitchFamily="34" charset="0"/>
                        <a:ea typeface="MS Mincho" panose="02020609040205080304" pitchFamily="49" charset="-128"/>
                        <a:cs typeface="Arial" panose="020B0604020202020204" pitchFamily="34" charset="0"/>
                      </a:endParaRPr>
                    </a:p>
                  </a:txBody>
                  <a:tcPr marL="89535" marR="89535"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2041770484"/>
                  </a:ext>
                </a:extLst>
              </a:tr>
              <a:tr h="282595">
                <a:tc>
                  <a:txBody>
                    <a:bodyPr/>
                    <a:lstStyle/>
                    <a:p>
                      <a:pPr algn="l"/>
                      <a:r>
                        <a:rPr lang="es-CO" sz="1500" b="1" kern="1200" dirty="0">
                          <a:solidFill>
                            <a:schemeClr val="dk1"/>
                          </a:solidFill>
                          <a:effectLst/>
                          <a:latin typeface="Arial" panose="020B0604020202020204" pitchFamily="34" charset="0"/>
                          <a:ea typeface="+mn-ea"/>
                          <a:cs typeface="Arial" panose="020B0604020202020204" pitchFamily="34" charset="0"/>
                        </a:rPr>
                        <a:t>Nivel Directivo</a:t>
                      </a:r>
                      <a:endParaRPr lang="es-CO" sz="1500" dirty="0">
                        <a:latin typeface="Arial" panose="020B0604020202020204" pitchFamily="34" charset="0"/>
                        <a:cs typeface="Arial" panose="020B0604020202020204" pitchFamily="34" charset="0"/>
                      </a:endParaRPr>
                    </a:p>
                  </a:txBody>
                  <a:tcP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a:lnSpc>
                          <a:spcPct val="115000"/>
                        </a:lnSpc>
                        <a:spcAft>
                          <a:spcPts val="1000"/>
                        </a:spcAft>
                      </a:pPr>
                      <a:r>
                        <a:rPr lang="es-CO" sz="1500" b="0" kern="1200" dirty="0">
                          <a:solidFill>
                            <a:schemeClr val="dk1"/>
                          </a:solidFill>
                          <a:effectLst/>
                          <a:latin typeface="Arial" panose="020B0604020202020204" pitchFamily="34" charset="0"/>
                          <a:ea typeface="+mn-ea"/>
                          <a:cs typeface="Arial" panose="020B0604020202020204" pitchFamily="34" charset="0"/>
                        </a:rPr>
                        <a:t>Decreto 807 del 24 de diciembre de 2019</a:t>
                      </a:r>
                      <a:endParaRPr lang="es-CO" sz="1500" b="0" dirty="0">
                        <a:effectLst/>
                        <a:latin typeface="Arial" panose="020B0604020202020204" pitchFamily="34" charset="0"/>
                        <a:ea typeface="MS Mincho" panose="02020609040205080304" pitchFamily="49" charset="-128"/>
                        <a:cs typeface="Arial" panose="020B0604020202020204" pitchFamily="34" charset="0"/>
                      </a:endParaRPr>
                    </a:p>
                  </a:txBody>
                  <a:tcPr marL="89535" marR="89535"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3665672228"/>
                  </a:ext>
                </a:extLst>
              </a:tr>
              <a:tr h="282595">
                <a:tc>
                  <a:txBody>
                    <a:bodyPr/>
                    <a:lstStyle/>
                    <a:p>
                      <a:pPr algn="l"/>
                      <a:r>
                        <a:rPr lang="es-CO" sz="1500" b="1" kern="1200" dirty="0">
                          <a:solidFill>
                            <a:schemeClr val="dk1"/>
                          </a:solidFill>
                          <a:effectLst/>
                          <a:latin typeface="Arial" panose="020B0604020202020204" pitchFamily="34" charset="0"/>
                          <a:ea typeface="+mn-ea"/>
                          <a:cs typeface="Arial" panose="020B0604020202020204" pitchFamily="34" charset="0"/>
                        </a:rPr>
                        <a:t>Servidores públicos</a:t>
                      </a:r>
                      <a:endParaRPr lang="es-CO" sz="1500" dirty="0">
                        <a:latin typeface="Arial" panose="020B0604020202020204" pitchFamily="34" charset="0"/>
                        <a:cs typeface="Arial" panose="020B0604020202020204" pitchFamily="34" charset="0"/>
                      </a:endParaRPr>
                    </a:p>
                  </a:txBody>
                  <a:tcP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a:lnSpc>
                          <a:spcPct val="115000"/>
                        </a:lnSpc>
                        <a:spcAft>
                          <a:spcPts val="1000"/>
                        </a:spcAft>
                      </a:pPr>
                      <a:r>
                        <a:rPr lang="es-CO" sz="1500" b="0" kern="1200" dirty="0">
                          <a:solidFill>
                            <a:schemeClr val="dk1"/>
                          </a:solidFill>
                          <a:effectLst/>
                          <a:latin typeface="Arial" panose="020B0604020202020204" pitchFamily="34" charset="0"/>
                          <a:ea typeface="+mn-ea"/>
                          <a:cs typeface="Arial" panose="020B0604020202020204" pitchFamily="34" charset="0"/>
                        </a:rPr>
                        <a:t>Resolución 0164 del 24 de marzo de 2015</a:t>
                      </a:r>
                      <a:endParaRPr lang="es-CO" sz="1500" b="0" dirty="0">
                        <a:effectLst/>
                        <a:latin typeface="Arial" panose="020B0604020202020204" pitchFamily="34" charset="0"/>
                        <a:ea typeface="MS Mincho" panose="02020609040205080304" pitchFamily="49" charset="-128"/>
                        <a:cs typeface="Arial" panose="020B0604020202020204" pitchFamily="34" charset="0"/>
                      </a:endParaRPr>
                    </a:p>
                  </a:txBody>
                  <a:tcPr marL="89535" marR="89535"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635139997"/>
                  </a:ext>
                </a:extLst>
              </a:tr>
              <a:tr h="693642">
                <a:tc>
                  <a:txBody>
                    <a:bodyPr/>
                    <a:lstStyle/>
                    <a:p>
                      <a:pPr algn="l"/>
                      <a:r>
                        <a:rPr lang="es-CO" sz="1500" b="1" kern="1200" dirty="0">
                          <a:solidFill>
                            <a:schemeClr val="dk1"/>
                          </a:solidFill>
                          <a:effectLst/>
                          <a:latin typeface="Arial" panose="020B0604020202020204" pitchFamily="34" charset="0"/>
                          <a:ea typeface="+mn-ea"/>
                          <a:cs typeface="Arial" panose="020B0604020202020204" pitchFamily="34" charset="0"/>
                        </a:rPr>
                        <a:t>Líderes de proceso y servidores con responsabilidades de monitoreo y evaluación de los controles y gestión de riesgos</a:t>
                      </a:r>
                      <a:endParaRPr lang="es-CO" sz="1500" dirty="0">
                        <a:latin typeface="Arial" panose="020B0604020202020204" pitchFamily="34" charset="0"/>
                        <a:cs typeface="Arial" panose="020B0604020202020204" pitchFamily="34" charset="0"/>
                      </a:endParaRPr>
                    </a:p>
                  </a:txBody>
                  <a:tcP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a:lnSpc>
                          <a:spcPct val="115000"/>
                        </a:lnSpc>
                        <a:spcAft>
                          <a:spcPts val="1000"/>
                        </a:spcAft>
                      </a:pPr>
                      <a:r>
                        <a:rPr lang="es-CO" sz="1500" b="0" kern="1200" dirty="0">
                          <a:solidFill>
                            <a:schemeClr val="dk1"/>
                          </a:solidFill>
                          <a:effectLst/>
                          <a:latin typeface="Arial" panose="020B0604020202020204" pitchFamily="34" charset="0"/>
                          <a:ea typeface="+mn-ea"/>
                          <a:cs typeface="Arial" panose="020B0604020202020204" pitchFamily="34" charset="0"/>
                        </a:rPr>
                        <a:t>Decreto 807 del 24 de diciembre de 2019</a:t>
                      </a:r>
                      <a:endParaRPr lang="es-CO" sz="1500" b="0" dirty="0">
                        <a:effectLst/>
                        <a:latin typeface="Arial" panose="020B0604020202020204" pitchFamily="34" charset="0"/>
                        <a:ea typeface="MS Mincho" panose="02020609040205080304" pitchFamily="49" charset="-128"/>
                        <a:cs typeface="Arial" panose="020B0604020202020204" pitchFamily="34" charset="0"/>
                      </a:endParaRPr>
                    </a:p>
                  </a:txBody>
                  <a:tcPr marL="89535" marR="89535"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1013227666"/>
                  </a:ext>
                </a:extLst>
              </a:tr>
              <a:tr h="282595">
                <a:tc>
                  <a:txBody>
                    <a:bodyPr/>
                    <a:lstStyle/>
                    <a:p>
                      <a:pPr algn="l"/>
                      <a:r>
                        <a:rPr lang="es-CO" sz="1500" b="1" kern="1200" dirty="0">
                          <a:solidFill>
                            <a:schemeClr val="dk1"/>
                          </a:solidFill>
                          <a:effectLst/>
                          <a:latin typeface="Arial" panose="020B0604020202020204" pitchFamily="34" charset="0"/>
                          <a:ea typeface="+mn-ea"/>
                          <a:cs typeface="Arial" panose="020B0604020202020204" pitchFamily="34" charset="0"/>
                        </a:rPr>
                        <a:t>Oficina de Control Interno y Gestión</a:t>
                      </a:r>
                      <a:endParaRPr lang="es-CO" sz="1500" dirty="0">
                        <a:latin typeface="Arial" panose="020B0604020202020204" pitchFamily="34" charset="0"/>
                        <a:cs typeface="Arial" panose="020B0604020202020204" pitchFamily="34" charset="0"/>
                      </a:endParaRPr>
                    </a:p>
                  </a:txBody>
                  <a:tcP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a:lnSpc>
                          <a:spcPct val="115000"/>
                        </a:lnSpc>
                        <a:spcAft>
                          <a:spcPts val="1000"/>
                        </a:spcAft>
                      </a:pPr>
                      <a:r>
                        <a:rPr lang="es-CO" sz="1500" b="0" kern="1200" dirty="0">
                          <a:solidFill>
                            <a:schemeClr val="dk1"/>
                          </a:solidFill>
                          <a:effectLst/>
                          <a:latin typeface="Arial" panose="020B0604020202020204" pitchFamily="34" charset="0"/>
                          <a:ea typeface="+mn-ea"/>
                          <a:cs typeface="Arial" panose="020B0604020202020204" pitchFamily="34" charset="0"/>
                        </a:rPr>
                        <a:t>Decreto 807 del 24 de diciembre de 2019</a:t>
                      </a:r>
                      <a:endParaRPr lang="es-CO" sz="1500" b="0" dirty="0">
                        <a:effectLst/>
                        <a:latin typeface="Arial" panose="020B0604020202020204" pitchFamily="34" charset="0"/>
                        <a:ea typeface="MS Mincho" panose="02020609040205080304" pitchFamily="49" charset="-128"/>
                        <a:cs typeface="Arial" panose="020B0604020202020204" pitchFamily="34" charset="0"/>
                      </a:endParaRPr>
                    </a:p>
                  </a:txBody>
                  <a:tcPr marL="89535" marR="89535"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3202197860"/>
                  </a:ext>
                </a:extLst>
              </a:tr>
            </a:tbl>
          </a:graphicData>
        </a:graphic>
      </p:graphicFrame>
    </p:spTree>
    <p:extLst>
      <p:ext uri="{BB962C8B-B14F-4D97-AF65-F5344CB8AC3E}">
        <p14:creationId xmlns:p14="http://schemas.microsoft.com/office/powerpoint/2010/main" val="22975891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ítulo 1"/>
          <p:cNvSpPr>
            <a:spLocks noGrp="1"/>
          </p:cNvSpPr>
          <p:nvPr>
            <p:ph type="title"/>
          </p:nvPr>
        </p:nvSpPr>
        <p:spPr>
          <a:xfrm>
            <a:off x="0" y="-6468"/>
            <a:ext cx="12192000" cy="739553"/>
          </a:xfr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200" b="1" dirty="0">
                <a:solidFill>
                  <a:schemeClr val="bg1"/>
                </a:solidFill>
                <a:latin typeface="Century Gothic" charset="0"/>
                <a:ea typeface="Century Gothic" charset="0"/>
                <a:cs typeface="Century Gothic" charset="0"/>
              </a:rPr>
              <a:t> INDICADORES</a:t>
            </a:r>
          </a:p>
        </p:txBody>
      </p:sp>
      <p:sp>
        <p:nvSpPr>
          <p:cNvPr id="2" name="Rectángulo 1">
            <a:extLst>
              <a:ext uri="{FF2B5EF4-FFF2-40B4-BE49-F238E27FC236}">
                <a16:creationId xmlns:a16="http://schemas.microsoft.com/office/drawing/2014/main" id="{8AC93AE2-A8E0-4C7B-ADE5-847037BA7CF4}"/>
              </a:ext>
            </a:extLst>
          </p:cNvPr>
          <p:cNvSpPr/>
          <p:nvPr/>
        </p:nvSpPr>
        <p:spPr>
          <a:xfrm>
            <a:off x="517524" y="1037884"/>
            <a:ext cx="1085554" cy="382477"/>
          </a:xfrm>
          <a:prstGeom prst="rect">
            <a:avLst/>
          </a:prstGeom>
        </p:spPr>
        <p:txBody>
          <a:bodyPr wrap="none">
            <a:spAutoFit/>
          </a:bodyPr>
          <a:lstStyle/>
          <a:p>
            <a:pPr algn="ctr">
              <a:lnSpc>
                <a:spcPct val="115000"/>
              </a:lnSpc>
              <a:spcAft>
                <a:spcPts val="0"/>
              </a:spcAft>
            </a:pPr>
            <a:r>
              <a:rPr lang="es-ES_tradnl" b="1" dirty="0">
                <a:latin typeface="Century Gothic" panose="020B0502020202020204" pitchFamily="34" charset="0"/>
                <a:ea typeface="MS Mincho"/>
                <a:cs typeface="Times New Roman" panose="02020603050405020304" pitchFamily="18" charset="0"/>
              </a:rPr>
              <a:t>Eficacia</a:t>
            </a:r>
            <a:endParaRPr lang="es-ES" sz="2800" b="1" dirty="0">
              <a:latin typeface="Century Gothic" panose="020B0502020202020204" pitchFamily="34" charset="0"/>
              <a:ea typeface="MS Mincho"/>
              <a:cs typeface="Times New Roman" panose="02020603050405020304" pitchFamily="18" charset="0"/>
            </a:endParaRPr>
          </a:p>
        </p:txBody>
      </p:sp>
      <p:sp>
        <p:nvSpPr>
          <p:cNvPr id="3" name="Rectángulo 2">
            <a:extLst>
              <a:ext uri="{FF2B5EF4-FFF2-40B4-BE49-F238E27FC236}">
                <a16:creationId xmlns:a16="http://schemas.microsoft.com/office/drawing/2014/main" id="{5BDE31F0-1F65-4803-8BAF-857CDD20CED7}"/>
              </a:ext>
            </a:extLst>
          </p:cNvPr>
          <p:cNvSpPr/>
          <p:nvPr/>
        </p:nvSpPr>
        <p:spPr>
          <a:xfrm>
            <a:off x="609696" y="3908420"/>
            <a:ext cx="1269899" cy="381579"/>
          </a:xfrm>
          <a:prstGeom prst="rect">
            <a:avLst/>
          </a:prstGeom>
        </p:spPr>
        <p:txBody>
          <a:bodyPr wrap="none">
            <a:spAutoFit/>
          </a:bodyPr>
          <a:lstStyle/>
          <a:p>
            <a:pPr algn="ctr">
              <a:lnSpc>
                <a:spcPct val="115000"/>
              </a:lnSpc>
              <a:spcAft>
                <a:spcPts val="0"/>
              </a:spcAft>
            </a:pPr>
            <a:r>
              <a:rPr lang="es-ES_tradnl" b="1" dirty="0">
                <a:latin typeface="Century Gothic" panose="020B0502020202020204" pitchFamily="34" charset="0"/>
                <a:ea typeface="MS Mincho"/>
                <a:cs typeface="Times New Roman" panose="02020603050405020304" pitchFamily="18" charset="0"/>
              </a:rPr>
              <a:t>Eficiencia</a:t>
            </a:r>
            <a:endParaRPr lang="es-ES" sz="2800" b="1" dirty="0">
              <a:latin typeface="Century Gothic" panose="020B0502020202020204" pitchFamily="34" charset="0"/>
              <a:ea typeface="MS Mincho"/>
              <a:cs typeface="Times New Roman" panose="02020603050405020304" pitchFamily="18" charset="0"/>
            </a:endParaRPr>
          </a:p>
        </p:txBody>
      </p:sp>
      <p:graphicFrame>
        <p:nvGraphicFramePr>
          <p:cNvPr id="7" name="Tabla 6"/>
          <p:cNvGraphicFramePr>
            <a:graphicFrameLocks noGrp="1"/>
          </p:cNvGraphicFramePr>
          <p:nvPr>
            <p:extLst/>
          </p:nvPr>
        </p:nvGraphicFramePr>
        <p:xfrm>
          <a:off x="2131105" y="1410192"/>
          <a:ext cx="7929790" cy="2261509"/>
        </p:xfrm>
        <a:graphic>
          <a:graphicData uri="http://schemas.openxmlformats.org/drawingml/2006/table">
            <a:tbl>
              <a:tblPr firstRow="1" firstCol="1" bandRow="1">
                <a:tableStyleId>{5C22544A-7EE6-4342-B048-85BDC9FD1C3A}</a:tableStyleId>
              </a:tblPr>
              <a:tblGrid>
                <a:gridCol w="2576314">
                  <a:extLst>
                    <a:ext uri="{9D8B030D-6E8A-4147-A177-3AD203B41FA5}">
                      <a16:colId xmlns:a16="http://schemas.microsoft.com/office/drawing/2014/main" val="1482175224"/>
                    </a:ext>
                  </a:extLst>
                </a:gridCol>
                <a:gridCol w="2880403">
                  <a:extLst>
                    <a:ext uri="{9D8B030D-6E8A-4147-A177-3AD203B41FA5}">
                      <a16:colId xmlns:a16="http://schemas.microsoft.com/office/drawing/2014/main" val="1902873064"/>
                    </a:ext>
                  </a:extLst>
                </a:gridCol>
                <a:gridCol w="2473073">
                  <a:extLst>
                    <a:ext uri="{9D8B030D-6E8A-4147-A177-3AD203B41FA5}">
                      <a16:colId xmlns:a16="http://schemas.microsoft.com/office/drawing/2014/main" val="2836212229"/>
                    </a:ext>
                  </a:extLst>
                </a:gridCol>
              </a:tblGrid>
              <a:tr h="452051">
                <a:tc>
                  <a:txBody>
                    <a:bodyPr/>
                    <a:lstStyle/>
                    <a:p>
                      <a:pPr algn="ctr">
                        <a:spcAft>
                          <a:spcPts val="0"/>
                        </a:spcAft>
                      </a:pPr>
                      <a:r>
                        <a:rPr lang="es-CO" sz="1800" dirty="0">
                          <a:solidFill>
                            <a:schemeClr val="tx1"/>
                          </a:solidFill>
                          <a:effectLst/>
                        </a:rPr>
                        <a:t>Proceso</a:t>
                      </a:r>
                      <a:endParaRPr lang="es-ES" sz="2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noFill/>
                  </a:tcPr>
                </a:tc>
                <a:tc>
                  <a:txBody>
                    <a:bodyPr/>
                    <a:lstStyle/>
                    <a:p>
                      <a:pPr algn="ctr">
                        <a:spcAft>
                          <a:spcPts val="0"/>
                        </a:spcAft>
                      </a:pPr>
                      <a:r>
                        <a:rPr lang="es-CO" sz="1800">
                          <a:solidFill>
                            <a:schemeClr val="tx1"/>
                          </a:solidFill>
                          <a:effectLst/>
                        </a:rPr>
                        <a:t>Nombre</a:t>
                      </a:r>
                      <a:endParaRPr lang="es-ES" sz="28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noFill/>
                  </a:tcPr>
                </a:tc>
                <a:tc>
                  <a:txBody>
                    <a:bodyPr/>
                    <a:lstStyle/>
                    <a:p>
                      <a:pPr algn="ctr">
                        <a:spcAft>
                          <a:spcPts val="0"/>
                        </a:spcAft>
                      </a:pPr>
                      <a:r>
                        <a:rPr lang="es-CO" sz="1800">
                          <a:solidFill>
                            <a:schemeClr val="tx1"/>
                          </a:solidFill>
                          <a:effectLst/>
                        </a:rPr>
                        <a:t>Fuente</a:t>
                      </a:r>
                      <a:endParaRPr lang="es-ES" sz="28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ysDot"/>
                      <a:round/>
                      <a:headEnd type="none" w="med" len="med"/>
                      <a:tailEnd type="none" w="med" len="med"/>
                    </a:lnL>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175946555"/>
                  </a:ext>
                </a:extLst>
              </a:tr>
              <a:tr h="904729">
                <a:tc rowSpan="2">
                  <a:txBody>
                    <a:bodyPr/>
                    <a:lstStyle/>
                    <a:p>
                      <a:pPr algn="ctr">
                        <a:spcAft>
                          <a:spcPts val="0"/>
                        </a:spcAft>
                      </a:pPr>
                      <a:r>
                        <a:rPr lang="es-CO" sz="1800" dirty="0">
                          <a:solidFill>
                            <a:schemeClr val="tx1"/>
                          </a:solidFill>
                          <a:effectLst/>
                        </a:rPr>
                        <a:t>Seguimiento, Monitoreo y Control</a:t>
                      </a:r>
                      <a:endParaRPr lang="es-ES" sz="2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noFill/>
                  </a:tcPr>
                </a:tc>
                <a:tc>
                  <a:txBody>
                    <a:bodyPr/>
                    <a:lstStyle/>
                    <a:p>
                      <a:pPr algn="ctr">
                        <a:spcAft>
                          <a:spcPts val="0"/>
                        </a:spcAft>
                      </a:pPr>
                      <a:r>
                        <a:rPr lang="es-CO" sz="1800" dirty="0">
                          <a:solidFill>
                            <a:schemeClr val="tx1"/>
                          </a:solidFill>
                          <a:effectLst/>
                        </a:rPr>
                        <a:t>Materialización de riesgos</a:t>
                      </a:r>
                      <a:endParaRPr lang="es-ES" sz="2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spcAft>
                          <a:spcPts val="0"/>
                        </a:spcAft>
                      </a:pPr>
                      <a:r>
                        <a:rPr lang="es-CO" sz="1800" dirty="0">
                          <a:solidFill>
                            <a:schemeClr val="tx1"/>
                          </a:solidFill>
                          <a:effectLst/>
                        </a:rPr>
                        <a:t>Reporte de eventos de riesgos</a:t>
                      </a:r>
                      <a:endParaRPr lang="es-ES" sz="2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ysDot"/>
                      <a:round/>
                      <a:headEnd type="none" w="med" len="med"/>
                      <a:tailEnd type="none" w="med" len="med"/>
                    </a:lnL>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2145694808"/>
                  </a:ext>
                </a:extLst>
              </a:tr>
              <a:tr h="904729">
                <a:tc vMerge="1">
                  <a:txBody>
                    <a:bodyPr/>
                    <a:lstStyle/>
                    <a:p>
                      <a:pPr algn="ctr">
                        <a:spcAft>
                          <a:spcPts val="0"/>
                        </a:spcAft>
                      </a:pPr>
                      <a:endParaRPr lang="es-ES" sz="2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noFill/>
                  </a:tcPr>
                </a:tc>
                <a:tc>
                  <a:txBody>
                    <a:bodyPr/>
                    <a:lstStyle/>
                    <a:p>
                      <a:pPr algn="ctr">
                        <a:spcAft>
                          <a:spcPts val="0"/>
                        </a:spcAft>
                      </a:pPr>
                      <a:r>
                        <a:rPr lang="es-CO" sz="1800" dirty="0">
                          <a:solidFill>
                            <a:schemeClr val="tx1"/>
                          </a:solidFill>
                          <a:effectLst/>
                        </a:rPr>
                        <a:t>Cumplimiento actividades Planes de tratamiento</a:t>
                      </a:r>
                      <a:endParaRPr lang="es-ES" sz="2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noFill/>
                  </a:tcPr>
                </a:tc>
                <a:tc>
                  <a:txBody>
                    <a:bodyPr/>
                    <a:lstStyle/>
                    <a:p>
                      <a:pPr algn="ctr">
                        <a:spcAft>
                          <a:spcPts val="0"/>
                        </a:spcAft>
                      </a:pPr>
                      <a:r>
                        <a:rPr lang="es-CO" sz="1800" dirty="0">
                          <a:solidFill>
                            <a:schemeClr val="tx1"/>
                          </a:solidFill>
                          <a:effectLst/>
                        </a:rPr>
                        <a:t>Consolidado Planes de tratamiento</a:t>
                      </a:r>
                      <a:endParaRPr lang="es-ES" sz="2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ysDot"/>
                      <a:round/>
                      <a:headEnd type="none" w="med" len="med"/>
                      <a:tailEnd type="none" w="med" len="med"/>
                    </a:lnL>
                    <a:lnT w="12700" cap="flat" cmpd="sng" algn="ctr">
                      <a:solidFill>
                        <a:schemeClr val="tx1"/>
                      </a:solidFill>
                      <a:prstDash val="sysDot"/>
                      <a:round/>
                      <a:headEnd type="none" w="med" len="med"/>
                      <a:tailEnd type="none" w="med" len="med"/>
                    </a:lnT>
                    <a:noFill/>
                  </a:tcPr>
                </a:tc>
                <a:extLst>
                  <a:ext uri="{0D108BD9-81ED-4DB2-BD59-A6C34878D82A}">
                    <a16:rowId xmlns:a16="http://schemas.microsoft.com/office/drawing/2014/main" val="892214141"/>
                  </a:ext>
                </a:extLst>
              </a:tr>
            </a:tbl>
          </a:graphicData>
        </a:graphic>
      </p:graphicFrame>
      <p:graphicFrame>
        <p:nvGraphicFramePr>
          <p:cNvPr id="8" name="Tabla 7"/>
          <p:cNvGraphicFramePr>
            <a:graphicFrameLocks noGrp="1"/>
          </p:cNvGraphicFramePr>
          <p:nvPr>
            <p:extLst/>
          </p:nvPr>
        </p:nvGraphicFramePr>
        <p:xfrm>
          <a:off x="2132964" y="4376053"/>
          <a:ext cx="7929790" cy="1227909"/>
        </p:xfrm>
        <a:graphic>
          <a:graphicData uri="http://schemas.openxmlformats.org/drawingml/2006/table">
            <a:tbl>
              <a:tblPr firstRow="1" firstCol="1" bandRow="1">
                <a:tableStyleId>{5C22544A-7EE6-4342-B048-85BDC9FD1C3A}</a:tableStyleId>
              </a:tblPr>
              <a:tblGrid>
                <a:gridCol w="2576072">
                  <a:extLst>
                    <a:ext uri="{9D8B030D-6E8A-4147-A177-3AD203B41FA5}">
                      <a16:colId xmlns:a16="http://schemas.microsoft.com/office/drawing/2014/main" val="2317926981"/>
                    </a:ext>
                  </a:extLst>
                </a:gridCol>
                <a:gridCol w="2880282">
                  <a:extLst>
                    <a:ext uri="{9D8B030D-6E8A-4147-A177-3AD203B41FA5}">
                      <a16:colId xmlns:a16="http://schemas.microsoft.com/office/drawing/2014/main" val="1558322184"/>
                    </a:ext>
                  </a:extLst>
                </a:gridCol>
                <a:gridCol w="2473436">
                  <a:extLst>
                    <a:ext uri="{9D8B030D-6E8A-4147-A177-3AD203B41FA5}">
                      <a16:colId xmlns:a16="http://schemas.microsoft.com/office/drawing/2014/main" val="113703004"/>
                    </a:ext>
                  </a:extLst>
                </a:gridCol>
              </a:tblGrid>
              <a:tr h="568149">
                <a:tc>
                  <a:txBody>
                    <a:bodyPr/>
                    <a:lstStyle/>
                    <a:p>
                      <a:pPr algn="ctr">
                        <a:spcAft>
                          <a:spcPts val="0"/>
                        </a:spcAft>
                      </a:pPr>
                      <a:r>
                        <a:rPr lang="es-CO" sz="1800">
                          <a:solidFill>
                            <a:sysClr val="windowText" lastClr="000000"/>
                          </a:solidFill>
                          <a:effectLst/>
                        </a:rPr>
                        <a:t>Proceso</a:t>
                      </a:r>
                      <a:endParaRPr lang="es-ES" sz="280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noFill/>
                  </a:tcPr>
                </a:tc>
                <a:tc>
                  <a:txBody>
                    <a:bodyPr/>
                    <a:lstStyle/>
                    <a:p>
                      <a:pPr algn="ctr">
                        <a:spcAft>
                          <a:spcPts val="0"/>
                        </a:spcAft>
                      </a:pPr>
                      <a:r>
                        <a:rPr lang="es-CO" sz="1800">
                          <a:solidFill>
                            <a:sysClr val="windowText" lastClr="000000"/>
                          </a:solidFill>
                          <a:effectLst/>
                        </a:rPr>
                        <a:t>Nombre</a:t>
                      </a:r>
                      <a:endParaRPr lang="es-ES" sz="280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noFill/>
                  </a:tcPr>
                </a:tc>
                <a:tc>
                  <a:txBody>
                    <a:bodyPr/>
                    <a:lstStyle/>
                    <a:p>
                      <a:pPr algn="ctr">
                        <a:spcAft>
                          <a:spcPts val="0"/>
                        </a:spcAft>
                      </a:pPr>
                      <a:r>
                        <a:rPr lang="es-CO" sz="1800" dirty="0">
                          <a:solidFill>
                            <a:sysClr val="windowText" lastClr="000000"/>
                          </a:solidFill>
                          <a:effectLst/>
                        </a:rPr>
                        <a:t>Fuente</a:t>
                      </a:r>
                      <a:endParaRPr lang="es-ES" sz="2800"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ysDot"/>
                      <a:round/>
                      <a:headEnd type="none" w="med" len="med"/>
                      <a:tailEnd type="none" w="med" len="med"/>
                    </a:lnL>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2548213586"/>
                  </a:ext>
                </a:extLst>
              </a:tr>
              <a:tr h="659760">
                <a:tc>
                  <a:txBody>
                    <a:bodyPr/>
                    <a:lstStyle/>
                    <a:p>
                      <a:pPr algn="ctr">
                        <a:spcAft>
                          <a:spcPts val="0"/>
                        </a:spcAft>
                      </a:pPr>
                      <a:r>
                        <a:rPr lang="es-CO" sz="1800" dirty="0">
                          <a:solidFill>
                            <a:sysClr val="windowText" lastClr="000000"/>
                          </a:solidFill>
                          <a:effectLst/>
                        </a:rPr>
                        <a:t>Seguimiento, Monitoreo y Control</a:t>
                      </a:r>
                      <a:endParaRPr lang="es-ES" sz="2800"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noFill/>
                  </a:tcPr>
                </a:tc>
                <a:tc>
                  <a:txBody>
                    <a:bodyPr/>
                    <a:lstStyle/>
                    <a:p>
                      <a:pPr algn="ctr">
                        <a:spcAft>
                          <a:spcPts val="0"/>
                        </a:spcAft>
                      </a:pPr>
                      <a:r>
                        <a:rPr lang="es-CO" sz="1800">
                          <a:solidFill>
                            <a:sysClr val="windowText" lastClr="000000"/>
                          </a:solidFill>
                          <a:effectLst/>
                        </a:rPr>
                        <a:t>Medición de valoración del riesgo</a:t>
                      </a:r>
                      <a:endParaRPr lang="es-ES" sz="280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noFill/>
                  </a:tcPr>
                </a:tc>
                <a:tc>
                  <a:txBody>
                    <a:bodyPr/>
                    <a:lstStyle/>
                    <a:p>
                      <a:pPr algn="ctr">
                        <a:spcAft>
                          <a:spcPts val="0"/>
                        </a:spcAft>
                      </a:pPr>
                      <a:r>
                        <a:rPr lang="es-CO" sz="1800" dirty="0">
                          <a:solidFill>
                            <a:sysClr val="windowText" lastClr="000000"/>
                          </a:solidFill>
                          <a:effectLst/>
                        </a:rPr>
                        <a:t>Matrices de riesgos</a:t>
                      </a:r>
                      <a:endParaRPr lang="es-ES" sz="2800" dirty="0">
                        <a:solidFill>
                          <a:sysClr val="windowText" lastClr="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ysDot"/>
                      <a:round/>
                      <a:headEnd type="none" w="med" len="med"/>
                      <a:tailEnd type="none" w="med" len="med"/>
                    </a:lnL>
                    <a:lnT w="12700" cap="flat" cmpd="sng" algn="ctr">
                      <a:solidFill>
                        <a:schemeClr val="tx1"/>
                      </a:solidFill>
                      <a:prstDash val="sysDot"/>
                      <a:round/>
                      <a:headEnd type="none" w="med" len="med"/>
                      <a:tailEnd type="none" w="med" len="med"/>
                    </a:lnT>
                    <a:noFill/>
                  </a:tcPr>
                </a:tc>
                <a:extLst>
                  <a:ext uri="{0D108BD9-81ED-4DB2-BD59-A6C34878D82A}">
                    <a16:rowId xmlns:a16="http://schemas.microsoft.com/office/drawing/2014/main" val="17335549"/>
                  </a:ext>
                </a:extLst>
              </a:tr>
            </a:tbl>
          </a:graphicData>
        </a:graphic>
      </p:graphicFrame>
      <p:pic>
        <p:nvPicPr>
          <p:cNvPr id="9" name="Imagen 8"/>
          <p:cNvPicPr>
            <a:picLocks noChangeAspect="1"/>
          </p:cNvPicPr>
          <p:nvPr/>
        </p:nvPicPr>
        <p:blipFill rotWithShape="1">
          <a:blip r:embed="rId3">
            <a:extLst>
              <a:ext uri="{28A0092B-C50C-407E-A947-70E740481C1C}">
                <a14:useLocalDpi xmlns:a14="http://schemas.microsoft.com/office/drawing/2010/main" val="0"/>
              </a:ext>
            </a:extLst>
          </a:blip>
          <a:srcRect l="22500" t="9358" r="44286" b="46488"/>
          <a:stretch/>
        </p:blipFill>
        <p:spPr>
          <a:xfrm>
            <a:off x="10588922" y="3255277"/>
            <a:ext cx="1102335" cy="1173454"/>
          </a:xfrm>
          <a:prstGeom prst="rect">
            <a:avLst/>
          </a:prstGeom>
        </p:spPr>
      </p:pic>
    </p:spTree>
    <p:extLst>
      <p:ext uri="{BB962C8B-B14F-4D97-AF65-F5344CB8AC3E}">
        <p14:creationId xmlns:p14="http://schemas.microsoft.com/office/powerpoint/2010/main" val="42781023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ítulo 1"/>
          <p:cNvSpPr>
            <a:spLocks noGrp="1"/>
          </p:cNvSpPr>
          <p:nvPr>
            <p:ph type="title"/>
          </p:nvPr>
        </p:nvSpPr>
        <p:spPr>
          <a:xfrm>
            <a:off x="0" y="-6468"/>
            <a:ext cx="12192000" cy="6243780"/>
          </a:xfr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br>
              <a:rPr lang="es-CO" sz="3200" b="1" dirty="0">
                <a:solidFill>
                  <a:schemeClr val="bg1"/>
                </a:solidFill>
                <a:latin typeface="Century Gothic" charset="0"/>
                <a:ea typeface="Century Gothic" charset="0"/>
                <a:cs typeface="Century Gothic" charset="0"/>
              </a:rPr>
            </a:br>
            <a:br>
              <a:rPr lang="es-CO" sz="3200" b="1" dirty="0">
                <a:solidFill>
                  <a:schemeClr val="bg1"/>
                </a:solidFill>
                <a:latin typeface="Century Gothic" charset="0"/>
                <a:ea typeface="Century Gothic" charset="0"/>
                <a:cs typeface="Century Gothic" charset="0"/>
              </a:rPr>
            </a:br>
            <a:br>
              <a:rPr lang="es-CO" sz="3200" b="1" dirty="0">
                <a:solidFill>
                  <a:schemeClr val="bg1"/>
                </a:solidFill>
                <a:latin typeface="Century Gothic" charset="0"/>
                <a:ea typeface="Century Gothic" charset="0"/>
                <a:cs typeface="Century Gothic" charset="0"/>
              </a:rPr>
            </a:br>
            <a:br>
              <a:rPr lang="es-CO" sz="3200" b="1" dirty="0">
                <a:solidFill>
                  <a:schemeClr val="bg1"/>
                </a:solidFill>
                <a:latin typeface="Century Gothic" charset="0"/>
                <a:ea typeface="Century Gothic" charset="0"/>
                <a:cs typeface="Century Gothic" charset="0"/>
              </a:rPr>
            </a:br>
            <a:br>
              <a:rPr lang="es-CO" sz="3200" b="1" dirty="0">
                <a:solidFill>
                  <a:schemeClr val="bg1"/>
                </a:solidFill>
                <a:latin typeface="Century Gothic" charset="0"/>
                <a:ea typeface="Century Gothic" charset="0"/>
                <a:cs typeface="Century Gothic" charset="0"/>
              </a:rPr>
            </a:br>
            <a:br>
              <a:rPr lang="es-CO" sz="3200" b="1" dirty="0">
                <a:solidFill>
                  <a:schemeClr val="bg1"/>
                </a:solidFill>
                <a:latin typeface="Century Gothic" charset="0"/>
                <a:ea typeface="Century Gothic" charset="0"/>
                <a:cs typeface="Century Gothic" charset="0"/>
              </a:rPr>
            </a:br>
            <a:endParaRPr lang="es-CO" sz="3200" b="1" dirty="0">
              <a:solidFill>
                <a:schemeClr val="bg1"/>
              </a:solidFill>
              <a:latin typeface="Century Gothic" panose="020B0502020202020204" pitchFamily="34" charset="0"/>
              <a:ea typeface="Century Gothic" charset="0"/>
              <a:cs typeface="Century Gothic" charset="0"/>
            </a:endParaRPr>
          </a:p>
        </p:txBody>
      </p:sp>
      <p:sp>
        <p:nvSpPr>
          <p:cNvPr id="5" name="CuadroTexto 4"/>
          <p:cNvSpPr txBox="1"/>
          <p:nvPr/>
        </p:nvSpPr>
        <p:spPr>
          <a:xfrm>
            <a:off x="1055440" y="3974090"/>
            <a:ext cx="10225136" cy="646331"/>
          </a:xfrm>
          <a:prstGeom prst="rect">
            <a:avLst/>
          </a:prstGeom>
          <a:noFill/>
        </p:spPr>
        <p:txBody>
          <a:bodyPr wrap="square" rtlCol="0">
            <a:spAutoFit/>
          </a:bodyPr>
          <a:lstStyle/>
          <a:p>
            <a:pPr algn="ctr">
              <a:defRPr sz="1800" b="0">
                <a:solidFill>
                  <a:srgbClr val="000000"/>
                </a:solidFill>
              </a:defRPr>
            </a:pPr>
            <a:r>
              <a:rPr lang="es-CO" sz="3600" b="1" dirty="0">
                <a:solidFill>
                  <a:schemeClr val="bg1"/>
                </a:solidFill>
                <a:latin typeface="Century Gothic" panose="020B0502020202020204" pitchFamily="34" charset="0"/>
              </a:rPr>
              <a:t>Resultados FURAG</a:t>
            </a:r>
            <a:endParaRPr lang="es-CO" sz="3200" dirty="0">
              <a:solidFill>
                <a:srgbClr val="00B0F0"/>
              </a:solidFill>
              <a:cs typeface="Arial" panose="020B0604020202020204" pitchFamily="34" charset="0"/>
            </a:endParaRPr>
          </a:p>
        </p:txBody>
      </p:sp>
      <p:pic>
        <p:nvPicPr>
          <p:cNvPr id="7" name="Imagen 6"/>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5334687" y="2060848"/>
            <a:ext cx="1522626" cy="1522626"/>
          </a:xfrm>
          <a:prstGeom prst="rect">
            <a:avLst/>
          </a:prstGeom>
        </p:spPr>
      </p:pic>
    </p:spTree>
    <p:extLst>
      <p:ext uri="{BB962C8B-B14F-4D97-AF65-F5344CB8AC3E}">
        <p14:creationId xmlns:p14="http://schemas.microsoft.com/office/powerpoint/2010/main" val="2130266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733425"/>
          </a:xfrm>
          <a:custGeom>
            <a:avLst/>
            <a:gdLst/>
            <a:ahLst/>
            <a:cxnLst/>
            <a:rect l="l" t="t" r="r" b="b"/>
            <a:pathLst>
              <a:path w="12192000" h="733425">
                <a:moveTo>
                  <a:pt x="0" y="733044"/>
                </a:moveTo>
                <a:lnTo>
                  <a:pt x="12192000" y="733044"/>
                </a:lnTo>
                <a:lnTo>
                  <a:pt x="12192000" y="0"/>
                </a:lnTo>
                <a:lnTo>
                  <a:pt x="0" y="0"/>
                </a:lnTo>
                <a:lnTo>
                  <a:pt x="0" y="733044"/>
                </a:lnTo>
                <a:close/>
              </a:path>
            </a:pathLst>
          </a:custGeom>
          <a:solidFill>
            <a:srgbClr val="44536A"/>
          </a:solidFill>
        </p:spPr>
        <p:txBody>
          <a:bodyPr wrap="square" lIns="0" tIns="0" rIns="0" bIns="0" rtlCol="0"/>
          <a:lstStyle/>
          <a:p>
            <a:pPr algn="ctr"/>
            <a:endParaRPr sz="2000" dirty="0"/>
          </a:p>
        </p:txBody>
      </p:sp>
      <p:sp>
        <p:nvSpPr>
          <p:cNvPr id="3" name="object 3"/>
          <p:cNvSpPr txBox="1">
            <a:spLocks noGrp="1"/>
          </p:cNvSpPr>
          <p:nvPr>
            <p:ph type="title"/>
          </p:nvPr>
        </p:nvSpPr>
        <p:spPr>
          <a:xfrm>
            <a:off x="0" y="179814"/>
            <a:ext cx="11798935" cy="321242"/>
          </a:xfrm>
          <a:prstGeom prst="rect">
            <a:avLst/>
          </a:prstGeom>
        </p:spPr>
        <p:txBody>
          <a:bodyPr vert="horz" wrap="square" lIns="0" tIns="13335" rIns="0" bIns="0" rtlCol="0">
            <a:spAutoFit/>
          </a:bodyPr>
          <a:lstStyle/>
          <a:p>
            <a:pPr marL="12700" algn="ctr">
              <a:lnSpc>
                <a:spcPct val="100000"/>
              </a:lnSpc>
              <a:spcBef>
                <a:spcPts val="105"/>
              </a:spcBef>
            </a:pPr>
            <a:r>
              <a:rPr lang="es-MX" sz="2000" dirty="0"/>
              <a:t>Índices </a:t>
            </a:r>
            <a:r>
              <a:rPr lang="es-MX" sz="2000" spc="-5" dirty="0"/>
              <a:t>dimensiones </a:t>
            </a:r>
            <a:r>
              <a:rPr lang="es-MX" sz="2000" dirty="0"/>
              <a:t>gestión y </a:t>
            </a:r>
            <a:r>
              <a:rPr lang="es-MX" sz="2000" spc="-5" dirty="0"/>
              <a:t>desempeño </a:t>
            </a:r>
            <a:r>
              <a:rPr sz="2000" dirty="0"/>
              <a:t>– FURAG</a:t>
            </a:r>
            <a:r>
              <a:rPr sz="2000" spc="-65" dirty="0"/>
              <a:t> </a:t>
            </a:r>
            <a:r>
              <a:rPr sz="2000" dirty="0"/>
              <a:t>2019</a:t>
            </a:r>
          </a:p>
        </p:txBody>
      </p:sp>
      <p:sp>
        <p:nvSpPr>
          <p:cNvPr id="4" name="object 4"/>
          <p:cNvSpPr/>
          <p:nvPr/>
        </p:nvSpPr>
        <p:spPr>
          <a:xfrm>
            <a:off x="253739" y="1007813"/>
            <a:ext cx="5024029" cy="4617489"/>
          </a:xfrm>
          <a:prstGeom prst="rect">
            <a:avLst/>
          </a:prstGeom>
          <a:blipFill>
            <a:blip r:embed="rId2" cstate="print"/>
            <a:stretch>
              <a:fillRect/>
            </a:stretch>
          </a:blipFill>
        </p:spPr>
        <p:txBody>
          <a:bodyPr wrap="square" lIns="0" tIns="0" rIns="0" bIns="0" rtlCol="0"/>
          <a:lstStyle/>
          <a:p>
            <a:endParaRPr dirty="0"/>
          </a:p>
        </p:txBody>
      </p:sp>
      <p:sp>
        <p:nvSpPr>
          <p:cNvPr id="5" name="object 5"/>
          <p:cNvSpPr/>
          <p:nvPr/>
        </p:nvSpPr>
        <p:spPr>
          <a:xfrm>
            <a:off x="6096000" y="1328927"/>
            <a:ext cx="6050280" cy="4114800"/>
          </a:xfrm>
          <a:prstGeom prst="rect">
            <a:avLst/>
          </a:prstGeom>
          <a:blipFill>
            <a:blip r:embed="rId3" cstate="print"/>
            <a:stretch>
              <a:fillRect/>
            </a:stretch>
          </a:blipFill>
        </p:spPr>
        <p:txBody>
          <a:bodyPr wrap="square" lIns="0" tIns="0" rIns="0" bIns="0" rtlCol="0"/>
          <a:lstStyle/>
          <a:p>
            <a:endParaRPr dirty="0"/>
          </a:p>
        </p:txBody>
      </p:sp>
      <p:sp>
        <p:nvSpPr>
          <p:cNvPr id="6" name="object 6"/>
          <p:cNvSpPr txBox="1"/>
          <p:nvPr/>
        </p:nvSpPr>
        <p:spPr>
          <a:xfrm>
            <a:off x="10993373" y="6432219"/>
            <a:ext cx="635635" cy="139700"/>
          </a:xfrm>
          <a:prstGeom prst="rect">
            <a:avLst/>
          </a:prstGeom>
        </p:spPr>
        <p:txBody>
          <a:bodyPr vert="horz" wrap="square" lIns="0" tIns="0" rIns="0" bIns="0" rtlCol="0">
            <a:spAutoFit/>
          </a:bodyPr>
          <a:lstStyle/>
          <a:p>
            <a:pPr marL="12700">
              <a:lnSpc>
                <a:spcPts val="955"/>
              </a:lnSpc>
            </a:pPr>
            <a:r>
              <a:rPr sz="900" spc="-5" dirty="0">
                <a:solidFill>
                  <a:srgbClr val="0D57C4"/>
                </a:solidFill>
                <a:latin typeface="Calibri"/>
                <a:cs typeface="Calibri"/>
              </a:rPr>
              <a:t>Diapositiva</a:t>
            </a:r>
            <a:r>
              <a:rPr sz="900" spc="-25" dirty="0">
                <a:solidFill>
                  <a:srgbClr val="0D57C4"/>
                </a:solidFill>
                <a:latin typeface="Calibri"/>
                <a:cs typeface="Calibri"/>
              </a:rPr>
              <a:t> </a:t>
            </a:r>
            <a:fld id="{81D60167-4931-47E6-BA6A-407CBD079E47}" type="slidenum">
              <a:rPr sz="900" dirty="0">
                <a:solidFill>
                  <a:srgbClr val="0D57C4"/>
                </a:solidFill>
                <a:latin typeface="Calibri"/>
                <a:cs typeface="Calibri"/>
              </a:rPr>
              <a:t>47</a:t>
            </a:fld>
            <a:endParaRPr sz="900" dirty="0">
              <a:latin typeface="Calibri"/>
              <a:cs typeface="Calibri"/>
            </a:endParaRPr>
          </a:p>
        </p:txBody>
      </p:sp>
    </p:spTree>
    <p:extLst>
      <p:ext uri="{BB962C8B-B14F-4D97-AF65-F5344CB8AC3E}">
        <p14:creationId xmlns:p14="http://schemas.microsoft.com/office/powerpoint/2010/main" val="25337232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5">
            <a:extLst>
              <a:ext uri="{FF2B5EF4-FFF2-40B4-BE49-F238E27FC236}">
                <a16:creationId xmlns:a16="http://schemas.microsoft.com/office/drawing/2014/main" id="{47C40ED3-B6F8-4F50-B172-3B78F608DC10}"/>
              </a:ext>
            </a:extLst>
          </p:cNvPr>
          <p:cNvSpPr/>
          <p:nvPr/>
        </p:nvSpPr>
        <p:spPr>
          <a:xfrm>
            <a:off x="507831" y="1013250"/>
            <a:ext cx="5343445" cy="265139"/>
          </a:xfrm>
          <a:prstGeom prst="rect">
            <a:avLst/>
          </a:prstGeom>
          <a:blipFill>
            <a:blip r:embed="rId2" cstate="print"/>
            <a:stretch>
              <a:fillRect l="-8844" b="-672477"/>
            </a:stretch>
          </a:blipFill>
        </p:spPr>
        <p:txBody>
          <a:bodyPr wrap="square" lIns="0" tIns="0" rIns="0" bIns="0" rtlCol="0"/>
          <a:lstStyle/>
          <a:p>
            <a:endParaRPr dirty="0"/>
          </a:p>
        </p:txBody>
      </p:sp>
      <p:sp>
        <p:nvSpPr>
          <p:cNvPr id="2" name="object 2"/>
          <p:cNvSpPr txBox="1"/>
          <p:nvPr/>
        </p:nvSpPr>
        <p:spPr>
          <a:xfrm>
            <a:off x="10977118" y="6444919"/>
            <a:ext cx="655320" cy="114300"/>
          </a:xfrm>
          <a:prstGeom prst="rect">
            <a:avLst/>
          </a:prstGeom>
        </p:spPr>
        <p:txBody>
          <a:bodyPr vert="horz" wrap="square" lIns="0" tIns="0" rIns="0" bIns="0" rtlCol="0">
            <a:spAutoFit/>
          </a:bodyPr>
          <a:lstStyle/>
          <a:p>
            <a:pPr>
              <a:lnSpc>
                <a:spcPts val="855"/>
              </a:lnSpc>
            </a:pPr>
            <a:r>
              <a:rPr sz="900" spc="-5" dirty="0">
                <a:solidFill>
                  <a:srgbClr val="0D57C4"/>
                </a:solidFill>
                <a:latin typeface="Calibri"/>
                <a:cs typeface="Calibri"/>
              </a:rPr>
              <a:t>Diapositiva</a:t>
            </a:r>
            <a:r>
              <a:rPr sz="900" spc="-55" dirty="0">
                <a:solidFill>
                  <a:srgbClr val="0D57C4"/>
                </a:solidFill>
                <a:latin typeface="Calibri"/>
                <a:cs typeface="Calibri"/>
              </a:rPr>
              <a:t> </a:t>
            </a:r>
            <a:r>
              <a:rPr sz="900" spc="-5" dirty="0">
                <a:solidFill>
                  <a:srgbClr val="0D57C4"/>
                </a:solidFill>
                <a:latin typeface="Calibri"/>
                <a:cs typeface="Calibri"/>
              </a:rPr>
              <a:t>10</a:t>
            </a:r>
            <a:endParaRPr sz="900" dirty="0">
              <a:latin typeface="Calibri"/>
              <a:cs typeface="Calibri"/>
            </a:endParaRPr>
          </a:p>
        </p:txBody>
      </p:sp>
      <p:sp>
        <p:nvSpPr>
          <p:cNvPr id="3" name="object 3"/>
          <p:cNvSpPr/>
          <p:nvPr/>
        </p:nvSpPr>
        <p:spPr>
          <a:xfrm>
            <a:off x="0" y="0"/>
            <a:ext cx="12192000" cy="733425"/>
          </a:xfrm>
          <a:custGeom>
            <a:avLst/>
            <a:gdLst/>
            <a:ahLst/>
            <a:cxnLst/>
            <a:rect l="l" t="t" r="r" b="b"/>
            <a:pathLst>
              <a:path w="12192000" h="733425">
                <a:moveTo>
                  <a:pt x="0" y="733044"/>
                </a:moveTo>
                <a:lnTo>
                  <a:pt x="12192000" y="733044"/>
                </a:lnTo>
                <a:lnTo>
                  <a:pt x="12192000" y="0"/>
                </a:lnTo>
                <a:lnTo>
                  <a:pt x="0" y="0"/>
                </a:lnTo>
                <a:lnTo>
                  <a:pt x="0" y="733044"/>
                </a:lnTo>
                <a:close/>
              </a:path>
            </a:pathLst>
          </a:custGeom>
          <a:solidFill>
            <a:srgbClr val="44536A"/>
          </a:solidFill>
        </p:spPr>
        <p:txBody>
          <a:bodyPr wrap="square" lIns="0" tIns="0" rIns="0" bIns="0" rtlCol="0"/>
          <a:lstStyle/>
          <a:p>
            <a:pPr algn="ctr"/>
            <a:endParaRPr dirty="0"/>
          </a:p>
        </p:txBody>
      </p:sp>
      <p:sp>
        <p:nvSpPr>
          <p:cNvPr id="4" name="object 4"/>
          <p:cNvSpPr txBox="1">
            <a:spLocks noGrp="1"/>
          </p:cNvSpPr>
          <p:nvPr>
            <p:ph type="title"/>
          </p:nvPr>
        </p:nvSpPr>
        <p:spPr>
          <a:xfrm>
            <a:off x="965984" y="45425"/>
            <a:ext cx="10158095" cy="483234"/>
          </a:xfrm>
          <a:prstGeom prst="rect">
            <a:avLst/>
          </a:prstGeom>
        </p:spPr>
        <p:txBody>
          <a:bodyPr vert="horz" wrap="square" lIns="0" tIns="12700" rIns="0" bIns="0" rtlCol="0">
            <a:spAutoFit/>
          </a:bodyPr>
          <a:lstStyle/>
          <a:p>
            <a:pPr marL="12700" algn="ctr">
              <a:lnSpc>
                <a:spcPct val="100000"/>
              </a:lnSpc>
              <a:spcBef>
                <a:spcPts val="100"/>
              </a:spcBef>
            </a:pPr>
            <a:r>
              <a:rPr lang="es-MX" sz="3000" dirty="0"/>
              <a:t>¿En dónde estamos ubicados institucionalmente?</a:t>
            </a:r>
            <a:endParaRPr sz="3000" dirty="0"/>
          </a:p>
        </p:txBody>
      </p:sp>
      <p:sp>
        <p:nvSpPr>
          <p:cNvPr id="5" name="object 5"/>
          <p:cNvSpPr/>
          <p:nvPr/>
        </p:nvSpPr>
        <p:spPr>
          <a:xfrm>
            <a:off x="63415" y="1147111"/>
            <a:ext cx="5815995" cy="1705802"/>
          </a:xfrm>
          <a:prstGeom prst="rect">
            <a:avLst/>
          </a:prstGeom>
          <a:blipFill>
            <a:blip r:embed="rId2" cstate="print"/>
            <a:stretch>
              <a:fillRect t="-20070" b="1"/>
            </a:stretch>
          </a:blipFill>
        </p:spPr>
        <p:txBody>
          <a:bodyPr wrap="square" lIns="0" tIns="0" rIns="0" bIns="0" rtlCol="0"/>
          <a:lstStyle/>
          <a:p>
            <a:endParaRPr dirty="0"/>
          </a:p>
        </p:txBody>
      </p:sp>
      <p:sp>
        <p:nvSpPr>
          <p:cNvPr id="6" name="object 6"/>
          <p:cNvSpPr/>
          <p:nvPr/>
        </p:nvSpPr>
        <p:spPr>
          <a:xfrm>
            <a:off x="507831" y="4936283"/>
            <a:ext cx="10876727" cy="1025840"/>
          </a:xfrm>
          <a:prstGeom prst="rect">
            <a:avLst/>
          </a:prstGeom>
          <a:blipFill>
            <a:blip r:embed="rId3" cstate="print"/>
            <a:stretch>
              <a:fillRect/>
            </a:stretch>
          </a:blipFill>
        </p:spPr>
        <p:txBody>
          <a:bodyPr wrap="square" lIns="0" tIns="0" rIns="0" bIns="0" rtlCol="0"/>
          <a:lstStyle/>
          <a:p>
            <a:endParaRPr dirty="0"/>
          </a:p>
        </p:txBody>
      </p:sp>
      <p:sp>
        <p:nvSpPr>
          <p:cNvPr id="7" name="Rectángulo 6">
            <a:extLst>
              <a:ext uri="{FF2B5EF4-FFF2-40B4-BE49-F238E27FC236}">
                <a16:creationId xmlns:a16="http://schemas.microsoft.com/office/drawing/2014/main" id="{C51F809A-75EE-4A7C-A8EC-165E1F3D23E9}"/>
              </a:ext>
            </a:extLst>
          </p:cNvPr>
          <p:cNvSpPr/>
          <p:nvPr/>
        </p:nvSpPr>
        <p:spPr>
          <a:xfrm>
            <a:off x="441077" y="991298"/>
            <a:ext cx="804628" cy="1914762"/>
          </a:xfrm>
          <a:prstGeom prst="rect">
            <a:avLst/>
          </a:prstGeom>
          <a:solidFill>
            <a:srgbClr val="BFBFBF">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9" name="Rectángulo 8">
            <a:extLst>
              <a:ext uri="{FF2B5EF4-FFF2-40B4-BE49-F238E27FC236}">
                <a16:creationId xmlns:a16="http://schemas.microsoft.com/office/drawing/2014/main" id="{31207DE5-502B-4E95-81D2-B1235394A766}"/>
              </a:ext>
            </a:extLst>
          </p:cNvPr>
          <p:cNvSpPr/>
          <p:nvPr/>
        </p:nvSpPr>
        <p:spPr>
          <a:xfrm>
            <a:off x="1212129" y="996625"/>
            <a:ext cx="411238" cy="1920230"/>
          </a:xfrm>
          <a:prstGeom prst="rect">
            <a:avLst/>
          </a:prstGeom>
          <a:noFill/>
          <a:ln w="2857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0" name="Rectángulo 9">
            <a:extLst>
              <a:ext uri="{FF2B5EF4-FFF2-40B4-BE49-F238E27FC236}">
                <a16:creationId xmlns:a16="http://schemas.microsoft.com/office/drawing/2014/main" id="{F42A8816-A85A-4880-B23B-B3FDF8E81904}"/>
              </a:ext>
            </a:extLst>
          </p:cNvPr>
          <p:cNvSpPr/>
          <p:nvPr/>
        </p:nvSpPr>
        <p:spPr>
          <a:xfrm>
            <a:off x="927544" y="3305076"/>
            <a:ext cx="4787456" cy="954107"/>
          </a:xfrm>
          <a:prstGeom prst="rect">
            <a:avLst/>
          </a:prstGeom>
        </p:spPr>
        <p:txBody>
          <a:bodyPr wrap="square">
            <a:spAutoFit/>
          </a:bodyPr>
          <a:lstStyle/>
          <a:p>
            <a:pPr algn="ctr"/>
            <a:r>
              <a:rPr lang="es-MX" sz="2800" dirty="0"/>
              <a:t>Somos la tercera política en la </a:t>
            </a:r>
            <a:r>
              <a:rPr lang="es-MX" sz="2800" b="1" dirty="0"/>
              <a:t>calificación institucional</a:t>
            </a:r>
            <a:endParaRPr lang="es-CO" sz="2800" b="1" dirty="0"/>
          </a:p>
        </p:txBody>
      </p:sp>
      <p:sp>
        <p:nvSpPr>
          <p:cNvPr id="11" name="object 4">
            <a:extLst>
              <a:ext uri="{FF2B5EF4-FFF2-40B4-BE49-F238E27FC236}">
                <a16:creationId xmlns:a16="http://schemas.microsoft.com/office/drawing/2014/main" id="{A42B9857-289B-4019-8B60-4197E28D1690}"/>
              </a:ext>
            </a:extLst>
          </p:cNvPr>
          <p:cNvSpPr txBox="1"/>
          <p:nvPr/>
        </p:nvSpPr>
        <p:spPr>
          <a:xfrm>
            <a:off x="8001406" y="953198"/>
            <a:ext cx="2073988" cy="443070"/>
          </a:xfrm>
          <a:prstGeom prst="rect">
            <a:avLst/>
          </a:prstGeom>
        </p:spPr>
        <p:txBody>
          <a:bodyPr vert="horz" wrap="square" lIns="0" tIns="12065" rIns="0" bIns="0" rtlCol="0">
            <a:spAutoFit/>
          </a:bodyPr>
          <a:lstStyle/>
          <a:p>
            <a:pPr marL="12700" algn="ctr">
              <a:lnSpc>
                <a:spcPct val="100000"/>
              </a:lnSpc>
              <a:spcBef>
                <a:spcPts val="95"/>
              </a:spcBef>
            </a:pPr>
            <a:r>
              <a:rPr sz="2800" b="1" spc="-15" dirty="0">
                <a:solidFill>
                  <a:srgbClr val="5DACE1"/>
                </a:solidFill>
                <a:latin typeface="Century Gothic"/>
                <a:cs typeface="Century Gothic"/>
              </a:rPr>
              <a:t>2019</a:t>
            </a:r>
            <a:endParaRPr sz="2800" dirty="0">
              <a:latin typeface="Century Gothic"/>
              <a:cs typeface="Century Gothic"/>
            </a:endParaRPr>
          </a:p>
        </p:txBody>
      </p:sp>
      <p:sp>
        <p:nvSpPr>
          <p:cNvPr id="13" name="Rectángulo 12">
            <a:extLst>
              <a:ext uri="{FF2B5EF4-FFF2-40B4-BE49-F238E27FC236}">
                <a16:creationId xmlns:a16="http://schemas.microsoft.com/office/drawing/2014/main" id="{853A1C8B-E3B7-4375-AC0E-B9CB56772E17}"/>
              </a:ext>
            </a:extLst>
          </p:cNvPr>
          <p:cNvSpPr/>
          <p:nvPr/>
        </p:nvSpPr>
        <p:spPr>
          <a:xfrm>
            <a:off x="1623367" y="999359"/>
            <a:ext cx="4322797" cy="1914762"/>
          </a:xfrm>
          <a:prstGeom prst="rect">
            <a:avLst/>
          </a:prstGeom>
          <a:solidFill>
            <a:srgbClr val="BFBFBF">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4" name="object 6">
            <a:extLst>
              <a:ext uri="{FF2B5EF4-FFF2-40B4-BE49-F238E27FC236}">
                <a16:creationId xmlns:a16="http://schemas.microsoft.com/office/drawing/2014/main" id="{5E821DD7-1226-4070-99A9-4AE7E9A969E2}"/>
              </a:ext>
            </a:extLst>
          </p:cNvPr>
          <p:cNvSpPr/>
          <p:nvPr/>
        </p:nvSpPr>
        <p:spPr>
          <a:xfrm>
            <a:off x="6317856" y="1668006"/>
            <a:ext cx="5375318" cy="2929727"/>
          </a:xfrm>
          <a:prstGeom prst="rect">
            <a:avLst/>
          </a:prstGeom>
          <a:blipFill>
            <a:blip r:embed="rId4"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20808958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64E0EF6A-AF18-427F-805F-C4E816CD8CDD}"/>
              </a:ext>
            </a:extLst>
          </p:cNvPr>
          <p:cNvSpPr/>
          <p:nvPr/>
        </p:nvSpPr>
        <p:spPr>
          <a:xfrm>
            <a:off x="0" y="849197"/>
            <a:ext cx="12192000" cy="187517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 name="Título 1">
            <a:extLst>
              <a:ext uri="{FF2B5EF4-FFF2-40B4-BE49-F238E27FC236}">
                <a16:creationId xmlns:a16="http://schemas.microsoft.com/office/drawing/2014/main" id="{9182B7B7-2FDD-4E4A-B901-05A90596D270}"/>
              </a:ext>
            </a:extLst>
          </p:cNvPr>
          <p:cNvSpPr txBox="1">
            <a:spLocks/>
          </p:cNvSpPr>
          <p:nvPr/>
        </p:nvSpPr>
        <p:spPr>
          <a:xfrm>
            <a:off x="0" y="-6468"/>
            <a:ext cx="12192000" cy="739553"/>
          </a:xfrm>
          <a:prstGeom prst="rect">
            <a:avLst/>
          </a:prstGeom>
          <a:solidFill>
            <a:schemeClr val="tx2"/>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57402" tIns="28701" rIns="57402" bIns="28701" rtlCol="0" anchor="ctr">
            <a:normAutofit/>
          </a:bodyPr>
          <a:lstStyle>
            <a:lvl1pPr algn="l" defTabSz="914400" rtl="0" eaLnBrk="1" latinLnBrk="0" hangingPunct="1">
              <a:lnSpc>
                <a:spcPct val="90000"/>
              </a:lnSpc>
              <a:spcBef>
                <a:spcPct val="0"/>
              </a:spcBef>
              <a:buNone/>
              <a:defRPr sz="4400" kern="1200">
                <a:solidFill>
                  <a:schemeClr val="lt1"/>
                </a:solidFill>
                <a:latin typeface="Arial"/>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CO" sz="3200" b="1" dirty="0">
                <a:solidFill>
                  <a:schemeClr val="bg1"/>
                </a:solidFill>
                <a:latin typeface="Century Gothic" charset="0"/>
                <a:ea typeface="Century Gothic" charset="0"/>
                <a:cs typeface="Century Gothic" charset="0"/>
              </a:rPr>
              <a:t>Recomendaciones</a:t>
            </a:r>
          </a:p>
        </p:txBody>
      </p:sp>
      <p:sp>
        <p:nvSpPr>
          <p:cNvPr id="2" name="CuadroTexto 1">
            <a:extLst>
              <a:ext uri="{FF2B5EF4-FFF2-40B4-BE49-F238E27FC236}">
                <a16:creationId xmlns:a16="http://schemas.microsoft.com/office/drawing/2014/main" id="{E1A9119A-A509-41F9-BD2C-4B1F8E3E00AF}"/>
              </a:ext>
            </a:extLst>
          </p:cNvPr>
          <p:cNvSpPr txBox="1"/>
          <p:nvPr/>
        </p:nvSpPr>
        <p:spPr>
          <a:xfrm>
            <a:off x="1151341" y="1375351"/>
            <a:ext cx="2274375" cy="830997"/>
          </a:xfrm>
          <a:prstGeom prst="rect">
            <a:avLst/>
          </a:prstGeom>
          <a:noFill/>
        </p:spPr>
        <p:txBody>
          <a:bodyPr wrap="square" rtlCol="0">
            <a:spAutoFit/>
          </a:bodyPr>
          <a:lstStyle/>
          <a:p>
            <a:pPr algn="ctr"/>
            <a:r>
              <a:rPr lang="es-MX" b="1" dirty="0">
                <a:solidFill>
                  <a:schemeClr val="bg1"/>
                </a:solidFill>
                <a:latin typeface="Century Gothic" panose="020B0502020202020204" pitchFamily="34" charset="0"/>
              </a:rPr>
              <a:t>recomendaciones</a:t>
            </a:r>
            <a:r>
              <a:rPr lang="es-MX" sz="2400" b="1" dirty="0">
                <a:solidFill>
                  <a:schemeClr val="bg1"/>
                </a:solidFill>
                <a:latin typeface="Century Gothic" panose="020B0502020202020204" pitchFamily="34" charset="0"/>
              </a:rPr>
              <a:t> del </a:t>
            </a:r>
            <a:r>
              <a:rPr lang="es-MX" sz="2400" dirty="0">
                <a:solidFill>
                  <a:schemeClr val="bg1"/>
                </a:solidFill>
                <a:latin typeface="Century Gothic" panose="020B0502020202020204" pitchFamily="34" charset="0"/>
              </a:rPr>
              <a:t>FURAG </a:t>
            </a:r>
            <a:endParaRPr lang="es-CO" sz="2400" dirty="0">
              <a:solidFill>
                <a:schemeClr val="bg1"/>
              </a:solidFill>
              <a:latin typeface="Century Gothic" panose="020B0502020202020204" pitchFamily="34" charset="0"/>
            </a:endParaRPr>
          </a:p>
        </p:txBody>
      </p:sp>
      <p:graphicFrame>
        <p:nvGraphicFramePr>
          <p:cNvPr id="6" name="Tabla 5">
            <a:extLst>
              <a:ext uri="{FF2B5EF4-FFF2-40B4-BE49-F238E27FC236}">
                <a16:creationId xmlns:a16="http://schemas.microsoft.com/office/drawing/2014/main" id="{3493B813-E44F-4E14-B64D-8C0BEA08106F}"/>
              </a:ext>
            </a:extLst>
          </p:cNvPr>
          <p:cNvGraphicFramePr>
            <a:graphicFrameLocks noGrp="1"/>
          </p:cNvGraphicFramePr>
          <p:nvPr/>
        </p:nvGraphicFramePr>
        <p:xfrm>
          <a:off x="5201083" y="2804157"/>
          <a:ext cx="6419848" cy="3231249"/>
        </p:xfrm>
        <a:graphic>
          <a:graphicData uri="http://schemas.openxmlformats.org/drawingml/2006/table">
            <a:tbl>
              <a:tblPr>
                <a:tableStyleId>{5C22544A-7EE6-4342-B048-85BDC9FD1C3A}</a:tableStyleId>
              </a:tblPr>
              <a:tblGrid>
                <a:gridCol w="419166">
                  <a:extLst>
                    <a:ext uri="{9D8B030D-6E8A-4147-A177-3AD203B41FA5}">
                      <a16:colId xmlns:a16="http://schemas.microsoft.com/office/drawing/2014/main" val="1484787035"/>
                    </a:ext>
                  </a:extLst>
                </a:gridCol>
                <a:gridCol w="6000682">
                  <a:extLst>
                    <a:ext uri="{9D8B030D-6E8A-4147-A177-3AD203B41FA5}">
                      <a16:colId xmlns:a16="http://schemas.microsoft.com/office/drawing/2014/main" val="4029445852"/>
                    </a:ext>
                  </a:extLst>
                </a:gridCol>
              </a:tblGrid>
              <a:tr h="471028">
                <a:tc>
                  <a:txBody>
                    <a:bodyPr/>
                    <a:lstStyle/>
                    <a:p>
                      <a:pPr algn="ctr" fontAlgn="ctr"/>
                      <a:r>
                        <a:rPr lang="es-CO" sz="1800" b="1" u="none" strike="noStrike" dirty="0">
                          <a:effectLst/>
                          <a:latin typeface="Century Gothic" panose="020B0502020202020204" pitchFamily="34" charset="0"/>
                          <a:cs typeface="Arial" panose="020B0604020202020204" pitchFamily="34" charset="0"/>
                        </a:rPr>
                        <a:t>No</a:t>
                      </a:r>
                      <a:endParaRPr lang="es-CO" sz="1800" b="1" i="0" u="none" strike="noStrike" dirty="0">
                        <a:solidFill>
                          <a:srgbClr val="000000"/>
                        </a:solidFill>
                        <a:effectLst/>
                        <a:latin typeface="Century Gothic" panose="020B0502020202020204" pitchFamily="34" charset="0"/>
                        <a:cs typeface="Arial" panose="020B0604020202020204" pitchFamily="34" charset="0"/>
                      </a:endParaRPr>
                    </a:p>
                  </a:txBody>
                  <a:tcPr marL="9525" marR="9525" marT="9525" marB="0" anchor="ctr">
                    <a:lnL w="12700" cmpd="sng">
                      <a:noFill/>
                    </a:lnL>
                    <a:lnR w="12700" cap="flat" cmpd="sng" algn="ctr">
                      <a:noFill/>
                      <a:prstDash val="dot"/>
                      <a:round/>
                      <a:headEnd type="none" w="med" len="med"/>
                      <a:tailEnd type="none" w="med" len="med"/>
                    </a:lnR>
                    <a:lnT w="12700" cmpd="sng">
                      <a:noFill/>
                    </a:lnT>
                    <a:lnB w="127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O" sz="1800" b="1" u="none" strike="noStrike" dirty="0">
                          <a:effectLst/>
                          <a:latin typeface="Century Gothic" panose="020B0502020202020204" pitchFamily="34" charset="0"/>
                          <a:cs typeface="Arial" panose="020B0604020202020204" pitchFamily="34" charset="0"/>
                        </a:rPr>
                        <a:t>Recomendación</a:t>
                      </a:r>
                      <a:endParaRPr lang="es-CO" sz="1800" b="1" i="0" u="none" strike="noStrike" dirty="0">
                        <a:solidFill>
                          <a:srgbClr val="000000"/>
                        </a:solidFill>
                        <a:effectLst/>
                        <a:latin typeface="Century Gothic" panose="020B0502020202020204" pitchFamily="34" charset="0"/>
                        <a:cs typeface="Arial" panose="020B0604020202020204" pitchFamily="34" charset="0"/>
                      </a:endParaRPr>
                    </a:p>
                  </a:txBody>
                  <a:tcPr marL="9525" marR="9525" marT="9525" marB="0" anchor="ctr">
                    <a:lnL w="12700" cap="flat" cmpd="sng" algn="ctr">
                      <a:noFill/>
                      <a:prstDash val="dot"/>
                      <a:round/>
                      <a:headEnd type="none" w="med" len="med"/>
                      <a:tailEnd type="none" w="med" len="med"/>
                    </a:lnL>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3461637270"/>
                  </a:ext>
                </a:extLst>
              </a:tr>
              <a:tr h="614691">
                <a:tc>
                  <a:txBody>
                    <a:bodyPr/>
                    <a:lstStyle/>
                    <a:p>
                      <a:pPr algn="ctr" fontAlgn="ctr"/>
                      <a:r>
                        <a:rPr lang="es-CO" sz="1800" u="none" strike="noStrike" dirty="0">
                          <a:effectLst/>
                          <a:latin typeface="Century Gothic" panose="020B0502020202020204" pitchFamily="34" charset="0"/>
                          <a:cs typeface="Arial" panose="020B0604020202020204" pitchFamily="34" charset="0"/>
                        </a:rPr>
                        <a:t>4</a:t>
                      </a:r>
                      <a:endParaRPr lang="es-CO" sz="1800" b="0" i="0" u="none" strike="noStrike" dirty="0">
                        <a:solidFill>
                          <a:srgbClr val="000000"/>
                        </a:solidFill>
                        <a:effectLst/>
                        <a:latin typeface="Century Gothic" panose="020B0502020202020204" pitchFamily="34" charset="0"/>
                        <a:cs typeface="Arial" panose="020B0604020202020204" pitchFamily="34" charset="0"/>
                      </a:endParaRPr>
                    </a:p>
                  </a:txBody>
                  <a:tcPr marL="9525" marR="9525" marT="9525" marB="0" anchor="ctr">
                    <a:lnL w="12700" cmpd="sng">
                      <a:noFill/>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800" u="none" strike="noStrike" dirty="0">
                          <a:effectLst/>
                          <a:latin typeface="Century Gothic" panose="020B0502020202020204" pitchFamily="34" charset="0"/>
                          <a:cs typeface="Arial" panose="020B0604020202020204" pitchFamily="34" charset="0"/>
                        </a:rPr>
                        <a:t>La entidad debe establecer </a:t>
                      </a:r>
                      <a:r>
                        <a:rPr lang="es-MX" sz="1800" b="1" u="none" strike="noStrike" dirty="0">
                          <a:effectLst/>
                          <a:latin typeface="Century Gothic" panose="020B0502020202020204" pitchFamily="34" charset="0"/>
                          <a:cs typeface="Arial" panose="020B0604020202020204" pitchFamily="34" charset="0"/>
                        </a:rPr>
                        <a:t>controles para </a:t>
                      </a:r>
                      <a:r>
                        <a:rPr lang="es-MX" sz="1800" b="0" u="none" strike="noStrike" dirty="0">
                          <a:effectLst/>
                          <a:latin typeface="Century Gothic" panose="020B0502020202020204" pitchFamily="34" charset="0"/>
                          <a:cs typeface="Arial" panose="020B0604020202020204" pitchFamily="34" charset="0"/>
                        </a:rPr>
                        <a:t>evitar la materialización de </a:t>
                      </a:r>
                      <a:r>
                        <a:rPr lang="es-MX" sz="1800" b="1" u="none" strike="noStrike" dirty="0">
                          <a:effectLst/>
                          <a:latin typeface="Century Gothic" panose="020B0502020202020204" pitchFamily="34" charset="0"/>
                          <a:cs typeface="Arial" panose="020B0604020202020204" pitchFamily="34" charset="0"/>
                        </a:rPr>
                        <a:t>riesgos fiscales</a:t>
                      </a:r>
                      <a:endParaRPr lang="es-MX" sz="1800" b="0" i="0" u="none" strike="noStrike" dirty="0">
                        <a:solidFill>
                          <a:srgbClr val="000000"/>
                        </a:solidFill>
                        <a:effectLst/>
                        <a:latin typeface="Century Gothic" panose="020B0502020202020204" pitchFamily="34" charset="0"/>
                        <a:cs typeface="Arial" panose="020B0604020202020204" pitchFamily="34" charset="0"/>
                      </a:endParaRPr>
                    </a:p>
                  </a:txBody>
                  <a:tcPr marL="9525" marR="9525" marT="9525" marB="0" anchor="ctr">
                    <a:lnL w="12700" cap="flat" cmpd="sng" algn="ctr">
                      <a:noFill/>
                      <a:prstDash val="dot"/>
                      <a:round/>
                      <a:headEnd type="none" w="med" len="med"/>
                      <a:tailEnd type="none" w="med" len="med"/>
                    </a:lnL>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409970446"/>
                  </a:ext>
                </a:extLst>
              </a:tr>
              <a:tr h="614691">
                <a:tc>
                  <a:txBody>
                    <a:bodyPr/>
                    <a:lstStyle/>
                    <a:p>
                      <a:pPr algn="ctr" fontAlgn="ctr"/>
                      <a:r>
                        <a:rPr lang="es-CO" sz="1800" u="none" strike="noStrike" dirty="0">
                          <a:effectLst/>
                          <a:latin typeface="Century Gothic" panose="020B0502020202020204" pitchFamily="34" charset="0"/>
                          <a:cs typeface="Arial" panose="020B0604020202020204" pitchFamily="34" charset="0"/>
                        </a:rPr>
                        <a:t>5</a:t>
                      </a:r>
                      <a:endParaRPr lang="es-CO" sz="1800" b="0" i="0" u="none" strike="noStrike" dirty="0">
                        <a:solidFill>
                          <a:srgbClr val="000000"/>
                        </a:solidFill>
                        <a:effectLst/>
                        <a:latin typeface="Century Gothic" panose="020B0502020202020204" pitchFamily="34" charset="0"/>
                        <a:cs typeface="Arial" panose="020B0604020202020204" pitchFamily="34" charset="0"/>
                      </a:endParaRPr>
                    </a:p>
                  </a:txBody>
                  <a:tcPr marL="9525" marR="9525" marT="9525" marB="0" anchor="ctr">
                    <a:lnL w="12700" cmpd="sng">
                      <a:noFill/>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800" u="none" strike="noStrike" dirty="0">
                          <a:effectLst/>
                          <a:latin typeface="Century Gothic" panose="020B0502020202020204" pitchFamily="34" charset="0"/>
                          <a:cs typeface="Arial" panose="020B0604020202020204" pitchFamily="34" charset="0"/>
                        </a:rPr>
                        <a:t>La entidad debe establecer </a:t>
                      </a:r>
                      <a:r>
                        <a:rPr lang="es-MX" sz="1800" b="1" u="none" strike="noStrike" dirty="0">
                          <a:effectLst/>
                          <a:latin typeface="Century Gothic" panose="020B0502020202020204" pitchFamily="34" charset="0"/>
                          <a:cs typeface="Arial" panose="020B0604020202020204" pitchFamily="34" charset="0"/>
                        </a:rPr>
                        <a:t>controles para </a:t>
                      </a:r>
                      <a:r>
                        <a:rPr lang="es-MX" sz="1800" u="none" strike="noStrike" dirty="0">
                          <a:effectLst/>
                          <a:latin typeface="Century Gothic" panose="020B0502020202020204" pitchFamily="34" charset="0"/>
                          <a:cs typeface="Arial" panose="020B0604020202020204" pitchFamily="34" charset="0"/>
                        </a:rPr>
                        <a:t>evitar la materialización de </a:t>
                      </a:r>
                      <a:r>
                        <a:rPr lang="es-MX" sz="1800" b="1" u="none" strike="noStrike" dirty="0">
                          <a:effectLst/>
                          <a:latin typeface="Century Gothic" panose="020B0502020202020204" pitchFamily="34" charset="0"/>
                          <a:cs typeface="Arial" panose="020B0604020202020204" pitchFamily="34" charset="0"/>
                        </a:rPr>
                        <a:t>riesgos contables</a:t>
                      </a:r>
                      <a:r>
                        <a:rPr lang="es-MX" sz="1800" u="none" strike="noStrike" dirty="0">
                          <a:effectLst/>
                          <a:latin typeface="Century Gothic" panose="020B0502020202020204" pitchFamily="34" charset="0"/>
                          <a:cs typeface="Arial" panose="020B0604020202020204" pitchFamily="34" charset="0"/>
                        </a:rPr>
                        <a:t>.</a:t>
                      </a:r>
                      <a:endParaRPr lang="es-MX" sz="1800" b="0" i="0" u="none" strike="noStrike" dirty="0">
                        <a:solidFill>
                          <a:srgbClr val="000000"/>
                        </a:solidFill>
                        <a:effectLst/>
                        <a:latin typeface="Century Gothic" panose="020B0502020202020204" pitchFamily="34" charset="0"/>
                        <a:cs typeface="Arial" panose="020B0604020202020204" pitchFamily="34" charset="0"/>
                      </a:endParaRPr>
                    </a:p>
                  </a:txBody>
                  <a:tcPr marL="9525" marR="9525" marT="9525" marB="0" anchor="ctr">
                    <a:lnL w="12700" cap="flat" cmpd="sng" algn="ctr">
                      <a:noFill/>
                      <a:prstDash val="dot"/>
                      <a:round/>
                      <a:headEnd type="none" w="med" len="med"/>
                      <a:tailEnd type="none" w="med" len="med"/>
                    </a:lnL>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2679155390"/>
                  </a:ext>
                </a:extLst>
              </a:tr>
              <a:tr h="614691">
                <a:tc>
                  <a:txBody>
                    <a:bodyPr/>
                    <a:lstStyle/>
                    <a:p>
                      <a:pPr algn="ctr" fontAlgn="ctr"/>
                      <a:r>
                        <a:rPr lang="es-CO" sz="1800" u="none" strike="noStrike" dirty="0">
                          <a:effectLst/>
                          <a:latin typeface="Century Gothic" panose="020B0502020202020204" pitchFamily="34" charset="0"/>
                          <a:cs typeface="Arial" panose="020B0604020202020204" pitchFamily="34" charset="0"/>
                        </a:rPr>
                        <a:t>6</a:t>
                      </a:r>
                      <a:endParaRPr lang="es-CO" sz="1800" b="0" i="0" u="none" strike="noStrike" dirty="0">
                        <a:solidFill>
                          <a:srgbClr val="000000"/>
                        </a:solidFill>
                        <a:effectLst/>
                        <a:latin typeface="Century Gothic" panose="020B0502020202020204" pitchFamily="34" charset="0"/>
                        <a:cs typeface="Arial" panose="020B0604020202020204" pitchFamily="34" charset="0"/>
                      </a:endParaRPr>
                    </a:p>
                  </a:txBody>
                  <a:tcPr marL="9525" marR="9525" marT="9525" marB="0" anchor="ctr">
                    <a:lnL w="12700" cmpd="sng">
                      <a:noFill/>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800" u="none" strike="noStrike" dirty="0">
                          <a:effectLst/>
                          <a:latin typeface="Century Gothic" panose="020B0502020202020204" pitchFamily="34" charset="0"/>
                          <a:cs typeface="Arial" panose="020B0604020202020204" pitchFamily="34" charset="0"/>
                        </a:rPr>
                        <a:t>La entidad debe llevar a cabo una </a:t>
                      </a:r>
                      <a:r>
                        <a:rPr lang="es-MX" sz="1800" b="1" u="none" strike="noStrike" dirty="0">
                          <a:effectLst/>
                          <a:latin typeface="Century Gothic" panose="020B0502020202020204" pitchFamily="34" charset="0"/>
                          <a:cs typeface="Arial" panose="020B0604020202020204" pitchFamily="34" charset="0"/>
                        </a:rPr>
                        <a:t>gestión del riesgo que le permita controlar los puntos críticos de éxito</a:t>
                      </a:r>
                      <a:r>
                        <a:rPr lang="es-MX" sz="1800" u="none" strike="noStrike" dirty="0">
                          <a:effectLst/>
                          <a:latin typeface="Century Gothic" panose="020B0502020202020204" pitchFamily="34" charset="0"/>
                          <a:cs typeface="Arial" panose="020B0604020202020204" pitchFamily="34" charset="0"/>
                        </a:rPr>
                        <a:t>.</a:t>
                      </a:r>
                      <a:endParaRPr lang="es-MX" sz="1800" b="0" i="0" u="none" strike="noStrike" dirty="0">
                        <a:solidFill>
                          <a:srgbClr val="000000"/>
                        </a:solidFill>
                        <a:effectLst/>
                        <a:latin typeface="Century Gothic" panose="020B0502020202020204" pitchFamily="34" charset="0"/>
                        <a:cs typeface="Arial" panose="020B0604020202020204" pitchFamily="34" charset="0"/>
                      </a:endParaRPr>
                    </a:p>
                  </a:txBody>
                  <a:tcPr marL="9525" marR="9525" marT="9525" marB="0" anchor="ctr">
                    <a:lnL w="12700" cap="flat" cmpd="sng" algn="ctr">
                      <a:noFill/>
                      <a:prstDash val="dot"/>
                      <a:round/>
                      <a:headEnd type="none" w="med" len="med"/>
                      <a:tailEnd type="none" w="med" len="med"/>
                    </a:lnL>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916893765"/>
                  </a:ext>
                </a:extLst>
              </a:tr>
              <a:tr h="916148">
                <a:tc>
                  <a:txBody>
                    <a:bodyPr/>
                    <a:lstStyle/>
                    <a:p>
                      <a:pPr algn="ctr" fontAlgn="ctr"/>
                      <a:r>
                        <a:rPr lang="es-CO" sz="1800" u="none" strike="noStrike" dirty="0">
                          <a:effectLst/>
                          <a:latin typeface="Century Gothic" panose="020B0502020202020204" pitchFamily="34" charset="0"/>
                          <a:cs typeface="Arial" panose="020B0604020202020204" pitchFamily="34" charset="0"/>
                        </a:rPr>
                        <a:t>10</a:t>
                      </a:r>
                      <a:endParaRPr lang="es-CO" sz="1800" b="0" i="0" u="none" strike="noStrike" dirty="0">
                        <a:solidFill>
                          <a:srgbClr val="000000"/>
                        </a:solidFill>
                        <a:effectLst/>
                        <a:latin typeface="Century Gothic" panose="020B0502020202020204" pitchFamily="34" charset="0"/>
                        <a:cs typeface="Arial" panose="020B0604020202020204" pitchFamily="34" charset="0"/>
                      </a:endParaRPr>
                    </a:p>
                  </a:txBody>
                  <a:tcPr marL="9525" marR="9525" marT="9525" marB="0" anchor="ctr">
                    <a:lnL w="12700" cmpd="sng">
                      <a:noFill/>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ctr"/>
                      <a:r>
                        <a:rPr lang="es-MX" sz="1800" u="none" strike="noStrike" dirty="0">
                          <a:effectLst/>
                          <a:latin typeface="Century Gothic" panose="020B0502020202020204" pitchFamily="34" charset="0"/>
                          <a:cs typeface="Arial" panose="020B0604020202020204" pitchFamily="34" charset="0"/>
                        </a:rPr>
                        <a:t>El jefe de Control Interno debe hacer </a:t>
                      </a:r>
                      <a:r>
                        <a:rPr lang="es-MX" sz="1800" b="1" u="none" strike="noStrike" dirty="0">
                          <a:effectLst/>
                          <a:latin typeface="Century Gothic" panose="020B0502020202020204" pitchFamily="34" charset="0"/>
                          <a:cs typeface="Arial" panose="020B0604020202020204" pitchFamily="34" charset="0"/>
                        </a:rPr>
                        <a:t>seguimiento a la apropiación de los valores y principios del servicio público</a:t>
                      </a:r>
                      <a:r>
                        <a:rPr lang="es-MX" sz="1800" u="none" strike="noStrike" dirty="0">
                          <a:effectLst/>
                          <a:latin typeface="Century Gothic" panose="020B0502020202020204" pitchFamily="34" charset="0"/>
                          <a:cs typeface="Arial" panose="020B0604020202020204" pitchFamily="34" charset="0"/>
                        </a:rPr>
                        <a:t>, por parte de los servidores públicos</a:t>
                      </a:r>
                      <a:endParaRPr lang="es-MX" sz="1800" b="0" i="0" u="none" strike="noStrike" dirty="0">
                        <a:solidFill>
                          <a:srgbClr val="000000"/>
                        </a:solidFill>
                        <a:effectLst/>
                        <a:latin typeface="Century Gothic" panose="020B0502020202020204" pitchFamily="34" charset="0"/>
                        <a:cs typeface="Arial" panose="020B0604020202020204" pitchFamily="34" charset="0"/>
                      </a:endParaRPr>
                    </a:p>
                  </a:txBody>
                  <a:tcPr marL="9525" marR="9525" marT="9525" marB="0" anchor="ctr">
                    <a:lnL w="12700" cap="flat" cmpd="sng" algn="ctr">
                      <a:noFill/>
                      <a:prstDash val="dot"/>
                      <a:round/>
                      <a:headEnd type="none" w="med" len="med"/>
                      <a:tailEnd type="none" w="med" len="med"/>
                    </a:lnL>
                    <a:lnT w="12700" cap="flat" cmpd="sng" algn="ctr">
                      <a:solidFill>
                        <a:schemeClr val="tx1"/>
                      </a:solidFill>
                      <a:prstDash val="dot"/>
                      <a:round/>
                      <a:headEnd type="none" w="med" len="med"/>
                      <a:tailEnd type="none" w="med" len="med"/>
                    </a:lnT>
                    <a:noFill/>
                  </a:tcPr>
                </a:tc>
                <a:extLst>
                  <a:ext uri="{0D108BD9-81ED-4DB2-BD59-A6C34878D82A}">
                    <a16:rowId xmlns:a16="http://schemas.microsoft.com/office/drawing/2014/main" val="1137102995"/>
                  </a:ext>
                </a:extLst>
              </a:tr>
            </a:tbl>
          </a:graphicData>
        </a:graphic>
      </p:graphicFrame>
      <p:sp>
        <p:nvSpPr>
          <p:cNvPr id="7" name="Cerrar llave 6">
            <a:extLst>
              <a:ext uri="{FF2B5EF4-FFF2-40B4-BE49-F238E27FC236}">
                <a16:creationId xmlns:a16="http://schemas.microsoft.com/office/drawing/2014/main" id="{344CC2B1-9C48-40D7-A3EA-BFAC8113F295}"/>
              </a:ext>
            </a:extLst>
          </p:cNvPr>
          <p:cNvSpPr/>
          <p:nvPr/>
        </p:nvSpPr>
        <p:spPr>
          <a:xfrm>
            <a:off x="3995135" y="3028893"/>
            <a:ext cx="1205948" cy="2677656"/>
          </a:xfrm>
          <a:prstGeom prst="rightBrace">
            <a:avLst/>
          </a:prstGeom>
          <a:ln w="1905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dirty="0"/>
          </a:p>
        </p:txBody>
      </p:sp>
      <p:sp>
        <p:nvSpPr>
          <p:cNvPr id="8" name="CuadroTexto 7">
            <a:extLst>
              <a:ext uri="{FF2B5EF4-FFF2-40B4-BE49-F238E27FC236}">
                <a16:creationId xmlns:a16="http://schemas.microsoft.com/office/drawing/2014/main" id="{44141835-C4C7-40C8-9B30-DE824B574EF0}"/>
              </a:ext>
            </a:extLst>
          </p:cNvPr>
          <p:cNvSpPr txBox="1"/>
          <p:nvPr/>
        </p:nvSpPr>
        <p:spPr>
          <a:xfrm>
            <a:off x="258023" y="3212510"/>
            <a:ext cx="3869634" cy="2677656"/>
          </a:xfrm>
          <a:prstGeom prst="rect">
            <a:avLst/>
          </a:prstGeom>
          <a:noFill/>
        </p:spPr>
        <p:txBody>
          <a:bodyPr wrap="square" rtlCol="0">
            <a:spAutoFit/>
          </a:bodyPr>
          <a:lstStyle/>
          <a:p>
            <a:pPr algn="ctr"/>
            <a:r>
              <a:rPr lang="es-MX" sz="2400" dirty="0">
                <a:latin typeface="Century Gothic" panose="020B0502020202020204" pitchFamily="34" charset="0"/>
              </a:rPr>
              <a:t>El Plan de acción 2021 tendrá </a:t>
            </a:r>
            <a:r>
              <a:rPr lang="es-MX" sz="2400" b="1" dirty="0">
                <a:latin typeface="Century Gothic" panose="020B0502020202020204" pitchFamily="34" charset="0"/>
              </a:rPr>
              <a:t>foco en las 4 asociadas directamente al Control Interno</a:t>
            </a:r>
            <a:r>
              <a:rPr lang="es-MX" sz="2400" dirty="0">
                <a:latin typeface="Century Gothic" panose="020B0502020202020204" pitchFamily="34" charset="0"/>
              </a:rPr>
              <a:t>, las demás deben ser gestionadas en otras Políticas del MIPG</a:t>
            </a:r>
            <a:endParaRPr lang="es-CO" sz="2400" dirty="0">
              <a:latin typeface="Century Gothic" panose="020B0502020202020204" pitchFamily="34" charset="0"/>
            </a:endParaRPr>
          </a:p>
        </p:txBody>
      </p:sp>
      <p:sp>
        <p:nvSpPr>
          <p:cNvPr id="9" name="Flecha: a la derecha 8">
            <a:extLst>
              <a:ext uri="{FF2B5EF4-FFF2-40B4-BE49-F238E27FC236}">
                <a16:creationId xmlns:a16="http://schemas.microsoft.com/office/drawing/2014/main" id="{35AC1A83-78F2-4AA5-8D86-F8858927F374}"/>
              </a:ext>
            </a:extLst>
          </p:cNvPr>
          <p:cNvSpPr/>
          <p:nvPr/>
        </p:nvSpPr>
        <p:spPr>
          <a:xfrm>
            <a:off x="3895744" y="1545082"/>
            <a:ext cx="569843" cy="407808"/>
          </a:xfrm>
          <a:prstGeom prst="rightArrow">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bg1"/>
              </a:solidFill>
            </a:endParaRPr>
          </a:p>
        </p:txBody>
      </p:sp>
      <p:sp>
        <p:nvSpPr>
          <p:cNvPr id="10" name="CuadroTexto 9">
            <a:extLst>
              <a:ext uri="{FF2B5EF4-FFF2-40B4-BE49-F238E27FC236}">
                <a16:creationId xmlns:a16="http://schemas.microsoft.com/office/drawing/2014/main" id="{59D584D3-047A-432C-8FFD-ACCC14244917}"/>
              </a:ext>
            </a:extLst>
          </p:cNvPr>
          <p:cNvSpPr txBox="1"/>
          <p:nvPr/>
        </p:nvSpPr>
        <p:spPr>
          <a:xfrm>
            <a:off x="4366196" y="958013"/>
            <a:ext cx="7693282" cy="1569660"/>
          </a:xfrm>
          <a:prstGeom prst="rect">
            <a:avLst/>
          </a:prstGeom>
          <a:noFill/>
        </p:spPr>
        <p:txBody>
          <a:bodyPr wrap="square" rtlCol="0">
            <a:spAutoFit/>
          </a:bodyPr>
          <a:lstStyle/>
          <a:p>
            <a:pPr algn="ctr"/>
            <a:r>
              <a:rPr lang="es-MX" sz="3600" b="1" dirty="0">
                <a:solidFill>
                  <a:schemeClr val="bg1"/>
                </a:solidFill>
                <a:latin typeface="Century Gothic" panose="020B0502020202020204" pitchFamily="34" charset="0"/>
              </a:rPr>
              <a:t>16 </a:t>
            </a:r>
            <a:r>
              <a:rPr lang="es-MX" sz="2400" dirty="0">
                <a:solidFill>
                  <a:schemeClr val="bg1"/>
                </a:solidFill>
                <a:latin typeface="Century Gothic" panose="020B0502020202020204" pitchFamily="34" charset="0"/>
              </a:rPr>
              <a:t>referenciadas en otras políticas</a:t>
            </a:r>
          </a:p>
          <a:p>
            <a:pPr algn="ctr"/>
            <a:r>
              <a:rPr lang="es-MX" sz="3600" b="1" dirty="0">
                <a:solidFill>
                  <a:schemeClr val="bg1"/>
                </a:solidFill>
                <a:latin typeface="Century Gothic" panose="020B0502020202020204" pitchFamily="34" charset="0"/>
              </a:rPr>
              <a:t>10 </a:t>
            </a:r>
            <a:r>
              <a:rPr lang="es-MX" sz="2400" dirty="0">
                <a:solidFill>
                  <a:schemeClr val="bg1"/>
                </a:solidFill>
                <a:latin typeface="Century Gothic" panose="020B0502020202020204" pitchFamily="34" charset="0"/>
              </a:rPr>
              <a:t>se analizó y procede que se gestionen en otras políticas</a:t>
            </a:r>
            <a:endParaRPr lang="es-CO" sz="2400" dirty="0">
              <a:solidFill>
                <a:schemeClr val="bg1"/>
              </a:solidFill>
              <a:latin typeface="Century Gothic" panose="020B0502020202020204" pitchFamily="34" charset="0"/>
            </a:endParaRPr>
          </a:p>
        </p:txBody>
      </p:sp>
      <p:sp>
        <p:nvSpPr>
          <p:cNvPr id="13" name="Rectángulo 12">
            <a:extLst>
              <a:ext uri="{FF2B5EF4-FFF2-40B4-BE49-F238E27FC236}">
                <a16:creationId xmlns:a16="http://schemas.microsoft.com/office/drawing/2014/main" id="{FFE3463D-A5E9-4BBD-BDCA-D6A192B4CDB6}"/>
              </a:ext>
            </a:extLst>
          </p:cNvPr>
          <p:cNvSpPr/>
          <p:nvPr/>
        </p:nvSpPr>
        <p:spPr>
          <a:xfrm>
            <a:off x="167546" y="1313144"/>
            <a:ext cx="1047082" cy="1015663"/>
          </a:xfrm>
          <a:prstGeom prst="rect">
            <a:avLst/>
          </a:prstGeom>
        </p:spPr>
        <p:txBody>
          <a:bodyPr wrap="none">
            <a:spAutoFit/>
          </a:bodyPr>
          <a:lstStyle/>
          <a:p>
            <a:r>
              <a:rPr lang="es-MX" sz="6000" b="1" dirty="0">
                <a:solidFill>
                  <a:schemeClr val="bg1"/>
                </a:solidFill>
                <a:latin typeface="Century Gothic" panose="020B0502020202020204" pitchFamily="34" charset="0"/>
              </a:rPr>
              <a:t>30</a:t>
            </a:r>
            <a:endParaRPr lang="es-CO" sz="6000" dirty="0"/>
          </a:p>
        </p:txBody>
      </p:sp>
    </p:spTree>
    <p:extLst>
      <p:ext uri="{BB962C8B-B14F-4D97-AF65-F5344CB8AC3E}">
        <p14:creationId xmlns:p14="http://schemas.microsoft.com/office/powerpoint/2010/main" val="232169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upo 28">
            <a:extLst>
              <a:ext uri="{FF2B5EF4-FFF2-40B4-BE49-F238E27FC236}">
                <a16:creationId xmlns:a16="http://schemas.microsoft.com/office/drawing/2014/main" id="{B933F47E-8B67-4355-B538-F09719CBD1C9}"/>
              </a:ext>
            </a:extLst>
          </p:cNvPr>
          <p:cNvGrpSpPr/>
          <p:nvPr/>
        </p:nvGrpSpPr>
        <p:grpSpPr>
          <a:xfrm>
            <a:off x="0" y="0"/>
            <a:ext cx="12177740" cy="6063916"/>
            <a:chOff x="1674307" y="1018380"/>
            <a:chExt cx="7272808" cy="3665177"/>
          </a:xfrm>
        </p:grpSpPr>
        <p:sp>
          <p:nvSpPr>
            <p:cNvPr id="31" name="Rectángulo 30">
              <a:extLst>
                <a:ext uri="{FF2B5EF4-FFF2-40B4-BE49-F238E27FC236}">
                  <a16:creationId xmlns:a16="http://schemas.microsoft.com/office/drawing/2014/main" id="{F80A90A0-B91C-45D3-B4CC-053B02C32BFC}"/>
                </a:ext>
              </a:extLst>
            </p:cNvPr>
            <p:cNvSpPr/>
            <p:nvPr/>
          </p:nvSpPr>
          <p:spPr>
            <a:xfrm>
              <a:off x="1674307" y="1018380"/>
              <a:ext cx="7272808" cy="3665177"/>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dirty="0"/>
            </a:p>
          </p:txBody>
        </p:sp>
        <p:sp>
          <p:nvSpPr>
            <p:cNvPr id="32" name="Title 1">
              <a:extLst>
                <a:ext uri="{FF2B5EF4-FFF2-40B4-BE49-F238E27FC236}">
                  <a16:creationId xmlns:a16="http://schemas.microsoft.com/office/drawing/2014/main" id="{1D9FB68E-71C6-4D03-9921-80D5FBD713B4}"/>
                </a:ext>
              </a:extLst>
            </p:cNvPr>
            <p:cNvSpPr txBox="1">
              <a:spLocks/>
            </p:cNvSpPr>
            <p:nvPr/>
          </p:nvSpPr>
          <p:spPr>
            <a:xfrm>
              <a:off x="1926352" y="3387284"/>
              <a:ext cx="6637207" cy="1080012"/>
            </a:xfrm>
            <a:prstGeom prst="rect">
              <a:avLst/>
            </a:prstGeom>
          </p:spPr>
          <p:txBody>
            <a:bodyPr vert="horz" lIns="43052" tIns="21526" rIns="43052" bIns="21526" rtlCol="0" anchor="ctr">
              <a:noAutofit/>
            </a:bodyPr>
            <a:lstStyle>
              <a:defPPr>
                <a:defRPr lang="es-CO"/>
              </a:defPPr>
              <a:lvl1pPr algn="r" defTabSz="914400" eaLnBrk="1" latinLnBrk="0" hangingPunct="1">
                <a:lnSpc>
                  <a:spcPct val="90000"/>
                </a:lnSpc>
                <a:buNone/>
                <a:defRPr sz="4400">
                  <a:solidFill>
                    <a:schemeClr val="bg1"/>
                  </a:solidFill>
                  <a:latin typeface="Arial"/>
                  <a:ea typeface="+mj-ea"/>
                  <a:cs typeface="+mj-cs"/>
                </a:defRPr>
              </a:lvl1pPr>
            </a:lstStyle>
            <a:p>
              <a:pPr algn="ctr"/>
              <a:r>
                <a:rPr lang="es-MX" sz="2400" b="1" dirty="0">
                  <a:latin typeface="Century Gothic" charset="0"/>
                  <a:ea typeface="Century Gothic" charset="0"/>
                  <a:cs typeface="Century Gothic" charset="0"/>
                </a:rPr>
                <a:t>2. Cumplimiento de los Roles de la OCIG - 1er semestre 2020.</a:t>
              </a:r>
              <a:endParaRPr lang="es-MX" sz="2400" b="1" dirty="0"/>
            </a:p>
          </p:txBody>
        </p:sp>
      </p:grpSp>
      <p:pic>
        <p:nvPicPr>
          <p:cNvPr id="2" name="Imagen 1"/>
          <p:cNvPicPr>
            <a:picLocks noChangeAspect="1"/>
          </p:cNvPicPr>
          <p:nvPr/>
        </p:nvPicPr>
        <p:blipFill>
          <a:blip r:embed="rId3"/>
          <a:stretch>
            <a:fillRect/>
          </a:stretch>
        </p:blipFill>
        <p:spPr>
          <a:xfrm>
            <a:off x="3516977" y="807623"/>
            <a:ext cx="5082744" cy="3217113"/>
          </a:xfrm>
          <a:prstGeom prst="rect">
            <a:avLst/>
          </a:prstGeom>
        </p:spPr>
      </p:pic>
    </p:spTree>
    <p:extLst>
      <p:ext uri="{BB962C8B-B14F-4D97-AF65-F5344CB8AC3E}">
        <p14:creationId xmlns:p14="http://schemas.microsoft.com/office/powerpoint/2010/main" val="26609169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17A4F99D-4A17-4F1A-8DE9-D72A11758D8D}"/>
              </a:ext>
            </a:extLst>
          </p:cNvPr>
          <p:cNvGraphicFramePr>
            <a:graphicFrameLocks noGrp="1"/>
          </p:cNvGraphicFramePr>
          <p:nvPr/>
        </p:nvGraphicFramePr>
        <p:xfrm>
          <a:off x="215066" y="477582"/>
          <a:ext cx="11558667" cy="5528165"/>
        </p:xfrm>
        <a:graphic>
          <a:graphicData uri="http://schemas.openxmlformats.org/drawingml/2006/table">
            <a:tbl>
              <a:tblPr>
                <a:tableStyleId>{5C22544A-7EE6-4342-B048-85BDC9FD1C3A}</a:tableStyleId>
              </a:tblPr>
              <a:tblGrid>
                <a:gridCol w="321963">
                  <a:extLst>
                    <a:ext uri="{9D8B030D-6E8A-4147-A177-3AD203B41FA5}">
                      <a16:colId xmlns:a16="http://schemas.microsoft.com/office/drawing/2014/main" val="2967065977"/>
                    </a:ext>
                  </a:extLst>
                </a:gridCol>
                <a:gridCol w="8055428">
                  <a:extLst>
                    <a:ext uri="{9D8B030D-6E8A-4147-A177-3AD203B41FA5}">
                      <a16:colId xmlns:a16="http://schemas.microsoft.com/office/drawing/2014/main" val="1353937371"/>
                    </a:ext>
                  </a:extLst>
                </a:gridCol>
                <a:gridCol w="3181276">
                  <a:extLst>
                    <a:ext uri="{9D8B030D-6E8A-4147-A177-3AD203B41FA5}">
                      <a16:colId xmlns:a16="http://schemas.microsoft.com/office/drawing/2014/main" val="479775942"/>
                    </a:ext>
                  </a:extLst>
                </a:gridCol>
              </a:tblGrid>
              <a:tr h="340785">
                <a:tc>
                  <a:txBody>
                    <a:bodyPr/>
                    <a:lstStyle/>
                    <a:p>
                      <a:pPr algn="ctr" fontAlgn="ctr"/>
                      <a:r>
                        <a:rPr lang="es-CO" sz="1300" b="1" u="none" strike="noStrike" dirty="0">
                          <a:solidFill>
                            <a:schemeClr val="bg1"/>
                          </a:solidFill>
                          <a:effectLst/>
                          <a:latin typeface="Arial" panose="020B0604020202020204" pitchFamily="34" charset="0"/>
                          <a:cs typeface="Arial" panose="020B0604020202020204" pitchFamily="34" charset="0"/>
                        </a:rPr>
                        <a:t>No</a:t>
                      </a:r>
                      <a:endParaRPr lang="es-CO" sz="1300" b="1" i="0" u="none" strike="noStrike" dirty="0">
                        <a:solidFill>
                          <a:schemeClr val="bg1"/>
                        </a:solidFill>
                        <a:effectLst/>
                        <a:latin typeface="Arial" panose="020B0604020202020204" pitchFamily="34" charset="0"/>
                        <a:cs typeface="Arial" panose="020B0604020202020204" pitchFamily="34" charset="0"/>
                      </a:endParaRPr>
                    </a:p>
                  </a:txBody>
                  <a:tcPr marL="3626" marR="3626" marT="3626" marB="0" anchor="ctr">
                    <a:lnB w="12700" cmpd="sng">
                      <a:noFill/>
                    </a:lnB>
                    <a:solidFill>
                      <a:srgbClr val="002060"/>
                    </a:solidFill>
                  </a:tcPr>
                </a:tc>
                <a:tc>
                  <a:txBody>
                    <a:bodyPr/>
                    <a:lstStyle/>
                    <a:p>
                      <a:pPr algn="ctr" fontAlgn="ctr"/>
                      <a:r>
                        <a:rPr lang="es-CO" sz="1300" b="1" u="none" strike="noStrike" dirty="0">
                          <a:solidFill>
                            <a:schemeClr val="bg1"/>
                          </a:solidFill>
                          <a:effectLst/>
                          <a:latin typeface="Arial" panose="020B0604020202020204" pitchFamily="34" charset="0"/>
                          <a:cs typeface="Arial" panose="020B0604020202020204" pitchFamily="34" charset="0"/>
                        </a:rPr>
                        <a:t>Recomendación</a:t>
                      </a:r>
                      <a:endParaRPr lang="es-CO" sz="1300" b="1" i="0" u="none" strike="noStrike" dirty="0">
                        <a:solidFill>
                          <a:schemeClr val="bg1"/>
                        </a:solidFill>
                        <a:effectLst/>
                        <a:latin typeface="Arial" panose="020B0604020202020204" pitchFamily="34" charset="0"/>
                        <a:cs typeface="Arial" panose="020B0604020202020204" pitchFamily="34" charset="0"/>
                      </a:endParaRPr>
                    </a:p>
                  </a:txBody>
                  <a:tcPr marL="3626" marR="3626" marT="3626" marB="0" anchor="ctr">
                    <a:solidFill>
                      <a:srgbClr val="002060"/>
                    </a:solidFill>
                  </a:tcPr>
                </a:tc>
                <a:tc>
                  <a:txBody>
                    <a:bodyPr/>
                    <a:lstStyle/>
                    <a:p>
                      <a:pPr algn="ctr" fontAlgn="ctr"/>
                      <a:r>
                        <a:rPr lang="es-MX" sz="1300" b="1" u="none" strike="noStrike" dirty="0">
                          <a:solidFill>
                            <a:schemeClr val="bg1"/>
                          </a:solidFill>
                          <a:effectLst/>
                          <a:latin typeface="Arial" panose="020B0604020202020204" pitchFamily="34" charset="0"/>
                          <a:cs typeface="Arial" panose="020B0604020202020204" pitchFamily="34" charset="0"/>
                        </a:rPr>
                        <a:t>Se debe desarrollar desde la Política</a:t>
                      </a:r>
                      <a:endParaRPr lang="es-MX" sz="1300" b="1" i="0" u="none" strike="noStrike" dirty="0">
                        <a:solidFill>
                          <a:schemeClr val="bg1"/>
                        </a:solidFill>
                        <a:effectLst/>
                        <a:latin typeface="Arial" panose="020B0604020202020204" pitchFamily="34" charset="0"/>
                        <a:cs typeface="Arial" panose="020B0604020202020204" pitchFamily="34" charset="0"/>
                      </a:endParaRPr>
                    </a:p>
                  </a:txBody>
                  <a:tcPr marL="3626" marR="3626" marT="3626" marB="0" anchor="ctr">
                    <a:solidFill>
                      <a:srgbClr val="002060"/>
                    </a:solidFill>
                  </a:tcPr>
                </a:tc>
                <a:extLst>
                  <a:ext uri="{0D108BD9-81ED-4DB2-BD59-A6C34878D82A}">
                    <a16:rowId xmlns:a16="http://schemas.microsoft.com/office/drawing/2014/main" val="1847696131"/>
                  </a:ext>
                </a:extLst>
              </a:tr>
              <a:tr h="729660">
                <a:tc>
                  <a:txBody>
                    <a:bodyPr/>
                    <a:lstStyle/>
                    <a:p>
                      <a:pPr algn="ctr" fontAlgn="ctr"/>
                      <a:r>
                        <a:rPr lang="es-CO" sz="1300" u="none" strike="noStrike" dirty="0">
                          <a:effectLst/>
                          <a:latin typeface="Arial" panose="020B0604020202020204" pitchFamily="34" charset="0"/>
                          <a:cs typeface="Arial" panose="020B0604020202020204" pitchFamily="34" charset="0"/>
                        </a:rPr>
                        <a:t>3</a:t>
                      </a:r>
                      <a:endParaRPr lang="es-CO" sz="1300" b="0" i="0" u="none" strike="noStrike" dirty="0">
                        <a:solidFill>
                          <a:srgbClr val="000000"/>
                        </a:solidFill>
                        <a:effectLst/>
                        <a:latin typeface="Arial" panose="020B0604020202020204" pitchFamily="34" charset="0"/>
                        <a:cs typeface="Arial" panose="020B0604020202020204" pitchFamily="34" charset="0"/>
                      </a:endParaRPr>
                    </a:p>
                  </a:txBody>
                  <a:tcPr marL="3626" marR="3626" marT="3626" marB="0" anchor="ctr">
                    <a:lnL w="12700" cmpd="sng">
                      <a:noFill/>
                    </a:lnL>
                    <a:lnR w="12700" cap="flat" cmpd="sng" algn="ctr">
                      <a:noFill/>
                      <a:prstDash val="dot"/>
                      <a:round/>
                      <a:headEnd type="none" w="med" len="med"/>
                      <a:tailEnd type="none" w="med" len="med"/>
                    </a:lnR>
                    <a:lnT w="12700" cmpd="sng">
                      <a:noFill/>
                    </a:lnT>
                    <a:lnB w="127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s-MX" sz="1300" u="none" strike="noStrike" dirty="0">
                          <a:effectLst/>
                          <a:latin typeface="Arial" panose="020B0604020202020204" pitchFamily="34" charset="0"/>
                          <a:cs typeface="Arial" panose="020B0604020202020204" pitchFamily="34" charset="0"/>
                        </a:rPr>
                        <a:t>Los cargos que lideran de manera transversal temas estratégicos de gestión (tales como jefes de planeación, financieros, contratación, TI, servicio al ciudadano, líderes de otros sistemas de gestión, comités de riesgos) deben monitorear y evaluar la exposición al riesgo relacionadas con tecnología nueva y emergente. Desde el sistema de control interno efectuar su verificación.</a:t>
                      </a:r>
                      <a:endParaRPr lang="es-MX" sz="1300" b="0" i="0" u="none" strike="noStrike" dirty="0">
                        <a:solidFill>
                          <a:srgbClr val="000000"/>
                        </a:solidFill>
                        <a:effectLst/>
                        <a:latin typeface="Arial" panose="020B0604020202020204" pitchFamily="34" charset="0"/>
                        <a:cs typeface="Arial" panose="020B0604020202020204" pitchFamily="34" charset="0"/>
                      </a:endParaRPr>
                    </a:p>
                  </a:txBody>
                  <a:tcPr marL="3626" marR="3626" marT="3626" marB="0" anchor="ctr">
                    <a:lnL w="12700" cap="flat" cmpd="sng" algn="ctr">
                      <a:noFill/>
                      <a:prstDash val="dot"/>
                      <a:round/>
                      <a:headEnd type="none" w="med" len="med"/>
                      <a:tailEnd type="none" w="med" len="med"/>
                    </a:lnL>
                    <a:lnR w="12700" cap="flat" cmpd="sng" algn="ctr">
                      <a:solidFill>
                        <a:schemeClr val="tx1"/>
                      </a:solidFill>
                      <a:prstDash val="dot"/>
                      <a:round/>
                      <a:headEnd type="none" w="med" len="med"/>
                      <a:tailEnd type="none" w="med" len="med"/>
                    </a:lnR>
                    <a:lnB w="12700" cap="flat" cmpd="sng" algn="ctr">
                      <a:solidFill>
                        <a:schemeClr val="tx1"/>
                      </a:solidFill>
                      <a:prstDash val="dot"/>
                      <a:round/>
                      <a:headEnd type="none" w="med" len="med"/>
                      <a:tailEnd type="none" w="med" len="med"/>
                    </a:lnB>
                    <a:noFill/>
                  </a:tcPr>
                </a:tc>
                <a:tc>
                  <a:txBody>
                    <a:bodyPr/>
                    <a:lstStyle/>
                    <a:p>
                      <a:pPr algn="ctr" fontAlgn="ctr"/>
                      <a:r>
                        <a:rPr lang="es-MX" sz="1300" u="none" strike="noStrike" dirty="0">
                          <a:effectLst/>
                          <a:latin typeface="Arial" panose="020B0604020202020204" pitchFamily="34" charset="0"/>
                          <a:cs typeface="Arial" panose="020B0604020202020204" pitchFamily="34" charset="0"/>
                        </a:rPr>
                        <a:t>Gobierno Digital</a:t>
                      </a:r>
                      <a:endParaRPr lang="es-MX" sz="1300" b="0" i="0" u="none" strike="noStrike" dirty="0">
                        <a:solidFill>
                          <a:srgbClr val="000000"/>
                        </a:solidFill>
                        <a:effectLst/>
                        <a:latin typeface="Arial" panose="020B0604020202020204" pitchFamily="34" charset="0"/>
                        <a:cs typeface="Arial" panose="020B0604020202020204" pitchFamily="34" charset="0"/>
                      </a:endParaRPr>
                    </a:p>
                  </a:txBody>
                  <a:tcPr marL="3626" marR="3626" marT="3626" marB="0" anchor="ctr">
                    <a:lnL w="12700" cap="flat" cmpd="sng" algn="ctr">
                      <a:solidFill>
                        <a:schemeClr val="tx1"/>
                      </a:solidFill>
                      <a:prstDash val="dot"/>
                      <a:round/>
                      <a:headEnd type="none" w="med" len="med"/>
                      <a:tailEnd type="none" w="med" len="med"/>
                    </a:lnL>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4039220728"/>
                  </a:ext>
                </a:extLst>
              </a:tr>
              <a:tr h="729660">
                <a:tc>
                  <a:txBody>
                    <a:bodyPr/>
                    <a:lstStyle/>
                    <a:p>
                      <a:pPr algn="ctr" fontAlgn="ctr"/>
                      <a:r>
                        <a:rPr lang="es-CO" sz="1300" u="none" strike="noStrike" dirty="0">
                          <a:effectLst/>
                          <a:latin typeface="Arial" panose="020B0604020202020204" pitchFamily="34" charset="0"/>
                          <a:cs typeface="Arial" panose="020B0604020202020204" pitchFamily="34" charset="0"/>
                        </a:rPr>
                        <a:t>7</a:t>
                      </a:r>
                      <a:endParaRPr lang="es-CO" sz="1300" b="0" i="0" u="none" strike="noStrike" dirty="0">
                        <a:solidFill>
                          <a:srgbClr val="000000"/>
                        </a:solidFill>
                        <a:effectLst/>
                        <a:latin typeface="Arial" panose="020B0604020202020204" pitchFamily="34" charset="0"/>
                        <a:cs typeface="Arial" panose="020B0604020202020204" pitchFamily="34" charset="0"/>
                      </a:endParaRPr>
                    </a:p>
                  </a:txBody>
                  <a:tcPr marL="3626" marR="3626" marT="3626" marB="0" anchor="ctr">
                    <a:lnL w="12700" cmpd="sng">
                      <a:noFill/>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s-MX" sz="1300" u="none" strike="noStrike" dirty="0">
                          <a:effectLst/>
                          <a:latin typeface="Arial" panose="020B0604020202020204" pitchFamily="34" charset="0"/>
                          <a:cs typeface="Arial" panose="020B0604020202020204" pitchFamily="34" charset="0"/>
                        </a:rPr>
                        <a:t>Los cargos que lideran de manera transversal temas estratégicos de gestión (tales como jefes de planeación, financieros, contratación, TI, servicio al ciudadano, líderes de otros sistemas de gestión, comités de riesgos) deben verificar que la información fluya a través de los canales establecidos de manera accesible, oportuna, confiable, íntegra y segura de manera tal que respalde el funcionamiento del sistema de control interno (SCI).</a:t>
                      </a:r>
                      <a:endParaRPr lang="es-MX" sz="1300" b="0" i="0" u="none" strike="noStrike" dirty="0">
                        <a:solidFill>
                          <a:srgbClr val="000000"/>
                        </a:solidFill>
                        <a:effectLst/>
                        <a:latin typeface="Arial" panose="020B0604020202020204" pitchFamily="34" charset="0"/>
                        <a:cs typeface="Arial" panose="020B0604020202020204" pitchFamily="34" charset="0"/>
                      </a:endParaRPr>
                    </a:p>
                  </a:txBody>
                  <a:tcPr marL="3626" marR="3626" marT="3626" marB="0" anchor="ctr">
                    <a:lnL w="12700" cap="flat" cmpd="sng" algn="ctr">
                      <a:no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marL="171450" indent="-171450" algn="ctr" fontAlgn="ctr">
                        <a:buFont typeface="Arial" panose="020B0604020202020204" pitchFamily="34" charset="0"/>
                        <a:buChar char="•"/>
                      </a:pPr>
                      <a:r>
                        <a:rPr lang="es-MX" sz="1300" u="none" strike="noStrike" dirty="0">
                          <a:effectLst/>
                          <a:latin typeface="Arial" panose="020B0604020202020204" pitchFamily="34" charset="0"/>
                          <a:cs typeface="Arial" panose="020B0604020202020204" pitchFamily="34" charset="0"/>
                        </a:rPr>
                        <a:t>Gestión documental</a:t>
                      </a:r>
                    </a:p>
                    <a:p>
                      <a:pPr marL="171450" indent="-171450" algn="ctr" fontAlgn="ctr">
                        <a:buFont typeface="Arial" panose="020B0604020202020204" pitchFamily="34" charset="0"/>
                        <a:buChar char="•"/>
                      </a:pPr>
                      <a:r>
                        <a:rPr lang="es-MX" sz="1300" u="none" strike="noStrike" dirty="0">
                          <a:effectLst/>
                          <a:latin typeface="Arial" panose="020B0604020202020204" pitchFamily="34" charset="0"/>
                          <a:cs typeface="Arial" panose="020B0604020202020204" pitchFamily="34" charset="0"/>
                        </a:rPr>
                        <a:t>Transparencia, acceso a la información pública y lucha contra la corrupción</a:t>
                      </a:r>
                    </a:p>
                    <a:p>
                      <a:pPr marL="171450" indent="-171450" algn="ctr" fontAlgn="ctr">
                        <a:buFont typeface="Arial" panose="020B0604020202020204" pitchFamily="34" charset="0"/>
                        <a:buChar char="•"/>
                      </a:pPr>
                      <a:r>
                        <a:rPr lang="es-MX" sz="1300" u="none" strike="noStrike" dirty="0">
                          <a:effectLst/>
                          <a:latin typeface="Arial" panose="020B0604020202020204" pitchFamily="34" charset="0"/>
                          <a:cs typeface="Arial" panose="020B0604020202020204" pitchFamily="34" charset="0"/>
                        </a:rPr>
                        <a:t>Gestión de la información estadística</a:t>
                      </a:r>
                      <a:endParaRPr lang="es-MX" sz="1300" b="0" i="0" u="none" strike="noStrike" dirty="0">
                        <a:solidFill>
                          <a:srgbClr val="000000"/>
                        </a:solidFill>
                        <a:effectLst/>
                        <a:latin typeface="Arial" panose="020B0604020202020204" pitchFamily="34" charset="0"/>
                        <a:cs typeface="Arial" panose="020B0604020202020204" pitchFamily="34" charset="0"/>
                      </a:endParaRPr>
                    </a:p>
                  </a:txBody>
                  <a:tcPr marL="3626" marR="3626" marT="3626" marB="0" anchor="ctr">
                    <a:lnL w="12700" cap="flat" cmpd="sng" algn="ctr">
                      <a:solidFill>
                        <a:schemeClr val="tx1"/>
                      </a:solidFill>
                      <a:prstDash val="dot"/>
                      <a:round/>
                      <a:headEnd type="none" w="med" len="med"/>
                      <a:tailEnd type="none" w="med" len="med"/>
                    </a:lnL>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1299258854"/>
                  </a:ext>
                </a:extLst>
              </a:tr>
              <a:tr h="366492">
                <a:tc>
                  <a:txBody>
                    <a:bodyPr/>
                    <a:lstStyle/>
                    <a:p>
                      <a:pPr algn="ctr" fontAlgn="ctr"/>
                      <a:r>
                        <a:rPr lang="es-CO" sz="1300" u="none" strike="noStrike" dirty="0">
                          <a:effectLst/>
                          <a:latin typeface="Arial" panose="020B0604020202020204" pitchFamily="34" charset="0"/>
                          <a:cs typeface="Arial" panose="020B0604020202020204" pitchFamily="34" charset="0"/>
                        </a:rPr>
                        <a:t>8</a:t>
                      </a:r>
                      <a:endParaRPr lang="es-CO" sz="1300" b="0" i="0" u="none" strike="noStrike" dirty="0">
                        <a:solidFill>
                          <a:srgbClr val="000000"/>
                        </a:solidFill>
                        <a:effectLst/>
                        <a:latin typeface="Arial" panose="020B0604020202020204" pitchFamily="34" charset="0"/>
                        <a:cs typeface="Arial" panose="020B0604020202020204" pitchFamily="34" charset="0"/>
                      </a:endParaRPr>
                    </a:p>
                  </a:txBody>
                  <a:tcPr marL="3626" marR="3626" marT="3626" marB="0" anchor="ctr">
                    <a:lnL w="12700" cmpd="sng">
                      <a:noFill/>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s-MX" sz="1300" u="none" strike="noStrike" dirty="0">
                          <a:effectLst/>
                          <a:latin typeface="Arial" panose="020B0604020202020204" pitchFamily="34" charset="0"/>
                          <a:cs typeface="Arial" panose="020B0604020202020204" pitchFamily="34" charset="0"/>
                        </a:rPr>
                        <a:t>La evaluación a la gestión del riesgo que hacen los jefes de planeación, líderes de otros sistemas de gestión o comités de riesgos debe contemplar la confiabilidad de la información financiera y no financiera.</a:t>
                      </a:r>
                      <a:endParaRPr lang="es-MX" sz="1300" b="0" i="0" u="none" strike="noStrike" dirty="0">
                        <a:solidFill>
                          <a:srgbClr val="000000"/>
                        </a:solidFill>
                        <a:effectLst/>
                        <a:latin typeface="Arial" panose="020B0604020202020204" pitchFamily="34" charset="0"/>
                        <a:cs typeface="Arial" panose="020B0604020202020204" pitchFamily="34" charset="0"/>
                      </a:endParaRPr>
                    </a:p>
                  </a:txBody>
                  <a:tcPr marL="3626" marR="3626" marT="3626" marB="0" anchor="ctr">
                    <a:lnL w="12700" cap="flat" cmpd="sng" algn="ctr">
                      <a:no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fontAlgn="ctr"/>
                      <a:r>
                        <a:rPr lang="es-MX" sz="1300" u="none" strike="noStrike" dirty="0">
                          <a:effectLst/>
                          <a:latin typeface="Arial" panose="020B0604020202020204" pitchFamily="34" charset="0"/>
                          <a:cs typeface="Arial" panose="020B0604020202020204" pitchFamily="34" charset="0"/>
                        </a:rPr>
                        <a:t>Gestión Presupuestal y Eficiencia del Gasto Público</a:t>
                      </a:r>
                      <a:endParaRPr lang="es-MX" sz="1300" b="0" i="0" u="none" strike="noStrike" dirty="0">
                        <a:solidFill>
                          <a:srgbClr val="000000"/>
                        </a:solidFill>
                        <a:effectLst/>
                        <a:latin typeface="Arial" panose="020B0604020202020204" pitchFamily="34" charset="0"/>
                        <a:cs typeface="Arial" panose="020B0604020202020204" pitchFamily="34" charset="0"/>
                      </a:endParaRPr>
                    </a:p>
                  </a:txBody>
                  <a:tcPr marL="3626" marR="3626" marT="3626" marB="0" anchor="ctr">
                    <a:lnL w="12700" cap="flat" cmpd="sng" algn="ctr">
                      <a:solidFill>
                        <a:schemeClr val="tx1"/>
                      </a:solidFill>
                      <a:prstDash val="dot"/>
                      <a:round/>
                      <a:headEnd type="none" w="med" len="med"/>
                      <a:tailEnd type="none" w="med" len="med"/>
                    </a:lnL>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3409711041"/>
                  </a:ext>
                </a:extLst>
              </a:tr>
              <a:tr h="548076">
                <a:tc>
                  <a:txBody>
                    <a:bodyPr/>
                    <a:lstStyle/>
                    <a:p>
                      <a:pPr algn="ctr" fontAlgn="ctr"/>
                      <a:r>
                        <a:rPr lang="es-CO" sz="1300" u="none" strike="noStrike" dirty="0">
                          <a:effectLst/>
                          <a:latin typeface="Arial" panose="020B0604020202020204" pitchFamily="34" charset="0"/>
                          <a:cs typeface="Arial" panose="020B0604020202020204" pitchFamily="34" charset="0"/>
                        </a:rPr>
                        <a:t>11</a:t>
                      </a:r>
                      <a:endParaRPr lang="es-CO" sz="1300" b="0" i="0" u="none" strike="noStrike" dirty="0">
                        <a:solidFill>
                          <a:srgbClr val="000000"/>
                        </a:solidFill>
                        <a:effectLst/>
                        <a:latin typeface="Arial" panose="020B0604020202020204" pitchFamily="34" charset="0"/>
                        <a:cs typeface="Arial" panose="020B0604020202020204" pitchFamily="34" charset="0"/>
                      </a:endParaRPr>
                    </a:p>
                  </a:txBody>
                  <a:tcPr marL="3626" marR="3626" marT="3626" marB="0" anchor="ctr">
                    <a:lnL w="12700" cmpd="sng">
                      <a:noFill/>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s-MX" sz="1300" u="none" strike="noStrike" dirty="0">
                          <a:effectLst/>
                          <a:latin typeface="Arial" panose="020B0604020202020204" pitchFamily="34" charset="0"/>
                          <a:cs typeface="Arial" panose="020B0604020202020204" pitchFamily="34" charset="0"/>
                        </a:rPr>
                        <a:t>La entidad debe definir políticas, lineamientos y estrategias en materia de talento humano, que desplieguen actividades claves para atraer, desarrollar y retener personal competente para el logro de los objetivos institucionales. Desde el sistema de control interno efectuar su verificación.</a:t>
                      </a:r>
                      <a:endParaRPr lang="es-MX" sz="1300" b="0" i="0" u="none" strike="noStrike" dirty="0">
                        <a:solidFill>
                          <a:srgbClr val="000000"/>
                        </a:solidFill>
                        <a:effectLst/>
                        <a:latin typeface="Arial" panose="020B0604020202020204" pitchFamily="34" charset="0"/>
                        <a:cs typeface="Arial" panose="020B0604020202020204" pitchFamily="34" charset="0"/>
                      </a:endParaRPr>
                    </a:p>
                  </a:txBody>
                  <a:tcPr marL="3626" marR="3626" marT="3626" marB="0" anchor="ctr">
                    <a:lnL w="12700" cap="flat" cmpd="sng" algn="ctr">
                      <a:no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fontAlgn="ctr"/>
                      <a:r>
                        <a:rPr lang="es-MX" sz="1300" u="none" strike="noStrike" dirty="0">
                          <a:effectLst/>
                          <a:latin typeface="Arial" panose="020B0604020202020204" pitchFamily="34" charset="0"/>
                          <a:cs typeface="Arial" panose="020B0604020202020204" pitchFamily="34" charset="0"/>
                        </a:rPr>
                        <a:t>Estratégica Talento Humano</a:t>
                      </a:r>
                      <a:endParaRPr lang="es-MX" sz="1300" b="0" i="0" u="none" strike="noStrike" dirty="0">
                        <a:solidFill>
                          <a:srgbClr val="000000"/>
                        </a:solidFill>
                        <a:effectLst/>
                        <a:latin typeface="Arial" panose="020B0604020202020204" pitchFamily="34" charset="0"/>
                        <a:cs typeface="Arial" panose="020B0604020202020204" pitchFamily="34" charset="0"/>
                      </a:endParaRPr>
                    </a:p>
                  </a:txBody>
                  <a:tcPr marL="3626" marR="3626" marT="3626" marB="0" anchor="ctr">
                    <a:lnL w="12700" cap="flat" cmpd="sng" algn="ctr">
                      <a:solidFill>
                        <a:schemeClr val="tx1"/>
                      </a:solidFill>
                      <a:prstDash val="dot"/>
                      <a:round/>
                      <a:headEnd type="none" w="med" len="med"/>
                      <a:tailEnd type="none" w="med" len="med"/>
                    </a:lnL>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2967638452"/>
                  </a:ext>
                </a:extLst>
              </a:tr>
              <a:tr h="366492">
                <a:tc>
                  <a:txBody>
                    <a:bodyPr/>
                    <a:lstStyle/>
                    <a:p>
                      <a:pPr algn="ctr" fontAlgn="ctr"/>
                      <a:r>
                        <a:rPr lang="es-CO" sz="1300" u="none" strike="noStrike" dirty="0">
                          <a:effectLst/>
                          <a:latin typeface="Arial" panose="020B0604020202020204" pitchFamily="34" charset="0"/>
                          <a:cs typeface="Arial" panose="020B0604020202020204" pitchFamily="34" charset="0"/>
                        </a:rPr>
                        <a:t>12</a:t>
                      </a:r>
                      <a:endParaRPr lang="es-CO" sz="1300" b="0" i="0" u="none" strike="noStrike" dirty="0">
                        <a:solidFill>
                          <a:srgbClr val="000000"/>
                        </a:solidFill>
                        <a:effectLst/>
                        <a:latin typeface="Arial" panose="020B0604020202020204" pitchFamily="34" charset="0"/>
                        <a:cs typeface="Arial" panose="020B0604020202020204" pitchFamily="34" charset="0"/>
                      </a:endParaRPr>
                    </a:p>
                  </a:txBody>
                  <a:tcPr marL="3626" marR="3626" marT="3626" marB="0" anchor="ctr">
                    <a:lnL w="12700" cmpd="sng">
                      <a:noFill/>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s-MX" sz="1300" u="none" strike="noStrike" dirty="0">
                          <a:effectLst/>
                          <a:latin typeface="Arial" panose="020B0604020202020204" pitchFamily="34" charset="0"/>
                          <a:cs typeface="Arial" panose="020B0604020202020204" pitchFamily="34" charset="0"/>
                        </a:rPr>
                        <a:t>La entidad debe definir políticas, lineamientos y estrategias en materia de talento humano  efectivas y aporten al logro de los objetivos. Desde el sistema de control interno efectuar su verificación.</a:t>
                      </a:r>
                      <a:endParaRPr lang="es-MX" sz="1300" b="0" i="0" u="none" strike="noStrike" dirty="0">
                        <a:solidFill>
                          <a:srgbClr val="000000"/>
                        </a:solidFill>
                        <a:effectLst/>
                        <a:latin typeface="Arial" panose="020B0604020202020204" pitchFamily="34" charset="0"/>
                        <a:cs typeface="Arial" panose="020B0604020202020204" pitchFamily="34" charset="0"/>
                      </a:endParaRPr>
                    </a:p>
                  </a:txBody>
                  <a:tcPr marL="3626" marR="3626" marT="3626" marB="0" anchor="ctr">
                    <a:lnL w="12700" cap="flat" cmpd="sng" algn="ctr">
                      <a:no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marL="0" indent="0" algn="ctr" fontAlgn="ctr">
                        <a:buFont typeface="Arial" panose="020B0604020202020204" pitchFamily="34" charset="0"/>
                        <a:buNone/>
                      </a:pPr>
                      <a:r>
                        <a:rPr lang="es-MX" sz="1300" u="none" strike="noStrike" dirty="0">
                          <a:effectLst/>
                          <a:latin typeface="Arial" panose="020B0604020202020204" pitchFamily="34" charset="0"/>
                          <a:cs typeface="Arial" panose="020B0604020202020204" pitchFamily="34" charset="0"/>
                        </a:rPr>
                        <a:t>Estratégica Talento Humano</a:t>
                      </a:r>
                    </a:p>
                  </a:txBody>
                  <a:tcPr marL="3626" marR="3626" marT="3626" marB="0" anchor="ctr">
                    <a:lnL w="12700" cap="flat" cmpd="sng" algn="ctr">
                      <a:solidFill>
                        <a:schemeClr val="tx1"/>
                      </a:solidFill>
                      <a:prstDash val="dot"/>
                      <a:round/>
                      <a:headEnd type="none" w="med" len="med"/>
                      <a:tailEnd type="none" w="med" len="med"/>
                    </a:lnL>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958161265"/>
                  </a:ext>
                </a:extLst>
              </a:tr>
              <a:tr h="548076">
                <a:tc>
                  <a:txBody>
                    <a:bodyPr/>
                    <a:lstStyle/>
                    <a:p>
                      <a:pPr algn="ctr" fontAlgn="ctr"/>
                      <a:r>
                        <a:rPr lang="es-CO" sz="1300" u="none" strike="noStrike" dirty="0">
                          <a:effectLst/>
                          <a:latin typeface="Arial" panose="020B0604020202020204" pitchFamily="34" charset="0"/>
                          <a:cs typeface="Arial" panose="020B0604020202020204" pitchFamily="34" charset="0"/>
                        </a:rPr>
                        <a:t>13</a:t>
                      </a:r>
                      <a:endParaRPr lang="es-CO" sz="1300" b="0" i="0" u="none" strike="noStrike" dirty="0">
                        <a:solidFill>
                          <a:srgbClr val="000000"/>
                        </a:solidFill>
                        <a:effectLst/>
                        <a:latin typeface="Arial" panose="020B0604020202020204" pitchFamily="34" charset="0"/>
                        <a:cs typeface="Arial" panose="020B0604020202020204" pitchFamily="34" charset="0"/>
                      </a:endParaRPr>
                    </a:p>
                  </a:txBody>
                  <a:tcPr marL="3626" marR="3626" marT="3626" marB="0" anchor="ctr">
                    <a:lnL w="12700" cmpd="sng">
                      <a:noFill/>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s-MX" sz="1300" u="none" strike="noStrike" dirty="0">
                          <a:effectLst/>
                          <a:latin typeface="Arial" panose="020B0604020202020204" pitchFamily="34" charset="0"/>
                          <a:cs typeface="Arial" panose="020B0604020202020204" pitchFamily="34" charset="0"/>
                        </a:rPr>
                        <a:t>Identificar factores asociados al flujo y disponibilidad de la comunicación interna y externa que pueden afectar negativamente el cumplimiento de los objetivos institucionales. Desde el sistema de control interno efectuar su verificación.</a:t>
                      </a:r>
                      <a:endParaRPr lang="es-MX" sz="1300" b="0" i="0" u="none" strike="noStrike" dirty="0">
                        <a:solidFill>
                          <a:srgbClr val="000000"/>
                        </a:solidFill>
                        <a:effectLst/>
                        <a:latin typeface="Arial" panose="020B0604020202020204" pitchFamily="34" charset="0"/>
                        <a:cs typeface="Arial" panose="020B0604020202020204" pitchFamily="34" charset="0"/>
                      </a:endParaRPr>
                    </a:p>
                  </a:txBody>
                  <a:tcPr marL="3626" marR="3626" marT="3626" marB="0" anchor="ctr">
                    <a:lnL w="12700" cap="flat" cmpd="sng" algn="ctr">
                      <a:no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marL="0" indent="0" algn="ctr" fontAlgn="ctr">
                        <a:buFont typeface="Arial" panose="020B0604020202020204" pitchFamily="34" charset="0"/>
                        <a:buNone/>
                      </a:pPr>
                      <a:r>
                        <a:rPr lang="es-MX" sz="1300" u="none" strike="noStrike" dirty="0">
                          <a:effectLst/>
                          <a:latin typeface="Arial" panose="020B0604020202020204" pitchFamily="34" charset="0"/>
                          <a:cs typeface="Arial" panose="020B0604020202020204" pitchFamily="34" charset="0"/>
                        </a:rPr>
                        <a:t>Transparencia, acceso a la información pública y lucha contra la corrupción</a:t>
                      </a:r>
                    </a:p>
                  </a:txBody>
                  <a:tcPr marL="3626" marR="3626" marT="3626" marB="0" anchor="ctr">
                    <a:lnL w="12700" cap="flat" cmpd="sng" algn="ctr">
                      <a:solidFill>
                        <a:schemeClr val="tx1"/>
                      </a:solidFill>
                      <a:prstDash val="dot"/>
                      <a:round/>
                      <a:headEnd type="none" w="med" len="med"/>
                      <a:tailEnd type="none" w="med" len="med"/>
                    </a:lnL>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3336748995"/>
                  </a:ext>
                </a:extLst>
              </a:tr>
              <a:tr h="366492">
                <a:tc>
                  <a:txBody>
                    <a:bodyPr/>
                    <a:lstStyle/>
                    <a:p>
                      <a:pPr algn="ctr" fontAlgn="ctr"/>
                      <a:r>
                        <a:rPr lang="es-CO" sz="1300" u="none" strike="noStrike" dirty="0">
                          <a:effectLst/>
                          <a:latin typeface="Arial" panose="020B0604020202020204" pitchFamily="34" charset="0"/>
                          <a:cs typeface="Arial" panose="020B0604020202020204" pitchFamily="34" charset="0"/>
                        </a:rPr>
                        <a:t>14</a:t>
                      </a:r>
                      <a:endParaRPr lang="es-CO" sz="1300" b="0" i="0" u="none" strike="noStrike" dirty="0">
                        <a:solidFill>
                          <a:srgbClr val="000000"/>
                        </a:solidFill>
                        <a:effectLst/>
                        <a:latin typeface="Arial" panose="020B0604020202020204" pitchFamily="34" charset="0"/>
                        <a:cs typeface="Arial" panose="020B0604020202020204" pitchFamily="34" charset="0"/>
                      </a:endParaRPr>
                    </a:p>
                  </a:txBody>
                  <a:tcPr marL="3626" marR="3626" marT="3626" marB="0" anchor="ctr">
                    <a:lnL w="12700" cmpd="sng">
                      <a:noFill/>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s-MX" sz="1300" u="none" strike="noStrike" dirty="0">
                          <a:effectLst/>
                          <a:latin typeface="Arial" panose="020B0604020202020204" pitchFamily="34" charset="0"/>
                          <a:cs typeface="Arial" panose="020B0604020202020204" pitchFamily="34" charset="0"/>
                        </a:rPr>
                        <a:t>Identificar factores asociados a la atención del ciudadano que pueden afectar negativamente el cumplimiento de los objetivos institucionales. Desde el sistema de control interno efectuar su verificación.</a:t>
                      </a:r>
                      <a:endParaRPr lang="es-MX" sz="1300" b="0" i="0" u="none" strike="noStrike" dirty="0">
                        <a:solidFill>
                          <a:srgbClr val="000000"/>
                        </a:solidFill>
                        <a:effectLst/>
                        <a:latin typeface="Arial" panose="020B0604020202020204" pitchFamily="34" charset="0"/>
                        <a:cs typeface="Arial" panose="020B0604020202020204" pitchFamily="34" charset="0"/>
                      </a:endParaRPr>
                    </a:p>
                  </a:txBody>
                  <a:tcPr marL="3626" marR="3626" marT="3626" marB="0" anchor="ctr">
                    <a:lnL w="12700" cap="flat" cmpd="sng" algn="ctr">
                      <a:no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fontAlgn="ctr"/>
                      <a:r>
                        <a:rPr lang="es-MX" sz="1300" u="none" strike="noStrike" dirty="0">
                          <a:effectLst/>
                          <a:latin typeface="Arial" panose="020B0604020202020204" pitchFamily="34" charset="0"/>
                          <a:cs typeface="Arial" panose="020B0604020202020204" pitchFamily="34" charset="0"/>
                        </a:rPr>
                        <a:t>Servicio al Ciudadano</a:t>
                      </a:r>
                      <a:br>
                        <a:rPr lang="es-MX" sz="1300" u="none" strike="noStrike" dirty="0">
                          <a:effectLst/>
                          <a:latin typeface="Arial" panose="020B0604020202020204" pitchFamily="34" charset="0"/>
                          <a:cs typeface="Arial" panose="020B0604020202020204" pitchFamily="34" charset="0"/>
                        </a:rPr>
                      </a:br>
                      <a:r>
                        <a:rPr lang="es-MX" sz="1300" u="none" strike="noStrike" dirty="0">
                          <a:effectLst/>
                          <a:latin typeface="Arial" panose="020B0604020202020204" pitchFamily="34" charset="0"/>
                          <a:cs typeface="Arial" panose="020B0604020202020204" pitchFamily="34" charset="0"/>
                        </a:rPr>
                        <a:t>Planeación Institucional</a:t>
                      </a:r>
                      <a:endParaRPr lang="es-MX" sz="1300" b="0" i="0" u="none" strike="noStrike" dirty="0">
                        <a:solidFill>
                          <a:srgbClr val="000000"/>
                        </a:solidFill>
                        <a:effectLst/>
                        <a:latin typeface="Arial" panose="020B0604020202020204" pitchFamily="34" charset="0"/>
                        <a:cs typeface="Arial" panose="020B0604020202020204" pitchFamily="34" charset="0"/>
                      </a:endParaRPr>
                    </a:p>
                  </a:txBody>
                  <a:tcPr marL="3626" marR="3626" marT="3626" marB="0" anchor="ctr">
                    <a:lnL w="12700" cap="flat" cmpd="sng" algn="ctr">
                      <a:solidFill>
                        <a:schemeClr val="tx1"/>
                      </a:solidFill>
                      <a:prstDash val="dot"/>
                      <a:round/>
                      <a:headEnd type="none" w="med" len="med"/>
                      <a:tailEnd type="none" w="med" len="med"/>
                    </a:lnL>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4118523124"/>
                  </a:ext>
                </a:extLst>
              </a:tr>
              <a:tr h="366492">
                <a:tc>
                  <a:txBody>
                    <a:bodyPr/>
                    <a:lstStyle/>
                    <a:p>
                      <a:pPr algn="ctr" fontAlgn="ctr"/>
                      <a:r>
                        <a:rPr lang="es-CO" sz="1300" u="none" strike="noStrike" dirty="0">
                          <a:effectLst/>
                          <a:latin typeface="Arial" panose="020B0604020202020204" pitchFamily="34" charset="0"/>
                          <a:cs typeface="Arial" panose="020B0604020202020204" pitchFamily="34" charset="0"/>
                        </a:rPr>
                        <a:t>15</a:t>
                      </a:r>
                      <a:endParaRPr lang="es-CO" sz="1300" b="0" i="0" u="none" strike="noStrike" dirty="0">
                        <a:solidFill>
                          <a:srgbClr val="000000"/>
                        </a:solidFill>
                        <a:effectLst/>
                        <a:latin typeface="Arial" panose="020B0604020202020204" pitchFamily="34" charset="0"/>
                        <a:cs typeface="Arial" panose="020B0604020202020204" pitchFamily="34" charset="0"/>
                      </a:endParaRPr>
                    </a:p>
                  </a:txBody>
                  <a:tcPr marL="3626" marR="3626" marT="3626" marB="0" anchor="ctr">
                    <a:lnL w="12700" cmpd="sng">
                      <a:noFill/>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s-MX" sz="1300" u="none" strike="noStrike" dirty="0">
                          <a:effectLst/>
                          <a:latin typeface="Arial" panose="020B0604020202020204" pitchFamily="34" charset="0"/>
                          <a:cs typeface="Arial" panose="020B0604020202020204" pitchFamily="34" charset="0"/>
                        </a:rPr>
                        <a:t>Identificar factores asociados a la seguridad digital que pueden afectar negativamente el cumplimiento de los objetivos institucionales. Desde el sistema de control interno efectuar su verificación.</a:t>
                      </a:r>
                      <a:endParaRPr lang="es-MX" sz="1300" b="0" i="0" u="none" strike="noStrike" dirty="0">
                        <a:solidFill>
                          <a:srgbClr val="000000"/>
                        </a:solidFill>
                        <a:effectLst/>
                        <a:latin typeface="Arial" panose="020B0604020202020204" pitchFamily="34" charset="0"/>
                        <a:cs typeface="Arial" panose="020B0604020202020204" pitchFamily="34" charset="0"/>
                      </a:endParaRPr>
                    </a:p>
                  </a:txBody>
                  <a:tcPr marL="3626" marR="3626" marT="3626" marB="0" anchor="ctr">
                    <a:lnL w="12700" cap="flat" cmpd="sng" algn="ctr">
                      <a:no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fontAlgn="ctr"/>
                      <a:r>
                        <a:rPr lang="es-MX" sz="1300" u="none" strike="noStrike" dirty="0">
                          <a:effectLst/>
                          <a:latin typeface="Arial" panose="020B0604020202020204" pitchFamily="34" charset="0"/>
                          <a:cs typeface="Arial" panose="020B0604020202020204" pitchFamily="34" charset="0"/>
                        </a:rPr>
                        <a:t>Seguridad Digital</a:t>
                      </a:r>
                    </a:p>
                    <a:p>
                      <a:pPr algn="ctr" fontAlgn="ctr"/>
                      <a:r>
                        <a:rPr lang="es-MX" sz="1300" u="none" strike="noStrike" dirty="0">
                          <a:effectLst/>
                          <a:latin typeface="Arial" panose="020B0604020202020204" pitchFamily="34" charset="0"/>
                          <a:cs typeface="Arial" panose="020B0604020202020204" pitchFamily="34" charset="0"/>
                        </a:rPr>
                        <a:t> Planeación Institucional</a:t>
                      </a:r>
                      <a:endParaRPr lang="es-MX" sz="1300" b="0" i="0" u="none" strike="noStrike" dirty="0">
                        <a:solidFill>
                          <a:srgbClr val="000000"/>
                        </a:solidFill>
                        <a:effectLst/>
                        <a:latin typeface="Arial" panose="020B0604020202020204" pitchFamily="34" charset="0"/>
                        <a:cs typeface="Arial" panose="020B0604020202020204" pitchFamily="34" charset="0"/>
                      </a:endParaRPr>
                    </a:p>
                  </a:txBody>
                  <a:tcPr marL="3626" marR="3626" marT="3626" marB="0" anchor="ctr">
                    <a:lnL w="12700" cap="flat" cmpd="sng" algn="ctr">
                      <a:solidFill>
                        <a:schemeClr val="tx1"/>
                      </a:solidFill>
                      <a:prstDash val="dot"/>
                      <a:round/>
                      <a:headEnd type="none" w="med" len="med"/>
                      <a:tailEnd type="none" w="med" len="med"/>
                    </a:lnL>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4048621015"/>
                  </a:ext>
                </a:extLst>
              </a:tr>
              <a:tr h="366492">
                <a:tc>
                  <a:txBody>
                    <a:bodyPr/>
                    <a:lstStyle/>
                    <a:p>
                      <a:pPr algn="ctr" fontAlgn="ctr"/>
                      <a:r>
                        <a:rPr lang="es-CO" sz="1300" u="none" strike="noStrike" dirty="0">
                          <a:effectLst/>
                          <a:latin typeface="Arial" panose="020B0604020202020204" pitchFamily="34" charset="0"/>
                          <a:cs typeface="Arial" panose="020B0604020202020204" pitchFamily="34" charset="0"/>
                        </a:rPr>
                        <a:t>16</a:t>
                      </a:r>
                      <a:endParaRPr lang="es-CO" sz="1300" b="0" i="0" u="none" strike="noStrike" dirty="0">
                        <a:solidFill>
                          <a:srgbClr val="000000"/>
                        </a:solidFill>
                        <a:effectLst/>
                        <a:latin typeface="Arial" panose="020B0604020202020204" pitchFamily="34" charset="0"/>
                        <a:cs typeface="Arial" panose="020B0604020202020204" pitchFamily="34" charset="0"/>
                      </a:endParaRPr>
                    </a:p>
                  </a:txBody>
                  <a:tcPr marL="3626" marR="3626" marT="3626" marB="0" anchor="ctr">
                    <a:lnL w="12700" cmpd="sng">
                      <a:noFill/>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s-MX" sz="1300" u="none" strike="noStrike" dirty="0">
                          <a:effectLst/>
                          <a:latin typeface="Arial" panose="020B0604020202020204" pitchFamily="34" charset="0"/>
                          <a:cs typeface="Arial" panose="020B0604020202020204" pitchFamily="34" charset="0"/>
                        </a:rPr>
                        <a:t>Identificar factores de carácter fiscal que pueden afectar negativamente el cumplimiento de los objetivos institucionales. Desde el sistema de control interno efectuar su verificación.</a:t>
                      </a:r>
                      <a:endParaRPr lang="es-MX" sz="1300" b="0" i="0" u="none" strike="noStrike" dirty="0">
                        <a:solidFill>
                          <a:srgbClr val="000000"/>
                        </a:solidFill>
                        <a:effectLst/>
                        <a:latin typeface="Arial" panose="020B0604020202020204" pitchFamily="34" charset="0"/>
                        <a:cs typeface="Arial" panose="020B0604020202020204" pitchFamily="34" charset="0"/>
                      </a:endParaRPr>
                    </a:p>
                  </a:txBody>
                  <a:tcPr marL="3626" marR="3626" marT="3626" marB="0" anchor="ctr">
                    <a:lnL w="12700" cap="flat" cmpd="sng" algn="ctr">
                      <a:no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fontAlgn="ctr"/>
                      <a:r>
                        <a:rPr lang="es-MX" sz="1300" u="none" strike="noStrike" dirty="0">
                          <a:effectLst/>
                          <a:latin typeface="Arial" panose="020B0604020202020204" pitchFamily="34" charset="0"/>
                          <a:cs typeface="Arial" panose="020B0604020202020204" pitchFamily="34" charset="0"/>
                        </a:rPr>
                        <a:t>Gestión Presupuestal y Eficiencia del Gasto Público</a:t>
                      </a:r>
                      <a:endParaRPr lang="es-MX" sz="1300" b="0" i="0" u="none" strike="noStrike" dirty="0">
                        <a:solidFill>
                          <a:srgbClr val="000000"/>
                        </a:solidFill>
                        <a:effectLst/>
                        <a:latin typeface="Arial" panose="020B0604020202020204" pitchFamily="34" charset="0"/>
                        <a:cs typeface="Arial" panose="020B0604020202020204" pitchFamily="34" charset="0"/>
                      </a:endParaRPr>
                    </a:p>
                  </a:txBody>
                  <a:tcPr marL="3626" marR="3626" marT="3626" marB="0" anchor="ctr">
                    <a:lnL w="12700" cap="flat" cmpd="sng" algn="ctr">
                      <a:solidFill>
                        <a:schemeClr val="tx1"/>
                      </a:solidFill>
                      <a:prstDash val="dot"/>
                      <a:round/>
                      <a:headEnd type="none" w="med" len="med"/>
                      <a:tailEnd type="none" w="med" len="med"/>
                    </a:lnL>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2796013289"/>
                  </a:ext>
                </a:extLst>
              </a:tr>
              <a:tr h="366492">
                <a:tc>
                  <a:txBody>
                    <a:bodyPr/>
                    <a:lstStyle/>
                    <a:p>
                      <a:pPr algn="ctr" fontAlgn="ctr"/>
                      <a:r>
                        <a:rPr lang="es-CO" sz="1300" u="none" strike="noStrike" dirty="0">
                          <a:effectLst/>
                          <a:latin typeface="Arial" panose="020B0604020202020204" pitchFamily="34" charset="0"/>
                          <a:cs typeface="Arial" panose="020B0604020202020204" pitchFamily="34" charset="0"/>
                        </a:rPr>
                        <a:t>17</a:t>
                      </a:r>
                      <a:endParaRPr lang="es-CO" sz="1300" b="0" i="0" u="none" strike="noStrike" dirty="0">
                        <a:solidFill>
                          <a:srgbClr val="000000"/>
                        </a:solidFill>
                        <a:effectLst/>
                        <a:latin typeface="Arial" panose="020B0604020202020204" pitchFamily="34" charset="0"/>
                        <a:cs typeface="Arial" panose="020B0604020202020204" pitchFamily="34" charset="0"/>
                      </a:endParaRPr>
                    </a:p>
                  </a:txBody>
                  <a:tcPr marL="3626" marR="3626" marT="3626" marB="0" anchor="ctr">
                    <a:lnR w="12700" cap="flat" cmpd="sng" algn="ctr">
                      <a:solidFill>
                        <a:schemeClr val="tx1"/>
                      </a:solidFill>
                      <a:prstDash val="dot"/>
                      <a:round/>
                      <a:headEnd type="none" w="med" len="med"/>
                      <a:tailEnd type="none" w="med" len="med"/>
                    </a:lnR>
                    <a:lnT w="12700" cap="flat" cmpd="sng" algn="ctr">
                      <a:noFill/>
                      <a:prstDash val="dot"/>
                      <a:round/>
                      <a:headEnd type="none" w="med" len="med"/>
                      <a:tailEnd type="none" w="med" len="med"/>
                    </a:lnT>
                    <a:noFill/>
                  </a:tcPr>
                </a:tc>
                <a:tc>
                  <a:txBody>
                    <a:bodyPr/>
                    <a:lstStyle/>
                    <a:p>
                      <a:pPr algn="l" fontAlgn="ctr"/>
                      <a:r>
                        <a:rPr lang="es-MX" sz="1300" u="none" strike="noStrike" dirty="0">
                          <a:effectLst/>
                          <a:latin typeface="Arial" panose="020B0604020202020204" pitchFamily="34" charset="0"/>
                          <a:cs typeface="Arial" panose="020B0604020202020204" pitchFamily="34" charset="0"/>
                        </a:rPr>
                        <a:t>Formular directrices de conciliación en la entidad. Desde el sistema de control interno efectuar su verificación.</a:t>
                      </a:r>
                      <a:endParaRPr lang="es-MX" sz="1300" b="0" i="0" u="none" strike="noStrike" dirty="0">
                        <a:solidFill>
                          <a:srgbClr val="000000"/>
                        </a:solidFill>
                        <a:effectLst/>
                        <a:latin typeface="Arial" panose="020B0604020202020204" pitchFamily="34" charset="0"/>
                        <a:cs typeface="Arial" panose="020B0604020202020204" pitchFamily="34" charset="0"/>
                      </a:endParaRPr>
                    </a:p>
                  </a:txBody>
                  <a:tcPr marL="3626" marR="3626" marT="3626" marB="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noFill/>
                  </a:tcPr>
                </a:tc>
                <a:tc>
                  <a:txBody>
                    <a:bodyPr/>
                    <a:lstStyle/>
                    <a:p>
                      <a:pPr algn="ctr" fontAlgn="ctr"/>
                      <a:r>
                        <a:rPr lang="es-MX" sz="1300" u="none" strike="noStrike" dirty="0">
                          <a:effectLst/>
                          <a:latin typeface="Arial" panose="020B0604020202020204" pitchFamily="34" charset="0"/>
                          <a:cs typeface="Arial" panose="020B0604020202020204" pitchFamily="34" charset="0"/>
                        </a:rPr>
                        <a:t>Defensa Jurídica</a:t>
                      </a:r>
                      <a:endParaRPr lang="es-MX" sz="1300" b="0" i="0" u="none" strike="noStrike" dirty="0">
                        <a:solidFill>
                          <a:srgbClr val="000000"/>
                        </a:solidFill>
                        <a:effectLst/>
                        <a:latin typeface="Arial" panose="020B0604020202020204" pitchFamily="34" charset="0"/>
                        <a:cs typeface="Arial" panose="020B0604020202020204" pitchFamily="34" charset="0"/>
                      </a:endParaRPr>
                    </a:p>
                  </a:txBody>
                  <a:tcPr marL="3626" marR="3626" marT="3626" marB="0" anchor="ctr">
                    <a:lnL w="12700" cap="flat" cmpd="sng" algn="ctr">
                      <a:solidFill>
                        <a:schemeClr val="tx1"/>
                      </a:solidFill>
                      <a:prstDash val="dot"/>
                      <a:round/>
                      <a:headEnd type="none" w="med" len="med"/>
                      <a:tailEnd type="none" w="med" len="med"/>
                    </a:lnL>
                    <a:lnT w="12700" cap="flat" cmpd="sng" algn="ctr">
                      <a:solidFill>
                        <a:schemeClr val="tx1"/>
                      </a:solidFill>
                      <a:prstDash val="dot"/>
                      <a:round/>
                      <a:headEnd type="none" w="med" len="med"/>
                      <a:tailEnd type="none" w="med" len="med"/>
                    </a:lnT>
                    <a:noFill/>
                  </a:tcPr>
                </a:tc>
                <a:extLst>
                  <a:ext uri="{0D108BD9-81ED-4DB2-BD59-A6C34878D82A}">
                    <a16:rowId xmlns:a16="http://schemas.microsoft.com/office/drawing/2014/main" val="3469539249"/>
                  </a:ext>
                </a:extLst>
              </a:tr>
            </a:tbl>
          </a:graphicData>
        </a:graphic>
      </p:graphicFrame>
      <p:sp>
        <p:nvSpPr>
          <p:cNvPr id="5" name="Rectángulo 4">
            <a:extLst>
              <a:ext uri="{FF2B5EF4-FFF2-40B4-BE49-F238E27FC236}">
                <a16:creationId xmlns:a16="http://schemas.microsoft.com/office/drawing/2014/main" id="{413CFA03-4BA0-4455-B5D1-7B2059B51FB0}"/>
              </a:ext>
            </a:extLst>
          </p:cNvPr>
          <p:cNvSpPr/>
          <p:nvPr/>
        </p:nvSpPr>
        <p:spPr>
          <a:xfrm>
            <a:off x="215066" y="-45638"/>
            <a:ext cx="6082114" cy="523220"/>
          </a:xfrm>
          <a:prstGeom prst="rect">
            <a:avLst/>
          </a:prstGeom>
        </p:spPr>
        <p:txBody>
          <a:bodyPr wrap="none">
            <a:spAutoFit/>
          </a:bodyPr>
          <a:lstStyle/>
          <a:p>
            <a:r>
              <a:rPr lang="es-MX" sz="2800" b="1" dirty="0">
                <a:latin typeface="Century Gothic" panose="020B0502020202020204" pitchFamily="34" charset="0"/>
              </a:rPr>
              <a:t>10</a:t>
            </a:r>
            <a:r>
              <a:rPr lang="es-MX" sz="2000" b="1" dirty="0">
                <a:latin typeface="Century Gothic" panose="020B0502020202020204" pitchFamily="34" charset="0"/>
              </a:rPr>
              <a:t> Procede que se gestionen en otras políticas</a:t>
            </a:r>
            <a:endParaRPr lang="es-CO" sz="2000" b="1" dirty="0"/>
          </a:p>
        </p:txBody>
      </p:sp>
    </p:spTree>
    <p:extLst>
      <p:ext uri="{BB962C8B-B14F-4D97-AF65-F5344CB8AC3E}">
        <p14:creationId xmlns:p14="http://schemas.microsoft.com/office/powerpoint/2010/main" val="3697845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17A4F99D-4A17-4F1A-8DE9-D72A11758D8D}"/>
              </a:ext>
            </a:extLst>
          </p:cNvPr>
          <p:cNvGraphicFramePr>
            <a:graphicFrameLocks noGrp="1"/>
          </p:cNvGraphicFramePr>
          <p:nvPr/>
        </p:nvGraphicFramePr>
        <p:xfrm>
          <a:off x="215066" y="477582"/>
          <a:ext cx="11558667" cy="5425239"/>
        </p:xfrm>
        <a:graphic>
          <a:graphicData uri="http://schemas.openxmlformats.org/drawingml/2006/table">
            <a:tbl>
              <a:tblPr>
                <a:tableStyleId>{5C22544A-7EE6-4342-B048-85BDC9FD1C3A}</a:tableStyleId>
              </a:tblPr>
              <a:tblGrid>
                <a:gridCol w="321963">
                  <a:extLst>
                    <a:ext uri="{9D8B030D-6E8A-4147-A177-3AD203B41FA5}">
                      <a16:colId xmlns:a16="http://schemas.microsoft.com/office/drawing/2014/main" val="2967065977"/>
                    </a:ext>
                  </a:extLst>
                </a:gridCol>
                <a:gridCol w="7639562">
                  <a:extLst>
                    <a:ext uri="{9D8B030D-6E8A-4147-A177-3AD203B41FA5}">
                      <a16:colId xmlns:a16="http://schemas.microsoft.com/office/drawing/2014/main" val="1353937371"/>
                    </a:ext>
                  </a:extLst>
                </a:gridCol>
                <a:gridCol w="3597142">
                  <a:extLst>
                    <a:ext uri="{9D8B030D-6E8A-4147-A177-3AD203B41FA5}">
                      <a16:colId xmlns:a16="http://schemas.microsoft.com/office/drawing/2014/main" val="479775942"/>
                    </a:ext>
                  </a:extLst>
                </a:gridCol>
              </a:tblGrid>
              <a:tr h="294759">
                <a:tc>
                  <a:txBody>
                    <a:bodyPr/>
                    <a:lstStyle/>
                    <a:p>
                      <a:pPr algn="ctr" fontAlgn="ctr"/>
                      <a:r>
                        <a:rPr lang="es-CO" sz="1300" b="1" u="none" strike="noStrike" dirty="0">
                          <a:solidFill>
                            <a:schemeClr val="bg1"/>
                          </a:solidFill>
                          <a:effectLst/>
                          <a:latin typeface="Arial" panose="020B0604020202020204" pitchFamily="34" charset="0"/>
                          <a:cs typeface="Arial" panose="020B0604020202020204" pitchFamily="34" charset="0"/>
                        </a:rPr>
                        <a:t>No</a:t>
                      </a:r>
                      <a:endParaRPr lang="es-CO" sz="1300" b="1" i="0" u="none" strike="noStrike" dirty="0">
                        <a:solidFill>
                          <a:schemeClr val="bg1"/>
                        </a:solidFill>
                        <a:effectLst/>
                        <a:latin typeface="Arial" panose="020B0604020202020204" pitchFamily="34" charset="0"/>
                        <a:cs typeface="Arial" panose="020B0604020202020204" pitchFamily="34" charset="0"/>
                      </a:endParaRPr>
                    </a:p>
                  </a:txBody>
                  <a:tcPr marL="3626" marR="3626" marT="3626" marB="0" anchor="ctr">
                    <a:lnB w="12700" cmpd="sng">
                      <a:noFill/>
                    </a:lnB>
                    <a:solidFill>
                      <a:srgbClr val="002060"/>
                    </a:solidFill>
                  </a:tcPr>
                </a:tc>
                <a:tc>
                  <a:txBody>
                    <a:bodyPr/>
                    <a:lstStyle/>
                    <a:p>
                      <a:pPr algn="ctr" fontAlgn="ctr"/>
                      <a:r>
                        <a:rPr lang="es-CO" sz="1300" b="1" u="none" strike="noStrike" dirty="0">
                          <a:solidFill>
                            <a:schemeClr val="bg1"/>
                          </a:solidFill>
                          <a:effectLst/>
                          <a:latin typeface="Arial" panose="020B0604020202020204" pitchFamily="34" charset="0"/>
                          <a:cs typeface="Arial" panose="020B0604020202020204" pitchFamily="34" charset="0"/>
                        </a:rPr>
                        <a:t>Recomendación</a:t>
                      </a:r>
                      <a:endParaRPr lang="es-CO" sz="1300" b="1" i="0" u="none" strike="noStrike" dirty="0">
                        <a:solidFill>
                          <a:schemeClr val="bg1"/>
                        </a:solidFill>
                        <a:effectLst/>
                        <a:latin typeface="Arial" panose="020B0604020202020204" pitchFamily="34" charset="0"/>
                        <a:cs typeface="Arial" panose="020B0604020202020204" pitchFamily="34" charset="0"/>
                      </a:endParaRPr>
                    </a:p>
                  </a:txBody>
                  <a:tcPr marL="3626" marR="3626" marT="3626" marB="0" anchor="ctr">
                    <a:solidFill>
                      <a:srgbClr val="002060"/>
                    </a:solidFill>
                  </a:tcPr>
                </a:tc>
                <a:tc>
                  <a:txBody>
                    <a:bodyPr/>
                    <a:lstStyle/>
                    <a:p>
                      <a:pPr algn="ctr" fontAlgn="ctr"/>
                      <a:r>
                        <a:rPr lang="es-MX" sz="1300" b="1" u="none" strike="noStrike" dirty="0">
                          <a:solidFill>
                            <a:schemeClr val="bg1"/>
                          </a:solidFill>
                          <a:effectLst/>
                          <a:latin typeface="Arial" panose="020B0604020202020204" pitchFamily="34" charset="0"/>
                          <a:cs typeface="Arial" panose="020B0604020202020204" pitchFamily="34" charset="0"/>
                        </a:rPr>
                        <a:t>Se debe desarrollar desde la Política</a:t>
                      </a:r>
                      <a:endParaRPr lang="es-MX" sz="1300" b="1" i="0" u="none" strike="noStrike" dirty="0">
                        <a:solidFill>
                          <a:schemeClr val="bg1"/>
                        </a:solidFill>
                        <a:effectLst/>
                        <a:latin typeface="Arial" panose="020B0604020202020204" pitchFamily="34" charset="0"/>
                        <a:cs typeface="Arial" panose="020B0604020202020204" pitchFamily="34" charset="0"/>
                      </a:endParaRPr>
                    </a:p>
                  </a:txBody>
                  <a:tcPr marL="3626" marR="3626" marT="3626" marB="0" anchor="ctr">
                    <a:solidFill>
                      <a:srgbClr val="002060"/>
                    </a:solidFill>
                  </a:tcPr>
                </a:tc>
                <a:extLst>
                  <a:ext uri="{0D108BD9-81ED-4DB2-BD59-A6C34878D82A}">
                    <a16:rowId xmlns:a16="http://schemas.microsoft.com/office/drawing/2014/main" val="1847696131"/>
                  </a:ext>
                </a:extLst>
              </a:tr>
              <a:tr h="631113">
                <a:tc>
                  <a:txBody>
                    <a:bodyPr/>
                    <a:lstStyle/>
                    <a:p>
                      <a:pPr algn="ctr" fontAlgn="ctr"/>
                      <a:r>
                        <a:rPr lang="es-CO" sz="1100" u="none" strike="noStrike" dirty="0">
                          <a:effectLst/>
                          <a:latin typeface="Arial" panose="020B0604020202020204" pitchFamily="34" charset="0"/>
                          <a:cs typeface="Arial" panose="020B0604020202020204" pitchFamily="34" charset="0"/>
                        </a:rPr>
                        <a:t>1</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4629" marR="4629" marT="4629" marB="0" anchor="ctr">
                    <a:lnL w="12700" cmpd="sng">
                      <a:noFill/>
                    </a:lnL>
                    <a:lnR w="12700" cap="flat" cmpd="sng" algn="ctr">
                      <a:noFill/>
                      <a:prstDash val="dot"/>
                      <a:round/>
                      <a:headEnd type="none" w="med" len="med"/>
                      <a:tailEnd type="none" w="med" len="med"/>
                    </a:lnR>
                    <a:lnT w="12700" cmpd="sng">
                      <a:noFill/>
                    </a:lnT>
                    <a:lnB w="127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s-MX" sz="1200" u="none" strike="noStrike" dirty="0">
                          <a:effectLst/>
                          <a:latin typeface="Arial" panose="020B0604020202020204" pitchFamily="34" charset="0"/>
                          <a:cs typeface="Arial" panose="020B0604020202020204" pitchFamily="34" charset="0"/>
                        </a:rPr>
                        <a:t>La entidad debe incorporar el análisis del contexto interno y externo de la entidad dentro de la política de administración de riesgos establecida por la alta dirección y el comité institucional de coordinación de control interno.</a:t>
                      </a:r>
                      <a:endParaRPr lang="es-MX" sz="1200" b="0" i="0" u="none" strike="noStrike" dirty="0">
                        <a:solidFill>
                          <a:srgbClr val="000000"/>
                        </a:solidFill>
                        <a:effectLst/>
                        <a:latin typeface="Arial" panose="020B0604020202020204" pitchFamily="34" charset="0"/>
                        <a:cs typeface="Arial" panose="020B0604020202020204" pitchFamily="34" charset="0"/>
                      </a:endParaRPr>
                    </a:p>
                  </a:txBody>
                  <a:tcPr marL="4629" marR="4629" marT="4629" marB="0" anchor="ctr">
                    <a:lnL w="12700" cap="flat" cmpd="sng" algn="ctr">
                      <a:noFill/>
                      <a:prstDash val="dot"/>
                      <a:round/>
                      <a:headEnd type="none" w="med" len="med"/>
                      <a:tailEnd type="none" w="med" len="med"/>
                    </a:lnL>
                    <a:lnR w="12700" cap="flat" cmpd="sng" algn="ctr">
                      <a:solidFill>
                        <a:schemeClr val="tx1"/>
                      </a:solidFill>
                      <a:prstDash val="dot"/>
                      <a:round/>
                      <a:headEnd type="none" w="med" len="med"/>
                      <a:tailEnd type="none" w="med" len="med"/>
                    </a:lnR>
                    <a:lnB w="12700" cap="flat" cmpd="sng" algn="ctr">
                      <a:solidFill>
                        <a:schemeClr val="tx1"/>
                      </a:solidFill>
                      <a:prstDash val="dot"/>
                      <a:round/>
                      <a:headEnd type="none" w="med" len="med"/>
                      <a:tailEnd type="none" w="med" len="med"/>
                    </a:lnB>
                    <a:noFill/>
                  </a:tcPr>
                </a:tc>
                <a:tc>
                  <a:txBody>
                    <a:bodyPr/>
                    <a:lstStyle/>
                    <a:p>
                      <a:pPr algn="ctr" fontAlgn="ctr"/>
                      <a:r>
                        <a:rPr lang="es-CO" sz="1100" u="none" strike="noStrike" dirty="0">
                          <a:effectLst/>
                          <a:latin typeface="Arial" panose="020B0604020202020204" pitchFamily="34" charset="0"/>
                          <a:cs typeface="Arial" panose="020B0604020202020204" pitchFamily="34" charset="0"/>
                        </a:rPr>
                        <a:t>Planeación Institucional</a:t>
                      </a:r>
                      <a:br>
                        <a:rPr lang="es-CO" sz="1100" u="none" strike="noStrike" dirty="0">
                          <a:effectLst/>
                          <a:latin typeface="Arial" panose="020B0604020202020204" pitchFamily="34" charset="0"/>
                          <a:cs typeface="Arial" panose="020B0604020202020204" pitchFamily="34" charset="0"/>
                        </a:rPr>
                      </a:br>
                      <a:r>
                        <a:rPr lang="es-CO" sz="1100" u="none" strike="noStrike" dirty="0">
                          <a:effectLst/>
                          <a:latin typeface="Arial" panose="020B0604020202020204" pitchFamily="34" charset="0"/>
                          <a:cs typeface="Arial" panose="020B0604020202020204" pitchFamily="34" charset="0"/>
                        </a:rPr>
                        <a:t>Seguridad Digital</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4629" marR="4629" marT="4629" marB="0" anchor="ctr">
                    <a:lnL w="12700" cap="flat" cmpd="sng" algn="ctr">
                      <a:solidFill>
                        <a:schemeClr val="tx1"/>
                      </a:solidFill>
                      <a:prstDash val="dot"/>
                      <a:round/>
                      <a:headEnd type="none" w="med" len="med"/>
                      <a:tailEnd type="none" w="med" len="med"/>
                    </a:lnL>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4039220728"/>
                  </a:ext>
                </a:extLst>
              </a:tr>
              <a:tr h="631113">
                <a:tc>
                  <a:txBody>
                    <a:bodyPr/>
                    <a:lstStyle/>
                    <a:p>
                      <a:pPr algn="ctr" fontAlgn="ctr"/>
                      <a:r>
                        <a:rPr lang="es-CO" sz="1100" u="none" strike="noStrike" dirty="0">
                          <a:effectLst/>
                          <a:latin typeface="Arial" panose="020B0604020202020204" pitchFamily="34" charset="0"/>
                          <a:cs typeface="Arial" panose="020B0604020202020204" pitchFamily="34" charset="0"/>
                        </a:rPr>
                        <a:t>2</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4629" marR="4629" marT="4629" marB="0" anchor="ctr">
                    <a:lnL w="12700" cmpd="sng">
                      <a:noFill/>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s-MX" sz="1200" u="none" strike="noStrike" dirty="0">
                          <a:effectLst/>
                          <a:latin typeface="Arial" panose="020B0604020202020204" pitchFamily="34" charset="0"/>
                          <a:cs typeface="Arial" panose="020B0604020202020204" pitchFamily="34" charset="0"/>
                        </a:rPr>
                        <a:t>El comité institucional de coordinación de control interno debe fomentar la divulgación e implementación de la política de administración del riesgo.</a:t>
                      </a:r>
                      <a:endParaRPr lang="es-MX" sz="1200" b="0" i="0" u="none" strike="noStrike" dirty="0">
                        <a:solidFill>
                          <a:srgbClr val="000000"/>
                        </a:solidFill>
                        <a:effectLst/>
                        <a:latin typeface="Arial" panose="020B0604020202020204" pitchFamily="34" charset="0"/>
                        <a:cs typeface="Arial" panose="020B0604020202020204" pitchFamily="34" charset="0"/>
                      </a:endParaRPr>
                    </a:p>
                  </a:txBody>
                  <a:tcPr marL="4629" marR="4629" marT="4629" marB="0" anchor="ctr">
                    <a:lnL w="12700" cap="flat" cmpd="sng" algn="ctr">
                      <a:no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fontAlgn="ctr"/>
                      <a:r>
                        <a:rPr lang="es-CO" sz="1100" u="none" strike="noStrike" dirty="0">
                          <a:effectLst/>
                          <a:latin typeface="Arial" panose="020B0604020202020204" pitchFamily="34" charset="0"/>
                          <a:cs typeface="Arial" panose="020B0604020202020204" pitchFamily="34" charset="0"/>
                        </a:rPr>
                        <a:t>Planeación Institucional</a:t>
                      </a:r>
                      <a:br>
                        <a:rPr lang="es-CO" sz="1100" u="none" strike="noStrike" dirty="0">
                          <a:effectLst/>
                          <a:latin typeface="Arial" panose="020B0604020202020204" pitchFamily="34" charset="0"/>
                          <a:cs typeface="Arial" panose="020B0604020202020204" pitchFamily="34" charset="0"/>
                        </a:rPr>
                      </a:br>
                      <a:r>
                        <a:rPr lang="es-CO" sz="1100" u="none" strike="noStrike" dirty="0">
                          <a:effectLst/>
                          <a:latin typeface="Arial" panose="020B0604020202020204" pitchFamily="34" charset="0"/>
                          <a:cs typeface="Arial" panose="020B0604020202020204" pitchFamily="34" charset="0"/>
                        </a:rPr>
                        <a:t>Seguridad Digital</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4629" marR="4629" marT="4629" marB="0" anchor="ctr">
                    <a:lnL w="12700" cap="flat" cmpd="sng" algn="ctr">
                      <a:solidFill>
                        <a:schemeClr val="tx1"/>
                      </a:solidFill>
                      <a:prstDash val="dot"/>
                      <a:round/>
                      <a:headEnd type="none" w="med" len="med"/>
                      <a:tailEnd type="none" w="med" len="med"/>
                    </a:lnL>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1299258854"/>
                  </a:ext>
                </a:extLst>
              </a:tr>
              <a:tr h="794907">
                <a:tc>
                  <a:txBody>
                    <a:bodyPr/>
                    <a:lstStyle/>
                    <a:p>
                      <a:pPr algn="ctr" fontAlgn="ctr"/>
                      <a:r>
                        <a:rPr lang="es-CO" sz="1100" u="none" strike="noStrike" dirty="0">
                          <a:effectLst/>
                          <a:latin typeface="Arial" panose="020B0604020202020204" pitchFamily="34" charset="0"/>
                          <a:cs typeface="Arial" panose="020B0604020202020204" pitchFamily="34" charset="0"/>
                        </a:rPr>
                        <a:t>9</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4629" marR="4629" marT="4629" marB="0" anchor="ctr">
                    <a:lnL w="12700" cmpd="sng">
                      <a:noFill/>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s-MX" sz="1200" u="none" strike="noStrike" dirty="0">
                          <a:effectLst/>
                          <a:latin typeface="Arial" panose="020B0604020202020204" pitchFamily="34" charset="0"/>
                          <a:cs typeface="Arial" panose="020B0604020202020204" pitchFamily="34" charset="0"/>
                        </a:rPr>
                        <a:t>Evaluar en el marco del Comité Institucional de Coordinación de Control Interno, el cumplimiento de los valores y principios del servicio público. </a:t>
                      </a:r>
                      <a:br>
                        <a:rPr lang="es-MX" sz="1200" u="none" strike="noStrike" dirty="0">
                          <a:effectLst/>
                          <a:latin typeface="Arial" panose="020B0604020202020204" pitchFamily="34" charset="0"/>
                          <a:cs typeface="Arial" panose="020B0604020202020204" pitchFamily="34" charset="0"/>
                        </a:rPr>
                      </a:br>
                      <a:r>
                        <a:rPr lang="es-MX" sz="1200" u="none" strike="noStrike" dirty="0">
                          <a:effectLst/>
                          <a:latin typeface="Arial" panose="020B0604020202020204" pitchFamily="34" charset="0"/>
                          <a:cs typeface="Arial" panose="020B0604020202020204" pitchFamily="34" charset="0"/>
                        </a:rPr>
                        <a:t>Algunos aspectos a evaluar son: Conocimiento por parte de los servidores del código de integridad, Cumplimiento del código en su integralidad, Análisis de información relacionada, como serían declaraciones de conflictos de interés, información recibida desde la línea de denuncia (si existe), o bien desde otras fuentes.</a:t>
                      </a:r>
                      <a:endParaRPr lang="es-MX" sz="1200" b="0" i="0" u="none" strike="noStrike" dirty="0">
                        <a:solidFill>
                          <a:srgbClr val="000000"/>
                        </a:solidFill>
                        <a:effectLst/>
                        <a:latin typeface="Arial" panose="020B0604020202020204" pitchFamily="34" charset="0"/>
                        <a:cs typeface="Arial" panose="020B0604020202020204" pitchFamily="34" charset="0"/>
                      </a:endParaRPr>
                    </a:p>
                  </a:txBody>
                  <a:tcPr marL="4629" marR="4629" marT="4629" marB="0" anchor="ctr">
                    <a:lnL w="12700" cap="flat" cmpd="sng" algn="ctr">
                      <a:no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fontAlgn="ctr"/>
                      <a:r>
                        <a:rPr lang="es-CO" sz="1100" u="none" strike="noStrike" dirty="0">
                          <a:effectLst/>
                          <a:latin typeface="Arial" panose="020B0604020202020204" pitchFamily="34" charset="0"/>
                          <a:cs typeface="Arial" panose="020B0604020202020204" pitchFamily="34" charset="0"/>
                        </a:rPr>
                        <a:t>Integridad</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4629" marR="4629" marT="4629" marB="0" anchor="ctr">
                    <a:lnL w="12700" cap="flat" cmpd="sng" algn="ctr">
                      <a:solidFill>
                        <a:schemeClr val="tx1"/>
                      </a:solidFill>
                      <a:prstDash val="dot"/>
                      <a:round/>
                      <a:headEnd type="none" w="med" len="med"/>
                      <a:tailEnd type="none" w="med" len="med"/>
                    </a:lnL>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3409711041"/>
                  </a:ext>
                </a:extLst>
              </a:tr>
              <a:tr h="583999">
                <a:tc>
                  <a:txBody>
                    <a:bodyPr/>
                    <a:lstStyle/>
                    <a:p>
                      <a:pPr algn="ctr" fontAlgn="ctr"/>
                      <a:r>
                        <a:rPr lang="es-CO" sz="1100" u="none" strike="noStrike" dirty="0">
                          <a:effectLst/>
                          <a:latin typeface="Arial" panose="020B0604020202020204" pitchFamily="34" charset="0"/>
                          <a:cs typeface="Arial" panose="020B0604020202020204" pitchFamily="34" charset="0"/>
                        </a:rPr>
                        <a:t>18</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4629" marR="4629" marT="4629" marB="0" anchor="ctr">
                    <a:lnL w="12700" cmpd="sng">
                      <a:noFill/>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s-MX" sz="1200" u="none" strike="noStrike" dirty="0">
                          <a:effectLst/>
                          <a:latin typeface="Arial" panose="020B0604020202020204" pitchFamily="34" charset="0"/>
                          <a:cs typeface="Arial" panose="020B0604020202020204" pitchFamily="34" charset="0"/>
                        </a:rPr>
                        <a:t>Considerar los resultados de los espacios de participación y/o rendición de cuentas con ciudadanos para llevar a cabo mejoras a los procesos y procedimientos de la entidad. Desde el sistema de control interno efectuar su verificación.</a:t>
                      </a:r>
                      <a:endParaRPr lang="es-MX" sz="1200" b="0" i="0" u="none" strike="noStrike" dirty="0">
                        <a:solidFill>
                          <a:srgbClr val="000000"/>
                        </a:solidFill>
                        <a:effectLst/>
                        <a:latin typeface="Arial" panose="020B0604020202020204" pitchFamily="34" charset="0"/>
                        <a:cs typeface="Arial" panose="020B0604020202020204" pitchFamily="34" charset="0"/>
                      </a:endParaRPr>
                    </a:p>
                  </a:txBody>
                  <a:tcPr marL="4629" marR="4629" marT="4629" marB="0" anchor="ctr">
                    <a:lnL w="12700" cap="flat" cmpd="sng" algn="ctr">
                      <a:no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fontAlgn="ctr"/>
                      <a:r>
                        <a:rPr lang="es-MX" sz="1100" u="none" strike="noStrike" dirty="0">
                          <a:effectLst/>
                          <a:latin typeface="Arial" panose="020B0604020202020204" pitchFamily="34" charset="0"/>
                          <a:cs typeface="Arial" panose="020B0604020202020204" pitchFamily="34" charset="0"/>
                        </a:rPr>
                        <a:t>Seguimiento y evaluación del desempeño institucional</a:t>
                      </a:r>
                      <a:br>
                        <a:rPr lang="es-MX" sz="1100" u="none" strike="noStrike" dirty="0">
                          <a:effectLst/>
                          <a:latin typeface="Arial" panose="020B0604020202020204" pitchFamily="34" charset="0"/>
                          <a:cs typeface="Arial" panose="020B0604020202020204" pitchFamily="34" charset="0"/>
                        </a:rPr>
                      </a:br>
                      <a:r>
                        <a:rPr lang="es-MX" sz="1100" u="none" strike="noStrike" dirty="0">
                          <a:effectLst/>
                          <a:latin typeface="Arial" panose="020B0604020202020204" pitchFamily="34" charset="0"/>
                          <a:cs typeface="Arial" panose="020B0604020202020204" pitchFamily="34" charset="0"/>
                        </a:rPr>
                        <a:t>Racionalización de tramites</a:t>
                      </a:r>
                      <a:br>
                        <a:rPr lang="es-MX" sz="1100" u="none" strike="noStrike" dirty="0">
                          <a:effectLst/>
                          <a:latin typeface="Arial" panose="020B0604020202020204" pitchFamily="34" charset="0"/>
                          <a:cs typeface="Arial" panose="020B0604020202020204" pitchFamily="34" charset="0"/>
                        </a:rPr>
                      </a:br>
                      <a:r>
                        <a:rPr lang="es-MX" sz="1100" u="none" strike="noStrike" dirty="0">
                          <a:effectLst/>
                          <a:latin typeface="Arial" panose="020B0604020202020204" pitchFamily="34" charset="0"/>
                          <a:cs typeface="Arial" panose="020B0604020202020204" pitchFamily="34" charset="0"/>
                        </a:rPr>
                        <a:t>Participación ciudadana  en la gestión publica</a:t>
                      </a:r>
                      <a:br>
                        <a:rPr lang="es-MX" sz="1100" u="none" strike="noStrike" dirty="0">
                          <a:effectLst/>
                          <a:latin typeface="Arial" panose="020B0604020202020204" pitchFamily="34" charset="0"/>
                          <a:cs typeface="Arial" panose="020B0604020202020204" pitchFamily="34" charset="0"/>
                        </a:rPr>
                      </a:br>
                      <a:r>
                        <a:rPr lang="es-MX" sz="1100" u="none" strike="noStrike" dirty="0">
                          <a:effectLst/>
                          <a:latin typeface="Arial" panose="020B0604020202020204" pitchFamily="34" charset="0"/>
                          <a:cs typeface="Arial" panose="020B0604020202020204" pitchFamily="34" charset="0"/>
                        </a:rPr>
                        <a:t>Política de transparencia</a:t>
                      </a:r>
                      <a:endParaRPr lang="es-MX" sz="1100" b="0" i="0" u="none" strike="noStrike" dirty="0">
                        <a:solidFill>
                          <a:srgbClr val="000000"/>
                        </a:solidFill>
                        <a:effectLst/>
                        <a:latin typeface="Arial" panose="020B0604020202020204" pitchFamily="34" charset="0"/>
                        <a:cs typeface="Arial" panose="020B0604020202020204" pitchFamily="34" charset="0"/>
                      </a:endParaRPr>
                    </a:p>
                  </a:txBody>
                  <a:tcPr marL="4629" marR="4629" marT="4629" marB="0" anchor="ctr">
                    <a:lnL w="12700" cap="flat" cmpd="sng" algn="ctr">
                      <a:solidFill>
                        <a:schemeClr val="tx1"/>
                      </a:solidFill>
                      <a:prstDash val="dot"/>
                      <a:round/>
                      <a:headEnd type="none" w="med" len="med"/>
                      <a:tailEnd type="none" w="med" len="med"/>
                    </a:lnL>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2967638452"/>
                  </a:ext>
                </a:extLst>
              </a:tr>
              <a:tr h="583999">
                <a:tc>
                  <a:txBody>
                    <a:bodyPr/>
                    <a:lstStyle/>
                    <a:p>
                      <a:pPr algn="ctr" fontAlgn="ctr"/>
                      <a:r>
                        <a:rPr lang="es-CO" sz="1100" u="none" strike="noStrike" dirty="0">
                          <a:effectLst/>
                          <a:latin typeface="Arial" panose="020B0604020202020204" pitchFamily="34" charset="0"/>
                          <a:cs typeface="Arial" panose="020B0604020202020204" pitchFamily="34" charset="0"/>
                        </a:rPr>
                        <a:t>19</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4629" marR="4629" marT="4629" marB="0" anchor="ctr">
                    <a:lnL w="12700" cmpd="sng">
                      <a:noFill/>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s-MX" sz="1200" u="none" strike="noStrike" dirty="0">
                          <a:effectLst/>
                          <a:latin typeface="Arial" panose="020B0604020202020204" pitchFamily="34" charset="0"/>
                          <a:cs typeface="Arial" panose="020B0604020202020204" pitchFamily="34" charset="0"/>
                        </a:rPr>
                        <a:t>Efectuar análisis de costo-beneficio de los procesos para llevar a cabo mejoras a los procesos y procedimientos de la entidad. Desde el sistema de control interno efectuar su verificación.</a:t>
                      </a:r>
                      <a:endParaRPr lang="es-MX" sz="1200" b="0" i="0" u="none" strike="noStrike" dirty="0">
                        <a:solidFill>
                          <a:srgbClr val="000000"/>
                        </a:solidFill>
                        <a:effectLst/>
                        <a:latin typeface="Arial" panose="020B0604020202020204" pitchFamily="34" charset="0"/>
                        <a:cs typeface="Arial" panose="020B0604020202020204" pitchFamily="34" charset="0"/>
                      </a:endParaRPr>
                    </a:p>
                  </a:txBody>
                  <a:tcPr marL="4629" marR="4629" marT="4629" marB="0" anchor="ctr">
                    <a:lnL w="12700" cap="flat" cmpd="sng" algn="ctr">
                      <a:no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fontAlgn="ctr"/>
                      <a:r>
                        <a:rPr lang="es-MX" sz="1100" u="none" strike="noStrike" dirty="0">
                          <a:effectLst/>
                          <a:latin typeface="Arial" panose="020B0604020202020204" pitchFamily="34" charset="0"/>
                          <a:cs typeface="Arial" panose="020B0604020202020204" pitchFamily="34" charset="0"/>
                        </a:rPr>
                        <a:t>Seguimiento y evaluación del desempeño institucional</a:t>
                      </a:r>
                      <a:br>
                        <a:rPr lang="es-MX" sz="1100" u="none" strike="noStrike" dirty="0">
                          <a:effectLst/>
                          <a:latin typeface="Arial" panose="020B0604020202020204" pitchFamily="34" charset="0"/>
                          <a:cs typeface="Arial" panose="020B0604020202020204" pitchFamily="34" charset="0"/>
                        </a:rPr>
                      </a:br>
                      <a:r>
                        <a:rPr lang="es-MX" sz="1100" u="none" strike="noStrike" dirty="0">
                          <a:effectLst/>
                          <a:latin typeface="Arial" panose="020B0604020202020204" pitchFamily="34" charset="0"/>
                          <a:cs typeface="Arial" panose="020B0604020202020204" pitchFamily="34" charset="0"/>
                        </a:rPr>
                        <a:t>Racionalización de tramites</a:t>
                      </a:r>
                      <a:br>
                        <a:rPr lang="es-MX" sz="1100" u="none" strike="noStrike" dirty="0">
                          <a:effectLst/>
                          <a:latin typeface="Arial" panose="020B0604020202020204" pitchFamily="34" charset="0"/>
                          <a:cs typeface="Arial" panose="020B0604020202020204" pitchFamily="34" charset="0"/>
                        </a:rPr>
                      </a:br>
                      <a:r>
                        <a:rPr lang="es-MX" sz="1100" u="none" strike="noStrike" dirty="0">
                          <a:effectLst/>
                          <a:latin typeface="Arial" panose="020B0604020202020204" pitchFamily="34" charset="0"/>
                          <a:cs typeface="Arial" panose="020B0604020202020204" pitchFamily="34" charset="0"/>
                        </a:rPr>
                        <a:t>Gestión del conocimiento</a:t>
                      </a:r>
                      <a:br>
                        <a:rPr lang="es-MX" sz="1100" u="none" strike="noStrike" dirty="0">
                          <a:effectLst/>
                          <a:latin typeface="Arial" panose="020B0604020202020204" pitchFamily="34" charset="0"/>
                          <a:cs typeface="Arial" panose="020B0604020202020204" pitchFamily="34" charset="0"/>
                        </a:rPr>
                      </a:br>
                      <a:r>
                        <a:rPr lang="es-MX" sz="1100" u="none" strike="noStrike" dirty="0">
                          <a:effectLst/>
                          <a:latin typeface="Arial" panose="020B0604020202020204" pitchFamily="34" charset="0"/>
                          <a:cs typeface="Arial" panose="020B0604020202020204" pitchFamily="34" charset="0"/>
                        </a:rPr>
                        <a:t>Fortalecimiento Institucional y Simplificación de Procesos</a:t>
                      </a:r>
                      <a:endParaRPr lang="es-MX" sz="1100" b="0" i="0" u="none" strike="noStrike" dirty="0">
                        <a:solidFill>
                          <a:srgbClr val="000000"/>
                        </a:solidFill>
                        <a:effectLst/>
                        <a:latin typeface="Arial" panose="020B0604020202020204" pitchFamily="34" charset="0"/>
                        <a:cs typeface="Arial" panose="020B0604020202020204" pitchFamily="34" charset="0"/>
                      </a:endParaRPr>
                    </a:p>
                  </a:txBody>
                  <a:tcPr marL="4629" marR="4629" marT="4629" marB="0" anchor="ctr">
                    <a:lnL w="12700" cap="flat" cmpd="sng" algn="ctr">
                      <a:solidFill>
                        <a:schemeClr val="tx1"/>
                      </a:solidFill>
                      <a:prstDash val="dot"/>
                      <a:round/>
                      <a:headEnd type="none" w="med" len="med"/>
                      <a:tailEnd type="none" w="med" len="med"/>
                    </a:lnL>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958161265"/>
                  </a:ext>
                </a:extLst>
              </a:tr>
              <a:tr h="583999">
                <a:tc>
                  <a:txBody>
                    <a:bodyPr/>
                    <a:lstStyle/>
                    <a:p>
                      <a:pPr algn="ctr" fontAlgn="ctr"/>
                      <a:r>
                        <a:rPr lang="es-CO" sz="1100" u="none" strike="noStrike" dirty="0">
                          <a:effectLst/>
                          <a:latin typeface="Arial" panose="020B0604020202020204" pitchFamily="34" charset="0"/>
                          <a:cs typeface="Arial" panose="020B0604020202020204" pitchFamily="34" charset="0"/>
                        </a:rPr>
                        <a:t>20</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4629" marR="4629" marT="4629" marB="0" anchor="ctr">
                    <a:lnL w="12700" cmpd="sng">
                      <a:noFill/>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s-MX" sz="1200" u="none" strike="noStrike" dirty="0">
                          <a:effectLst/>
                          <a:latin typeface="Arial" panose="020B0604020202020204" pitchFamily="34" charset="0"/>
                          <a:cs typeface="Arial" panose="020B0604020202020204" pitchFamily="34" charset="0"/>
                        </a:rPr>
                        <a:t>Tener en cuenta los resultados de la gestión institucional para llevar a cabo mejoras a los procesos y procedimientos de la entidad. Desde el sistema de control interno efectuar su verificación.</a:t>
                      </a:r>
                      <a:endParaRPr lang="es-MX" sz="1200" b="0" i="0" u="none" strike="noStrike" dirty="0">
                        <a:solidFill>
                          <a:srgbClr val="000000"/>
                        </a:solidFill>
                        <a:effectLst/>
                        <a:latin typeface="Arial" panose="020B0604020202020204" pitchFamily="34" charset="0"/>
                        <a:cs typeface="Arial" panose="020B0604020202020204" pitchFamily="34" charset="0"/>
                      </a:endParaRPr>
                    </a:p>
                  </a:txBody>
                  <a:tcPr marL="4629" marR="4629" marT="4629" marB="0" anchor="ctr">
                    <a:lnL w="12700" cap="flat" cmpd="sng" algn="ctr">
                      <a:no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fontAlgn="ctr"/>
                      <a:r>
                        <a:rPr lang="es-MX" sz="1100" u="none" strike="noStrike" dirty="0">
                          <a:effectLst/>
                          <a:latin typeface="Arial" panose="020B0604020202020204" pitchFamily="34" charset="0"/>
                          <a:cs typeface="Arial" panose="020B0604020202020204" pitchFamily="34" charset="0"/>
                        </a:rPr>
                        <a:t>Seguimiento y evaluación del desempeño institucional</a:t>
                      </a:r>
                      <a:br>
                        <a:rPr lang="es-MX" sz="1100" u="none" strike="noStrike" dirty="0">
                          <a:effectLst/>
                          <a:latin typeface="Arial" panose="020B0604020202020204" pitchFamily="34" charset="0"/>
                          <a:cs typeface="Arial" panose="020B0604020202020204" pitchFamily="34" charset="0"/>
                        </a:rPr>
                      </a:br>
                      <a:r>
                        <a:rPr lang="es-MX" sz="1100" u="none" strike="noStrike" dirty="0">
                          <a:effectLst/>
                          <a:latin typeface="Arial" panose="020B0604020202020204" pitchFamily="34" charset="0"/>
                          <a:cs typeface="Arial" panose="020B0604020202020204" pitchFamily="34" charset="0"/>
                        </a:rPr>
                        <a:t>Racionalización de tramites</a:t>
                      </a:r>
                      <a:br>
                        <a:rPr lang="es-MX" sz="1100" u="none" strike="noStrike" dirty="0">
                          <a:effectLst/>
                          <a:latin typeface="Arial" panose="020B0604020202020204" pitchFamily="34" charset="0"/>
                          <a:cs typeface="Arial" panose="020B0604020202020204" pitchFamily="34" charset="0"/>
                        </a:rPr>
                      </a:br>
                      <a:r>
                        <a:rPr lang="es-MX" sz="1100" u="none" strike="noStrike" dirty="0">
                          <a:effectLst/>
                          <a:latin typeface="Arial" panose="020B0604020202020204" pitchFamily="34" charset="0"/>
                          <a:cs typeface="Arial" panose="020B0604020202020204" pitchFamily="34" charset="0"/>
                        </a:rPr>
                        <a:t>Gestión del conocimiento</a:t>
                      </a:r>
                      <a:br>
                        <a:rPr lang="es-MX" sz="1100" u="none" strike="noStrike" dirty="0">
                          <a:effectLst/>
                          <a:latin typeface="Arial" panose="020B0604020202020204" pitchFamily="34" charset="0"/>
                          <a:cs typeface="Arial" panose="020B0604020202020204" pitchFamily="34" charset="0"/>
                        </a:rPr>
                      </a:br>
                      <a:r>
                        <a:rPr lang="es-MX" sz="1100" u="none" strike="noStrike" dirty="0">
                          <a:effectLst/>
                          <a:latin typeface="Arial" panose="020B0604020202020204" pitchFamily="34" charset="0"/>
                          <a:cs typeface="Arial" panose="020B0604020202020204" pitchFamily="34" charset="0"/>
                        </a:rPr>
                        <a:t>Fortalecimiento Institucional y Simplificación de Procesos</a:t>
                      </a:r>
                      <a:endParaRPr lang="es-MX" sz="1100" b="0" i="0" u="none" strike="noStrike" dirty="0">
                        <a:solidFill>
                          <a:srgbClr val="000000"/>
                        </a:solidFill>
                        <a:effectLst/>
                        <a:latin typeface="Arial" panose="020B0604020202020204" pitchFamily="34" charset="0"/>
                        <a:cs typeface="Arial" panose="020B0604020202020204" pitchFamily="34" charset="0"/>
                      </a:endParaRPr>
                    </a:p>
                  </a:txBody>
                  <a:tcPr marL="4629" marR="4629" marT="4629" marB="0" anchor="ctr">
                    <a:lnL w="12700" cap="flat" cmpd="sng" algn="ctr">
                      <a:solidFill>
                        <a:schemeClr val="tx1"/>
                      </a:solidFill>
                      <a:prstDash val="dot"/>
                      <a:round/>
                      <a:headEnd type="none" w="med" len="med"/>
                      <a:tailEnd type="none" w="med" len="med"/>
                    </a:lnL>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3336748995"/>
                  </a:ext>
                </a:extLst>
              </a:tr>
              <a:tr h="320365">
                <a:tc>
                  <a:txBody>
                    <a:bodyPr/>
                    <a:lstStyle/>
                    <a:p>
                      <a:pPr algn="ctr" fontAlgn="ctr"/>
                      <a:r>
                        <a:rPr lang="es-CO" sz="1100" u="none" strike="noStrike" dirty="0">
                          <a:effectLst/>
                          <a:latin typeface="Arial" panose="020B0604020202020204" pitchFamily="34" charset="0"/>
                          <a:cs typeface="Arial" panose="020B0604020202020204" pitchFamily="34" charset="0"/>
                        </a:rPr>
                        <a:t>21</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4629" marR="4629" marT="4629" marB="0" anchor="ctr">
                    <a:lnL w="12700" cmpd="sng">
                      <a:noFill/>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s-MX" sz="1200" u="none" strike="noStrike" dirty="0">
                          <a:effectLst/>
                          <a:latin typeface="Arial" panose="020B0604020202020204" pitchFamily="34" charset="0"/>
                          <a:cs typeface="Arial" panose="020B0604020202020204" pitchFamily="34" charset="0"/>
                        </a:rPr>
                        <a:t>Verificar los bienes de carácter devolutivo de acuerdo con las especificaciones técnicas requeridas. Desde el sistema de control interno efectuar su verificación.</a:t>
                      </a:r>
                      <a:endParaRPr lang="es-MX" sz="1200" b="0" i="0" u="none" strike="noStrike" dirty="0">
                        <a:solidFill>
                          <a:srgbClr val="000000"/>
                        </a:solidFill>
                        <a:effectLst/>
                        <a:latin typeface="Arial" panose="020B0604020202020204" pitchFamily="34" charset="0"/>
                        <a:cs typeface="Arial" panose="020B0604020202020204" pitchFamily="34" charset="0"/>
                      </a:endParaRPr>
                    </a:p>
                  </a:txBody>
                  <a:tcPr marL="4629" marR="4629" marT="4629" marB="0" anchor="ctr">
                    <a:lnL w="12700" cap="flat" cmpd="sng" algn="ctr">
                      <a:no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fontAlgn="ctr"/>
                      <a:r>
                        <a:rPr lang="es-MX" sz="1100" u="none" strike="noStrike" dirty="0">
                          <a:effectLst/>
                          <a:latin typeface="Arial" panose="020B0604020202020204" pitchFamily="34" charset="0"/>
                          <a:cs typeface="Arial" panose="020B0604020202020204" pitchFamily="34" charset="0"/>
                        </a:rPr>
                        <a:t>Fortalecimiento Institucional y Simplificación de Procesos</a:t>
                      </a:r>
                      <a:endParaRPr lang="es-MX" sz="1100" b="0" i="0" u="none" strike="noStrike" dirty="0">
                        <a:solidFill>
                          <a:srgbClr val="000000"/>
                        </a:solidFill>
                        <a:effectLst/>
                        <a:latin typeface="Arial" panose="020B0604020202020204" pitchFamily="34" charset="0"/>
                        <a:cs typeface="Arial" panose="020B0604020202020204" pitchFamily="34" charset="0"/>
                      </a:endParaRPr>
                    </a:p>
                  </a:txBody>
                  <a:tcPr marL="4629" marR="4629" marT="4629" marB="0" anchor="ctr">
                    <a:lnL w="12700" cap="flat" cmpd="sng" algn="ctr">
                      <a:solidFill>
                        <a:schemeClr val="tx1"/>
                      </a:solidFill>
                      <a:prstDash val="dot"/>
                      <a:round/>
                      <a:headEnd type="none" w="med" len="med"/>
                      <a:tailEnd type="none" w="med" len="med"/>
                    </a:lnL>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4118523124"/>
                  </a:ext>
                </a:extLst>
              </a:tr>
              <a:tr h="478546">
                <a:tc>
                  <a:txBody>
                    <a:bodyPr/>
                    <a:lstStyle/>
                    <a:p>
                      <a:pPr algn="ctr" fontAlgn="ctr"/>
                      <a:r>
                        <a:rPr lang="es-CO" sz="1100" u="none" strike="noStrike" dirty="0">
                          <a:effectLst/>
                          <a:latin typeface="Arial" panose="020B0604020202020204" pitchFamily="34" charset="0"/>
                          <a:cs typeface="Arial" panose="020B0604020202020204" pitchFamily="34" charset="0"/>
                        </a:rPr>
                        <a:t>22</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4629" marR="4629" marT="4629" marB="0" anchor="ctr">
                    <a:lnL w="12700" cmpd="sng">
                      <a:noFill/>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s-MX" sz="1200" u="none" strike="noStrike" dirty="0">
                          <a:effectLst/>
                          <a:latin typeface="Arial" panose="020B0604020202020204" pitchFamily="34" charset="0"/>
                          <a:cs typeface="Arial" panose="020B0604020202020204" pitchFamily="34" charset="0"/>
                        </a:rPr>
                        <a:t>Realizar seguimiento a través de indicadores sobre uso y apropiación de TI en la entidad, para optimizar su implementación y el resultado de la misma en la entidad. Desde el sistema de control interno efectuar su verificación.</a:t>
                      </a:r>
                      <a:endParaRPr lang="es-MX" sz="1200" b="0" i="0" u="none" strike="noStrike" dirty="0">
                        <a:solidFill>
                          <a:srgbClr val="000000"/>
                        </a:solidFill>
                        <a:effectLst/>
                        <a:latin typeface="Arial" panose="020B0604020202020204" pitchFamily="34" charset="0"/>
                        <a:cs typeface="Arial" panose="020B0604020202020204" pitchFamily="34" charset="0"/>
                      </a:endParaRPr>
                    </a:p>
                  </a:txBody>
                  <a:tcPr marL="4629" marR="4629" marT="4629" marB="0" anchor="ctr">
                    <a:lnL w="12700" cap="flat" cmpd="sng" algn="ctr">
                      <a:no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fontAlgn="ctr"/>
                      <a:r>
                        <a:rPr lang="es-CO" sz="1100" u="none" strike="noStrike" dirty="0">
                          <a:effectLst/>
                          <a:latin typeface="Arial" panose="020B0604020202020204" pitchFamily="34" charset="0"/>
                          <a:cs typeface="Arial" panose="020B0604020202020204" pitchFamily="34" charset="0"/>
                        </a:rPr>
                        <a:t>Gobierno Digital</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4629" marR="4629" marT="4629" marB="0" anchor="ctr">
                    <a:lnL w="12700" cap="flat" cmpd="sng" algn="ctr">
                      <a:solidFill>
                        <a:schemeClr val="tx1"/>
                      </a:solidFill>
                      <a:prstDash val="dot"/>
                      <a:round/>
                      <a:headEnd type="none" w="med" len="med"/>
                      <a:tailEnd type="none" w="med" len="med"/>
                    </a:lnL>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4048621015"/>
                  </a:ext>
                </a:extLst>
              </a:tr>
            </a:tbl>
          </a:graphicData>
        </a:graphic>
      </p:graphicFrame>
      <p:sp>
        <p:nvSpPr>
          <p:cNvPr id="5" name="Rectángulo 4">
            <a:extLst>
              <a:ext uri="{FF2B5EF4-FFF2-40B4-BE49-F238E27FC236}">
                <a16:creationId xmlns:a16="http://schemas.microsoft.com/office/drawing/2014/main" id="{413CFA03-4BA0-4455-B5D1-7B2059B51FB0}"/>
              </a:ext>
            </a:extLst>
          </p:cNvPr>
          <p:cNvSpPr/>
          <p:nvPr/>
        </p:nvSpPr>
        <p:spPr>
          <a:xfrm>
            <a:off x="215066" y="-45638"/>
            <a:ext cx="5711820" cy="523220"/>
          </a:xfrm>
          <a:prstGeom prst="rect">
            <a:avLst/>
          </a:prstGeom>
        </p:spPr>
        <p:txBody>
          <a:bodyPr wrap="none">
            <a:spAutoFit/>
          </a:bodyPr>
          <a:lstStyle/>
          <a:p>
            <a:r>
              <a:rPr lang="es-MX" sz="2800" b="1" dirty="0">
                <a:latin typeface="Century Gothic" panose="020B0502020202020204" pitchFamily="34" charset="0"/>
              </a:rPr>
              <a:t>16</a:t>
            </a:r>
            <a:r>
              <a:rPr lang="es-MX" sz="2000" b="1" dirty="0">
                <a:latin typeface="Century Gothic" panose="020B0502020202020204" pitchFamily="34" charset="0"/>
              </a:rPr>
              <a:t> referenciadas en otras políticas – parte 1</a:t>
            </a:r>
            <a:endParaRPr lang="es-CO" sz="2000" b="1" dirty="0"/>
          </a:p>
        </p:txBody>
      </p:sp>
    </p:spTree>
    <p:extLst>
      <p:ext uri="{BB962C8B-B14F-4D97-AF65-F5344CB8AC3E}">
        <p14:creationId xmlns:p14="http://schemas.microsoft.com/office/powerpoint/2010/main" val="3389077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17A4F99D-4A17-4F1A-8DE9-D72A11758D8D}"/>
              </a:ext>
            </a:extLst>
          </p:cNvPr>
          <p:cNvGraphicFramePr>
            <a:graphicFrameLocks noGrp="1"/>
          </p:cNvGraphicFramePr>
          <p:nvPr/>
        </p:nvGraphicFramePr>
        <p:xfrm>
          <a:off x="215066" y="729370"/>
          <a:ext cx="11558667" cy="5023409"/>
        </p:xfrm>
        <a:graphic>
          <a:graphicData uri="http://schemas.openxmlformats.org/drawingml/2006/table">
            <a:tbl>
              <a:tblPr>
                <a:tableStyleId>{5C22544A-7EE6-4342-B048-85BDC9FD1C3A}</a:tableStyleId>
              </a:tblPr>
              <a:tblGrid>
                <a:gridCol w="321963">
                  <a:extLst>
                    <a:ext uri="{9D8B030D-6E8A-4147-A177-3AD203B41FA5}">
                      <a16:colId xmlns:a16="http://schemas.microsoft.com/office/drawing/2014/main" val="2967065977"/>
                    </a:ext>
                  </a:extLst>
                </a:gridCol>
                <a:gridCol w="7639562">
                  <a:extLst>
                    <a:ext uri="{9D8B030D-6E8A-4147-A177-3AD203B41FA5}">
                      <a16:colId xmlns:a16="http://schemas.microsoft.com/office/drawing/2014/main" val="1353937371"/>
                    </a:ext>
                  </a:extLst>
                </a:gridCol>
                <a:gridCol w="3597142">
                  <a:extLst>
                    <a:ext uri="{9D8B030D-6E8A-4147-A177-3AD203B41FA5}">
                      <a16:colId xmlns:a16="http://schemas.microsoft.com/office/drawing/2014/main" val="479775942"/>
                    </a:ext>
                  </a:extLst>
                </a:gridCol>
              </a:tblGrid>
              <a:tr h="294759">
                <a:tc>
                  <a:txBody>
                    <a:bodyPr/>
                    <a:lstStyle/>
                    <a:p>
                      <a:pPr algn="ctr" fontAlgn="ctr"/>
                      <a:r>
                        <a:rPr lang="es-CO" sz="1300" b="1" u="none" strike="noStrike" dirty="0">
                          <a:solidFill>
                            <a:schemeClr val="bg1"/>
                          </a:solidFill>
                          <a:effectLst/>
                          <a:latin typeface="Arial" panose="020B0604020202020204" pitchFamily="34" charset="0"/>
                          <a:cs typeface="Arial" panose="020B0604020202020204" pitchFamily="34" charset="0"/>
                        </a:rPr>
                        <a:t>No</a:t>
                      </a:r>
                      <a:endParaRPr lang="es-CO" sz="1300" b="1" i="0" u="none" strike="noStrike" dirty="0">
                        <a:solidFill>
                          <a:schemeClr val="bg1"/>
                        </a:solidFill>
                        <a:effectLst/>
                        <a:latin typeface="Arial" panose="020B0604020202020204" pitchFamily="34" charset="0"/>
                        <a:cs typeface="Arial" panose="020B0604020202020204" pitchFamily="34" charset="0"/>
                      </a:endParaRPr>
                    </a:p>
                  </a:txBody>
                  <a:tcPr marL="3626" marR="3626" marT="3626" marB="0" anchor="ctr">
                    <a:lnB w="12700" cmpd="sng">
                      <a:noFill/>
                    </a:lnB>
                    <a:solidFill>
                      <a:srgbClr val="002060"/>
                    </a:solidFill>
                  </a:tcPr>
                </a:tc>
                <a:tc>
                  <a:txBody>
                    <a:bodyPr/>
                    <a:lstStyle/>
                    <a:p>
                      <a:pPr algn="ctr" fontAlgn="ctr"/>
                      <a:r>
                        <a:rPr lang="es-CO" sz="1300" b="1" u="none" strike="noStrike" dirty="0">
                          <a:solidFill>
                            <a:schemeClr val="bg1"/>
                          </a:solidFill>
                          <a:effectLst/>
                          <a:latin typeface="Arial" panose="020B0604020202020204" pitchFamily="34" charset="0"/>
                          <a:cs typeface="Arial" panose="020B0604020202020204" pitchFamily="34" charset="0"/>
                        </a:rPr>
                        <a:t>Recomendación</a:t>
                      </a:r>
                      <a:endParaRPr lang="es-CO" sz="1300" b="1" i="0" u="none" strike="noStrike" dirty="0">
                        <a:solidFill>
                          <a:schemeClr val="bg1"/>
                        </a:solidFill>
                        <a:effectLst/>
                        <a:latin typeface="Arial" panose="020B0604020202020204" pitchFamily="34" charset="0"/>
                        <a:cs typeface="Arial" panose="020B0604020202020204" pitchFamily="34" charset="0"/>
                      </a:endParaRPr>
                    </a:p>
                  </a:txBody>
                  <a:tcPr marL="3626" marR="3626" marT="3626" marB="0" anchor="ctr">
                    <a:solidFill>
                      <a:srgbClr val="002060"/>
                    </a:solidFill>
                  </a:tcPr>
                </a:tc>
                <a:tc>
                  <a:txBody>
                    <a:bodyPr/>
                    <a:lstStyle/>
                    <a:p>
                      <a:pPr algn="ctr" fontAlgn="ctr"/>
                      <a:r>
                        <a:rPr lang="es-MX" sz="1300" b="1" u="none" strike="noStrike" dirty="0">
                          <a:solidFill>
                            <a:schemeClr val="bg1"/>
                          </a:solidFill>
                          <a:effectLst/>
                          <a:latin typeface="Arial" panose="020B0604020202020204" pitchFamily="34" charset="0"/>
                          <a:cs typeface="Arial" panose="020B0604020202020204" pitchFamily="34" charset="0"/>
                        </a:rPr>
                        <a:t>Se debe desarrollar desde la Política</a:t>
                      </a:r>
                      <a:endParaRPr lang="es-MX" sz="1300" b="1" i="0" u="none" strike="noStrike" dirty="0">
                        <a:solidFill>
                          <a:schemeClr val="bg1"/>
                        </a:solidFill>
                        <a:effectLst/>
                        <a:latin typeface="Arial" panose="020B0604020202020204" pitchFamily="34" charset="0"/>
                        <a:cs typeface="Arial" panose="020B0604020202020204" pitchFamily="34" charset="0"/>
                      </a:endParaRPr>
                    </a:p>
                  </a:txBody>
                  <a:tcPr marL="3626" marR="3626" marT="3626" marB="0" anchor="ctr">
                    <a:solidFill>
                      <a:srgbClr val="002060"/>
                    </a:solidFill>
                  </a:tcPr>
                </a:tc>
                <a:extLst>
                  <a:ext uri="{0D108BD9-81ED-4DB2-BD59-A6C34878D82A}">
                    <a16:rowId xmlns:a16="http://schemas.microsoft.com/office/drawing/2014/main" val="1847696131"/>
                  </a:ext>
                </a:extLst>
              </a:tr>
              <a:tr h="631113">
                <a:tc>
                  <a:txBody>
                    <a:bodyPr/>
                    <a:lstStyle/>
                    <a:p>
                      <a:pPr algn="ctr" fontAlgn="ctr"/>
                      <a:r>
                        <a:rPr lang="es-CO" sz="1200" u="none" strike="noStrike" dirty="0">
                          <a:effectLst/>
                          <a:latin typeface="Arial" panose="020B0604020202020204" pitchFamily="34" charset="0"/>
                          <a:cs typeface="Arial" panose="020B0604020202020204" pitchFamily="34" charset="0"/>
                        </a:rPr>
                        <a:t>23</a:t>
                      </a:r>
                      <a:endParaRPr lang="es-CO" sz="1200" b="0" i="0" u="none" strike="noStrike" dirty="0">
                        <a:solidFill>
                          <a:srgbClr val="000000"/>
                        </a:solidFill>
                        <a:effectLst/>
                        <a:latin typeface="Arial" panose="020B0604020202020204" pitchFamily="34" charset="0"/>
                        <a:cs typeface="Arial" panose="020B0604020202020204" pitchFamily="34" charset="0"/>
                      </a:endParaRPr>
                    </a:p>
                  </a:txBody>
                  <a:tcPr marL="2560" marR="2560" marT="2560" marB="0" anchor="ctr">
                    <a:lnL w="12700" cmpd="sng">
                      <a:noFill/>
                    </a:lnL>
                    <a:lnR w="12700" cap="flat" cmpd="sng" algn="ctr">
                      <a:noFill/>
                      <a:prstDash val="dot"/>
                      <a:round/>
                      <a:headEnd type="none" w="med" len="med"/>
                      <a:tailEnd type="none" w="med" len="med"/>
                    </a:lnR>
                    <a:lnT w="12700" cmpd="sng">
                      <a:noFill/>
                    </a:lnT>
                    <a:lnB w="127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s-MX" sz="1200" u="none" strike="noStrike" dirty="0">
                          <a:effectLst/>
                          <a:latin typeface="Arial" panose="020B0604020202020204" pitchFamily="34" charset="0"/>
                          <a:cs typeface="Arial" panose="020B0604020202020204" pitchFamily="34" charset="0"/>
                        </a:rPr>
                        <a:t>Ejecutar acciones de mejora a partir de los resultados obtenido a través de los indicadores de uso y apropiación. Desde el sistema de control interno efectuar su verificación.</a:t>
                      </a:r>
                      <a:endParaRPr lang="es-MX" sz="1200" b="0" i="0" u="none" strike="noStrike" dirty="0">
                        <a:solidFill>
                          <a:srgbClr val="000000"/>
                        </a:solidFill>
                        <a:effectLst/>
                        <a:latin typeface="Arial" panose="020B0604020202020204" pitchFamily="34" charset="0"/>
                        <a:cs typeface="Arial" panose="020B0604020202020204" pitchFamily="34" charset="0"/>
                      </a:endParaRPr>
                    </a:p>
                  </a:txBody>
                  <a:tcPr marL="2560" marR="2560" marT="2560" marB="0" anchor="ctr">
                    <a:lnL w="12700" cap="flat" cmpd="sng" algn="ctr">
                      <a:noFill/>
                      <a:prstDash val="dot"/>
                      <a:round/>
                      <a:headEnd type="none" w="med" len="med"/>
                      <a:tailEnd type="none" w="med" len="med"/>
                    </a:lnL>
                    <a:lnR w="12700" cap="flat" cmpd="sng" algn="ctr">
                      <a:solidFill>
                        <a:schemeClr val="tx1"/>
                      </a:solidFill>
                      <a:prstDash val="dot"/>
                      <a:round/>
                      <a:headEnd type="none" w="med" len="med"/>
                      <a:tailEnd type="none" w="med" len="med"/>
                    </a:lnR>
                    <a:lnB w="12700" cap="flat" cmpd="sng" algn="ctr">
                      <a:solidFill>
                        <a:schemeClr val="tx1"/>
                      </a:solidFill>
                      <a:prstDash val="dot"/>
                      <a:round/>
                      <a:headEnd type="none" w="med" len="med"/>
                      <a:tailEnd type="none" w="med" len="med"/>
                    </a:lnB>
                    <a:noFill/>
                  </a:tcPr>
                </a:tc>
                <a:tc>
                  <a:txBody>
                    <a:bodyPr/>
                    <a:lstStyle/>
                    <a:p>
                      <a:pPr algn="ctr" fontAlgn="ctr"/>
                      <a:r>
                        <a:rPr lang="es-CO" sz="1200" u="none" strike="noStrike" dirty="0">
                          <a:effectLst/>
                          <a:latin typeface="Arial" panose="020B0604020202020204" pitchFamily="34" charset="0"/>
                          <a:cs typeface="Arial" panose="020B0604020202020204" pitchFamily="34" charset="0"/>
                        </a:rPr>
                        <a:t>Gobierno Digital</a:t>
                      </a:r>
                      <a:endParaRPr lang="es-CO" sz="1200" b="0" i="0" u="none" strike="noStrike" dirty="0">
                        <a:solidFill>
                          <a:srgbClr val="000000"/>
                        </a:solidFill>
                        <a:effectLst/>
                        <a:latin typeface="Arial" panose="020B0604020202020204" pitchFamily="34" charset="0"/>
                        <a:cs typeface="Arial" panose="020B0604020202020204" pitchFamily="34" charset="0"/>
                      </a:endParaRPr>
                    </a:p>
                  </a:txBody>
                  <a:tcPr marL="2560" marR="2560" marT="2560" marB="0" anchor="ctr">
                    <a:lnL w="12700" cap="flat" cmpd="sng" algn="ctr">
                      <a:solidFill>
                        <a:schemeClr val="tx1"/>
                      </a:solidFill>
                      <a:prstDash val="dot"/>
                      <a:round/>
                      <a:headEnd type="none" w="med" len="med"/>
                      <a:tailEnd type="none" w="med" len="med"/>
                    </a:lnL>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4039220728"/>
                  </a:ext>
                </a:extLst>
              </a:tr>
              <a:tr h="631113">
                <a:tc>
                  <a:txBody>
                    <a:bodyPr/>
                    <a:lstStyle/>
                    <a:p>
                      <a:pPr algn="ctr" fontAlgn="ctr"/>
                      <a:r>
                        <a:rPr lang="es-CO" sz="1200" u="none" strike="noStrike" dirty="0">
                          <a:effectLst/>
                          <a:latin typeface="Arial" panose="020B0604020202020204" pitchFamily="34" charset="0"/>
                          <a:cs typeface="Arial" panose="020B0604020202020204" pitchFamily="34" charset="0"/>
                        </a:rPr>
                        <a:t>24</a:t>
                      </a:r>
                      <a:endParaRPr lang="es-CO" sz="1200" b="0" i="0" u="none" strike="noStrike" dirty="0">
                        <a:solidFill>
                          <a:srgbClr val="000000"/>
                        </a:solidFill>
                        <a:effectLst/>
                        <a:latin typeface="Arial" panose="020B0604020202020204" pitchFamily="34" charset="0"/>
                        <a:cs typeface="Arial" panose="020B0604020202020204" pitchFamily="34" charset="0"/>
                      </a:endParaRPr>
                    </a:p>
                  </a:txBody>
                  <a:tcPr marL="2560" marR="2560" marT="2560" marB="0" anchor="ctr">
                    <a:lnL w="12700" cmpd="sng">
                      <a:noFill/>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s-MX" sz="1200" u="none" strike="noStrike" dirty="0">
                          <a:effectLst/>
                          <a:latin typeface="Arial" panose="020B0604020202020204" pitchFamily="34" charset="0"/>
                          <a:cs typeface="Arial" panose="020B0604020202020204" pitchFamily="34" charset="0"/>
                        </a:rPr>
                        <a:t>Analizar que los resultados de la evaluación de desempeño laboral y de los acuerdos de gestión sean coherentes con el cumplimiento de las metas de la entidad. Desde el sistema de control interno efectuar su verificación.</a:t>
                      </a:r>
                      <a:endParaRPr lang="es-MX" sz="1200" b="0" i="0" u="none" strike="noStrike" dirty="0">
                        <a:solidFill>
                          <a:srgbClr val="000000"/>
                        </a:solidFill>
                        <a:effectLst/>
                        <a:latin typeface="Arial" panose="020B0604020202020204" pitchFamily="34" charset="0"/>
                        <a:cs typeface="Arial" panose="020B0604020202020204" pitchFamily="34" charset="0"/>
                      </a:endParaRPr>
                    </a:p>
                  </a:txBody>
                  <a:tcPr marL="2560" marR="2560" marT="2560" marB="0" anchor="ctr">
                    <a:lnL w="12700" cap="flat" cmpd="sng" algn="ctr">
                      <a:no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fontAlgn="ctr"/>
                      <a:r>
                        <a:rPr lang="es-CO" sz="1200" u="none" strike="noStrike" dirty="0">
                          <a:effectLst/>
                          <a:latin typeface="Arial" panose="020B0604020202020204" pitchFamily="34" charset="0"/>
                          <a:cs typeface="Arial" panose="020B0604020202020204" pitchFamily="34" charset="0"/>
                        </a:rPr>
                        <a:t>Estratégica Talento Humano </a:t>
                      </a:r>
                      <a:endParaRPr lang="es-CO" sz="1200" b="0" i="0" u="none" strike="noStrike" dirty="0">
                        <a:solidFill>
                          <a:srgbClr val="000000"/>
                        </a:solidFill>
                        <a:effectLst/>
                        <a:latin typeface="Arial" panose="020B0604020202020204" pitchFamily="34" charset="0"/>
                        <a:cs typeface="Arial" panose="020B0604020202020204" pitchFamily="34" charset="0"/>
                      </a:endParaRPr>
                    </a:p>
                  </a:txBody>
                  <a:tcPr marL="2560" marR="2560" marT="2560" marB="0" anchor="ctr">
                    <a:lnL w="12700" cap="flat" cmpd="sng" algn="ctr">
                      <a:solidFill>
                        <a:schemeClr val="tx1"/>
                      </a:solidFill>
                      <a:prstDash val="dot"/>
                      <a:round/>
                      <a:headEnd type="none" w="med" len="med"/>
                      <a:tailEnd type="none" w="med" len="med"/>
                    </a:lnL>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1299258854"/>
                  </a:ext>
                </a:extLst>
              </a:tr>
              <a:tr h="794907">
                <a:tc>
                  <a:txBody>
                    <a:bodyPr/>
                    <a:lstStyle/>
                    <a:p>
                      <a:pPr algn="ctr" fontAlgn="ctr"/>
                      <a:r>
                        <a:rPr lang="es-CO" sz="1200" u="none" strike="noStrike" dirty="0">
                          <a:effectLst/>
                          <a:latin typeface="Arial" panose="020B0604020202020204" pitchFamily="34" charset="0"/>
                          <a:cs typeface="Arial" panose="020B0604020202020204" pitchFamily="34" charset="0"/>
                        </a:rPr>
                        <a:t>25</a:t>
                      </a:r>
                      <a:endParaRPr lang="es-CO" sz="1200" b="0" i="0" u="none" strike="noStrike" dirty="0">
                        <a:solidFill>
                          <a:srgbClr val="000000"/>
                        </a:solidFill>
                        <a:effectLst/>
                        <a:latin typeface="Arial" panose="020B0604020202020204" pitchFamily="34" charset="0"/>
                        <a:cs typeface="Arial" panose="020B0604020202020204" pitchFamily="34" charset="0"/>
                      </a:endParaRPr>
                    </a:p>
                  </a:txBody>
                  <a:tcPr marL="2560" marR="2560" marT="2560" marB="0" anchor="ctr">
                    <a:lnL w="12700" cmpd="sng">
                      <a:noFill/>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s-MX" sz="1200" u="none" strike="noStrike" dirty="0">
                          <a:effectLst/>
                          <a:latin typeface="Arial" panose="020B0604020202020204" pitchFamily="34" charset="0"/>
                          <a:cs typeface="Arial" panose="020B0604020202020204" pitchFamily="34" charset="0"/>
                        </a:rPr>
                        <a:t>Formular e implementar el plan de trabajo que garantice la puesta en marcha de acciones que contribuyan a avanzar en la interiorización de los valores al interior de la entidad. Desde el sistema de control interno efectuar su verificación.</a:t>
                      </a:r>
                      <a:endParaRPr lang="es-MX" sz="1200" b="0" i="0" u="none" strike="noStrike" dirty="0">
                        <a:solidFill>
                          <a:srgbClr val="000000"/>
                        </a:solidFill>
                        <a:effectLst/>
                        <a:latin typeface="Arial" panose="020B0604020202020204" pitchFamily="34" charset="0"/>
                        <a:cs typeface="Arial" panose="020B0604020202020204" pitchFamily="34" charset="0"/>
                      </a:endParaRPr>
                    </a:p>
                  </a:txBody>
                  <a:tcPr marL="2560" marR="2560" marT="2560" marB="0" anchor="ctr">
                    <a:lnL w="12700" cap="flat" cmpd="sng" algn="ctr">
                      <a:no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fontAlgn="ctr"/>
                      <a:r>
                        <a:rPr lang="es-CO" sz="1200" u="none" strike="noStrike" dirty="0">
                          <a:effectLst/>
                          <a:latin typeface="Arial" panose="020B0604020202020204" pitchFamily="34" charset="0"/>
                          <a:cs typeface="Arial" panose="020B0604020202020204" pitchFamily="34" charset="0"/>
                        </a:rPr>
                        <a:t>Integridad</a:t>
                      </a:r>
                      <a:endParaRPr lang="es-CO" sz="1200" b="0" i="0" u="none" strike="noStrike" dirty="0">
                        <a:solidFill>
                          <a:srgbClr val="000000"/>
                        </a:solidFill>
                        <a:effectLst/>
                        <a:latin typeface="Arial" panose="020B0604020202020204" pitchFamily="34" charset="0"/>
                        <a:cs typeface="Arial" panose="020B0604020202020204" pitchFamily="34" charset="0"/>
                      </a:endParaRPr>
                    </a:p>
                  </a:txBody>
                  <a:tcPr marL="2560" marR="2560" marT="2560" marB="0" anchor="ctr">
                    <a:lnL w="12700" cap="flat" cmpd="sng" algn="ctr">
                      <a:solidFill>
                        <a:schemeClr val="tx1"/>
                      </a:solidFill>
                      <a:prstDash val="dot"/>
                      <a:round/>
                      <a:headEnd type="none" w="med" len="med"/>
                      <a:tailEnd type="none" w="med" len="med"/>
                    </a:lnL>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3409711041"/>
                  </a:ext>
                </a:extLst>
              </a:tr>
              <a:tr h="583999">
                <a:tc>
                  <a:txBody>
                    <a:bodyPr/>
                    <a:lstStyle/>
                    <a:p>
                      <a:pPr algn="ctr" fontAlgn="ctr"/>
                      <a:r>
                        <a:rPr lang="es-CO" sz="1200" u="none" strike="noStrike" dirty="0">
                          <a:effectLst/>
                          <a:latin typeface="Arial" panose="020B0604020202020204" pitchFamily="34" charset="0"/>
                          <a:cs typeface="Arial" panose="020B0604020202020204" pitchFamily="34" charset="0"/>
                        </a:rPr>
                        <a:t>26</a:t>
                      </a:r>
                      <a:endParaRPr lang="es-CO" sz="1200" b="0" i="0" u="none" strike="noStrike" dirty="0">
                        <a:solidFill>
                          <a:srgbClr val="000000"/>
                        </a:solidFill>
                        <a:effectLst/>
                        <a:latin typeface="Arial" panose="020B0604020202020204" pitchFamily="34" charset="0"/>
                        <a:cs typeface="Arial" panose="020B0604020202020204" pitchFamily="34" charset="0"/>
                      </a:endParaRPr>
                    </a:p>
                  </a:txBody>
                  <a:tcPr marL="2560" marR="2560" marT="2560" marB="0" anchor="ctr">
                    <a:lnL w="12700" cmpd="sng">
                      <a:noFill/>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s-MX" sz="1200" u="none" strike="noStrike" dirty="0">
                          <a:effectLst/>
                          <a:latin typeface="Arial" panose="020B0604020202020204" pitchFamily="34" charset="0"/>
                          <a:cs typeface="Arial" panose="020B0604020202020204" pitchFamily="34" charset="0"/>
                        </a:rPr>
                        <a:t>Implementar canales de consulta y orientación para el manejo de conflictos de interés esto frente al control y sanción de los conflictos de interés. Desde el sistema de control interno efectuar su verificación.</a:t>
                      </a:r>
                      <a:endParaRPr lang="es-MX" sz="1200" b="0" i="0" u="none" strike="noStrike" dirty="0">
                        <a:solidFill>
                          <a:srgbClr val="000000"/>
                        </a:solidFill>
                        <a:effectLst/>
                        <a:latin typeface="Arial" panose="020B0604020202020204" pitchFamily="34" charset="0"/>
                        <a:cs typeface="Arial" panose="020B0604020202020204" pitchFamily="34" charset="0"/>
                      </a:endParaRPr>
                    </a:p>
                  </a:txBody>
                  <a:tcPr marL="2560" marR="2560" marT="2560" marB="0" anchor="ctr">
                    <a:lnL w="12700" cap="flat" cmpd="sng" algn="ctr">
                      <a:no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fontAlgn="ctr"/>
                      <a:r>
                        <a:rPr lang="es-CO" sz="1200" u="none" strike="noStrike" dirty="0">
                          <a:effectLst/>
                          <a:latin typeface="Arial" panose="020B0604020202020204" pitchFamily="34" charset="0"/>
                          <a:cs typeface="Arial" panose="020B0604020202020204" pitchFamily="34" charset="0"/>
                        </a:rPr>
                        <a:t>Integridad</a:t>
                      </a:r>
                      <a:endParaRPr lang="es-CO" sz="1200" b="0" i="0" u="none" strike="noStrike" dirty="0">
                        <a:solidFill>
                          <a:srgbClr val="000000"/>
                        </a:solidFill>
                        <a:effectLst/>
                        <a:latin typeface="Arial" panose="020B0604020202020204" pitchFamily="34" charset="0"/>
                        <a:cs typeface="Arial" panose="020B0604020202020204" pitchFamily="34" charset="0"/>
                      </a:endParaRPr>
                    </a:p>
                  </a:txBody>
                  <a:tcPr marL="2560" marR="2560" marT="2560" marB="0" anchor="ctr">
                    <a:lnL w="12700" cap="flat" cmpd="sng" algn="ctr">
                      <a:solidFill>
                        <a:schemeClr val="tx1"/>
                      </a:solidFill>
                      <a:prstDash val="dot"/>
                      <a:round/>
                      <a:headEnd type="none" w="med" len="med"/>
                      <a:tailEnd type="none" w="med" len="med"/>
                    </a:lnL>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2967638452"/>
                  </a:ext>
                </a:extLst>
              </a:tr>
              <a:tr h="583999">
                <a:tc>
                  <a:txBody>
                    <a:bodyPr/>
                    <a:lstStyle/>
                    <a:p>
                      <a:pPr algn="ctr" fontAlgn="ctr"/>
                      <a:r>
                        <a:rPr lang="es-CO" sz="1200" u="none" strike="noStrike" dirty="0">
                          <a:effectLst/>
                          <a:latin typeface="Arial" panose="020B0604020202020204" pitchFamily="34" charset="0"/>
                          <a:cs typeface="Arial" panose="020B0604020202020204" pitchFamily="34" charset="0"/>
                        </a:rPr>
                        <a:t>27</a:t>
                      </a:r>
                      <a:endParaRPr lang="es-CO" sz="1200" b="0" i="0" u="none" strike="noStrike" dirty="0">
                        <a:solidFill>
                          <a:srgbClr val="000000"/>
                        </a:solidFill>
                        <a:effectLst/>
                        <a:latin typeface="Arial" panose="020B0604020202020204" pitchFamily="34" charset="0"/>
                        <a:cs typeface="Arial" panose="020B0604020202020204" pitchFamily="34" charset="0"/>
                      </a:endParaRPr>
                    </a:p>
                  </a:txBody>
                  <a:tcPr marL="2560" marR="2560" marT="2560" marB="0" anchor="ctr">
                    <a:lnL w="12700" cmpd="sng">
                      <a:noFill/>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s-MX" sz="1200" u="none" strike="noStrike" dirty="0">
                          <a:effectLst/>
                          <a:latin typeface="Arial" panose="020B0604020202020204" pitchFamily="34" charset="0"/>
                          <a:cs typeface="Arial" panose="020B0604020202020204" pitchFamily="34" charset="0"/>
                        </a:rPr>
                        <a:t>Articular la gestión de conflictos de interés como elemento dentro de la gestión del talento humano esto frente al control y sanción de los conflictos de interés. Desde el sistema de control interno efectuar su verificación.</a:t>
                      </a:r>
                      <a:endParaRPr lang="es-MX" sz="1200" b="0" i="0" u="none" strike="noStrike" dirty="0">
                        <a:solidFill>
                          <a:srgbClr val="000000"/>
                        </a:solidFill>
                        <a:effectLst/>
                        <a:latin typeface="Arial" panose="020B0604020202020204" pitchFamily="34" charset="0"/>
                        <a:cs typeface="Arial" panose="020B0604020202020204" pitchFamily="34" charset="0"/>
                      </a:endParaRPr>
                    </a:p>
                  </a:txBody>
                  <a:tcPr marL="2560" marR="2560" marT="2560" marB="0" anchor="ctr">
                    <a:lnL w="12700" cap="flat" cmpd="sng" algn="ctr">
                      <a:no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fontAlgn="ctr"/>
                      <a:r>
                        <a:rPr lang="es-CO" sz="1200" u="none" strike="noStrike" dirty="0">
                          <a:effectLst/>
                          <a:latin typeface="Arial" panose="020B0604020202020204" pitchFamily="34" charset="0"/>
                          <a:cs typeface="Arial" panose="020B0604020202020204" pitchFamily="34" charset="0"/>
                        </a:rPr>
                        <a:t>Integridad</a:t>
                      </a:r>
                      <a:endParaRPr lang="es-CO" sz="1200" b="0" i="0" u="none" strike="noStrike" dirty="0">
                        <a:solidFill>
                          <a:srgbClr val="000000"/>
                        </a:solidFill>
                        <a:effectLst/>
                        <a:latin typeface="Arial" panose="020B0604020202020204" pitchFamily="34" charset="0"/>
                        <a:cs typeface="Arial" panose="020B0604020202020204" pitchFamily="34" charset="0"/>
                      </a:endParaRPr>
                    </a:p>
                  </a:txBody>
                  <a:tcPr marL="2560" marR="2560" marT="2560" marB="0" anchor="ctr">
                    <a:lnL w="12700" cap="flat" cmpd="sng" algn="ctr">
                      <a:solidFill>
                        <a:schemeClr val="tx1"/>
                      </a:solidFill>
                      <a:prstDash val="dot"/>
                      <a:round/>
                      <a:headEnd type="none" w="med" len="med"/>
                      <a:tailEnd type="none" w="med" len="med"/>
                    </a:lnL>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958161265"/>
                  </a:ext>
                </a:extLst>
              </a:tr>
              <a:tr h="583999">
                <a:tc>
                  <a:txBody>
                    <a:bodyPr/>
                    <a:lstStyle/>
                    <a:p>
                      <a:pPr algn="ctr" fontAlgn="ctr"/>
                      <a:r>
                        <a:rPr lang="es-CO" sz="1200" u="none" strike="noStrike" dirty="0">
                          <a:effectLst/>
                          <a:latin typeface="Arial" panose="020B0604020202020204" pitchFamily="34" charset="0"/>
                          <a:cs typeface="Arial" panose="020B0604020202020204" pitchFamily="34" charset="0"/>
                        </a:rPr>
                        <a:t>28</a:t>
                      </a:r>
                      <a:endParaRPr lang="es-CO" sz="1200" b="0" i="0" u="none" strike="noStrike" dirty="0">
                        <a:solidFill>
                          <a:srgbClr val="000000"/>
                        </a:solidFill>
                        <a:effectLst/>
                        <a:latin typeface="Arial" panose="020B0604020202020204" pitchFamily="34" charset="0"/>
                        <a:cs typeface="Arial" panose="020B0604020202020204" pitchFamily="34" charset="0"/>
                      </a:endParaRPr>
                    </a:p>
                  </a:txBody>
                  <a:tcPr marL="2560" marR="2560" marT="2560" marB="0" anchor="ctr">
                    <a:lnL w="12700" cmpd="sng">
                      <a:noFill/>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s-MX" sz="1200" u="none" strike="noStrike" dirty="0">
                          <a:effectLst/>
                          <a:latin typeface="Arial" panose="020B0604020202020204" pitchFamily="34" charset="0"/>
                          <a:cs typeface="Arial" panose="020B0604020202020204" pitchFamily="34" charset="0"/>
                        </a:rPr>
                        <a:t>Diseñar los indicadores para medir el uso de canales como indicador de medición y seguimiento del desempeño en el marco de la política de servicio al ciudadano de la entidad. Desde el sistema de control interno efectuar su verificación.</a:t>
                      </a:r>
                      <a:endParaRPr lang="es-MX" sz="1200" b="0" i="0" u="none" strike="noStrike" dirty="0">
                        <a:solidFill>
                          <a:srgbClr val="000000"/>
                        </a:solidFill>
                        <a:effectLst/>
                        <a:latin typeface="Arial" panose="020B0604020202020204" pitchFamily="34" charset="0"/>
                        <a:cs typeface="Arial" panose="020B0604020202020204" pitchFamily="34" charset="0"/>
                      </a:endParaRPr>
                    </a:p>
                  </a:txBody>
                  <a:tcPr marL="2560" marR="2560" marT="2560" marB="0" anchor="ctr">
                    <a:lnL w="12700" cap="flat" cmpd="sng" algn="ctr">
                      <a:no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fontAlgn="ctr"/>
                      <a:r>
                        <a:rPr lang="es-CO" sz="1200" u="none" strike="noStrike" dirty="0">
                          <a:effectLst/>
                          <a:latin typeface="Arial" panose="020B0604020202020204" pitchFamily="34" charset="0"/>
                          <a:cs typeface="Arial" panose="020B0604020202020204" pitchFamily="34" charset="0"/>
                        </a:rPr>
                        <a:t>Servicio al Ciudadano</a:t>
                      </a:r>
                      <a:endParaRPr lang="es-CO" sz="1200" b="0" i="0" u="none" strike="noStrike" dirty="0">
                        <a:solidFill>
                          <a:srgbClr val="000000"/>
                        </a:solidFill>
                        <a:effectLst/>
                        <a:latin typeface="Arial" panose="020B0604020202020204" pitchFamily="34" charset="0"/>
                        <a:cs typeface="Arial" panose="020B0604020202020204" pitchFamily="34" charset="0"/>
                      </a:endParaRPr>
                    </a:p>
                  </a:txBody>
                  <a:tcPr marL="2560" marR="2560" marT="2560" marB="0" anchor="ctr">
                    <a:lnL w="12700" cap="flat" cmpd="sng" algn="ctr">
                      <a:solidFill>
                        <a:schemeClr val="tx1"/>
                      </a:solidFill>
                      <a:prstDash val="dot"/>
                      <a:round/>
                      <a:headEnd type="none" w="med" len="med"/>
                      <a:tailEnd type="none" w="med" len="med"/>
                    </a:lnL>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3336748995"/>
                  </a:ext>
                </a:extLst>
              </a:tr>
              <a:tr h="320365">
                <a:tc>
                  <a:txBody>
                    <a:bodyPr/>
                    <a:lstStyle/>
                    <a:p>
                      <a:pPr algn="ctr" fontAlgn="ctr"/>
                      <a:r>
                        <a:rPr lang="es-CO" sz="1200" u="none" strike="noStrike" dirty="0">
                          <a:effectLst/>
                          <a:latin typeface="Arial" panose="020B0604020202020204" pitchFamily="34" charset="0"/>
                          <a:cs typeface="Arial" panose="020B0604020202020204" pitchFamily="34" charset="0"/>
                        </a:rPr>
                        <a:t>29</a:t>
                      </a:r>
                      <a:endParaRPr lang="es-CO" sz="1200" b="0" i="0" u="none" strike="noStrike" dirty="0">
                        <a:solidFill>
                          <a:srgbClr val="000000"/>
                        </a:solidFill>
                        <a:effectLst/>
                        <a:latin typeface="Arial" panose="020B0604020202020204" pitchFamily="34" charset="0"/>
                        <a:cs typeface="Arial" panose="020B0604020202020204" pitchFamily="34" charset="0"/>
                      </a:endParaRPr>
                    </a:p>
                  </a:txBody>
                  <a:tcPr marL="2560" marR="2560" marT="2560" marB="0" anchor="ctr">
                    <a:lnL w="12700" cmpd="sng">
                      <a:noFill/>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s-MX" sz="1200" u="none" strike="noStrike" dirty="0">
                          <a:effectLst/>
                          <a:latin typeface="Arial" panose="020B0604020202020204" pitchFamily="34" charset="0"/>
                          <a:cs typeface="Arial" panose="020B0604020202020204" pitchFamily="34" charset="0"/>
                        </a:rPr>
                        <a:t>Ajustar por parte del equipo directivo los procesos que intervienen en el logro de los resultados a partir del análisis de los indicadores de la gestión institucional. Desde el sistema de control interno efectuar su verificación.</a:t>
                      </a:r>
                      <a:endParaRPr lang="es-MX" sz="1200" b="0" i="0" u="none" strike="noStrike" dirty="0">
                        <a:solidFill>
                          <a:srgbClr val="000000"/>
                        </a:solidFill>
                        <a:effectLst/>
                        <a:latin typeface="Arial" panose="020B0604020202020204" pitchFamily="34" charset="0"/>
                        <a:cs typeface="Arial" panose="020B0604020202020204" pitchFamily="34" charset="0"/>
                      </a:endParaRPr>
                    </a:p>
                  </a:txBody>
                  <a:tcPr marL="2560" marR="2560" marT="2560" marB="0" anchor="ctr">
                    <a:lnL w="12700" cap="flat" cmpd="sng" algn="ctr">
                      <a:no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fontAlgn="ctr"/>
                      <a:r>
                        <a:rPr lang="es-MX" sz="1200" u="none" strike="noStrike" dirty="0">
                          <a:effectLst/>
                          <a:latin typeface="Arial" panose="020B0604020202020204" pitchFamily="34" charset="0"/>
                          <a:cs typeface="Arial" panose="020B0604020202020204" pitchFamily="34" charset="0"/>
                        </a:rPr>
                        <a:t>Seguimiento y evaluación del desempeño institucional</a:t>
                      </a:r>
                      <a:endParaRPr lang="es-MX" sz="1200" b="0" i="0" u="none" strike="noStrike" dirty="0">
                        <a:solidFill>
                          <a:srgbClr val="000000"/>
                        </a:solidFill>
                        <a:effectLst/>
                        <a:latin typeface="Arial" panose="020B0604020202020204" pitchFamily="34" charset="0"/>
                        <a:cs typeface="Arial" panose="020B0604020202020204" pitchFamily="34" charset="0"/>
                      </a:endParaRPr>
                    </a:p>
                  </a:txBody>
                  <a:tcPr marL="2560" marR="2560" marT="2560" marB="0" anchor="ctr">
                    <a:lnL w="12700" cap="flat" cmpd="sng" algn="ctr">
                      <a:solidFill>
                        <a:schemeClr val="tx1"/>
                      </a:solidFill>
                      <a:prstDash val="dot"/>
                      <a:round/>
                      <a:headEnd type="none" w="med" len="med"/>
                      <a:tailEnd type="none" w="med" len="med"/>
                    </a:lnL>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4118523124"/>
                  </a:ext>
                </a:extLst>
              </a:tr>
              <a:tr h="478546">
                <a:tc>
                  <a:txBody>
                    <a:bodyPr/>
                    <a:lstStyle/>
                    <a:p>
                      <a:pPr algn="ctr" fontAlgn="ctr"/>
                      <a:r>
                        <a:rPr lang="es-CO" sz="1200" u="none" strike="noStrike" dirty="0">
                          <a:effectLst/>
                          <a:latin typeface="Arial" panose="020B0604020202020204" pitchFamily="34" charset="0"/>
                          <a:cs typeface="Arial" panose="020B0604020202020204" pitchFamily="34" charset="0"/>
                        </a:rPr>
                        <a:t>30</a:t>
                      </a:r>
                      <a:endParaRPr lang="es-CO" sz="1200" b="0" i="0" u="none" strike="noStrike" dirty="0">
                        <a:solidFill>
                          <a:srgbClr val="000000"/>
                        </a:solidFill>
                        <a:effectLst/>
                        <a:latin typeface="Arial" panose="020B0604020202020204" pitchFamily="34" charset="0"/>
                        <a:cs typeface="Arial" panose="020B0604020202020204" pitchFamily="34" charset="0"/>
                      </a:endParaRPr>
                    </a:p>
                  </a:txBody>
                  <a:tcPr marL="2560" marR="2560" marT="2560" marB="0" anchor="ctr">
                    <a:lnL w="12700" cmpd="sng">
                      <a:noFill/>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s-MX" sz="1200" u="none" strike="noStrike" dirty="0">
                          <a:effectLst/>
                          <a:latin typeface="Arial" panose="020B0604020202020204" pitchFamily="34" charset="0"/>
                          <a:cs typeface="Arial" panose="020B0604020202020204" pitchFamily="34" charset="0"/>
                        </a:rPr>
                        <a:t>Reorganizar por parte del equipo directivo equipos de trabajo y/o recursos para asegurar los resultados a partir del análisis de los indicadores de la gestión institucional. Desde el sistema de control interno efectuar su verificación.</a:t>
                      </a:r>
                      <a:endParaRPr lang="es-MX" sz="1200" b="0" i="0" u="none" strike="noStrike" dirty="0">
                        <a:solidFill>
                          <a:srgbClr val="000000"/>
                        </a:solidFill>
                        <a:effectLst/>
                        <a:latin typeface="Arial" panose="020B0604020202020204" pitchFamily="34" charset="0"/>
                        <a:cs typeface="Arial" panose="020B0604020202020204" pitchFamily="34" charset="0"/>
                      </a:endParaRPr>
                    </a:p>
                  </a:txBody>
                  <a:tcPr marL="2560" marR="2560" marT="2560" marB="0" anchor="ctr">
                    <a:lnL w="12700" cap="flat" cmpd="sng" algn="ctr">
                      <a:no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fontAlgn="ctr"/>
                      <a:r>
                        <a:rPr lang="es-MX" sz="1200" u="none" strike="noStrike" dirty="0">
                          <a:effectLst/>
                          <a:latin typeface="Arial" panose="020B0604020202020204" pitchFamily="34" charset="0"/>
                          <a:cs typeface="Arial" panose="020B0604020202020204" pitchFamily="34" charset="0"/>
                        </a:rPr>
                        <a:t>Seguimiento y evaluación del desempeño institucional</a:t>
                      </a:r>
                      <a:endParaRPr lang="es-MX" sz="1200" b="0" i="0" u="none" strike="noStrike" dirty="0">
                        <a:solidFill>
                          <a:srgbClr val="000000"/>
                        </a:solidFill>
                        <a:effectLst/>
                        <a:latin typeface="Arial" panose="020B0604020202020204" pitchFamily="34" charset="0"/>
                        <a:cs typeface="Arial" panose="020B0604020202020204" pitchFamily="34" charset="0"/>
                      </a:endParaRPr>
                    </a:p>
                  </a:txBody>
                  <a:tcPr marL="2560" marR="2560" marT="2560" marB="0" anchor="ctr">
                    <a:lnL w="12700" cap="flat" cmpd="sng" algn="ctr">
                      <a:solidFill>
                        <a:schemeClr val="tx1"/>
                      </a:solidFill>
                      <a:prstDash val="dot"/>
                      <a:round/>
                      <a:headEnd type="none" w="med" len="med"/>
                      <a:tailEnd type="none" w="med" len="med"/>
                    </a:lnL>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4048621015"/>
                  </a:ext>
                </a:extLst>
              </a:tr>
            </a:tbl>
          </a:graphicData>
        </a:graphic>
      </p:graphicFrame>
      <p:sp>
        <p:nvSpPr>
          <p:cNvPr id="5" name="Rectángulo 4">
            <a:extLst>
              <a:ext uri="{FF2B5EF4-FFF2-40B4-BE49-F238E27FC236}">
                <a16:creationId xmlns:a16="http://schemas.microsoft.com/office/drawing/2014/main" id="{413CFA03-4BA0-4455-B5D1-7B2059B51FB0}"/>
              </a:ext>
            </a:extLst>
          </p:cNvPr>
          <p:cNvSpPr/>
          <p:nvPr/>
        </p:nvSpPr>
        <p:spPr>
          <a:xfrm>
            <a:off x="215066" y="-45638"/>
            <a:ext cx="5711820" cy="523220"/>
          </a:xfrm>
          <a:prstGeom prst="rect">
            <a:avLst/>
          </a:prstGeom>
        </p:spPr>
        <p:txBody>
          <a:bodyPr wrap="none">
            <a:spAutoFit/>
          </a:bodyPr>
          <a:lstStyle/>
          <a:p>
            <a:r>
              <a:rPr lang="es-MX" sz="2800" b="1" dirty="0">
                <a:latin typeface="Century Gothic" panose="020B0502020202020204" pitchFamily="34" charset="0"/>
              </a:rPr>
              <a:t>16</a:t>
            </a:r>
            <a:r>
              <a:rPr lang="es-MX" sz="2000" b="1" dirty="0">
                <a:latin typeface="Century Gothic" panose="020B0502020202020204" pitchFamily="34" charset="0"/>
              </a:rPr>
              <a:t> referenciadas en otras políticas – parte 2</a:t>
            </a:r>
            <a:endParaRPr lang="es-CO" sz="2000" b="1" dirty="0"/>
          </a:p>
        </p:txBody>
      </p:sp>
    </p:spTree>
    <p:extLst>
      <p:ext uri="{BB962C8B-B14F-4D97-AF65-F5344CB8AC3E}">
        <p14:creationId xmlns:p14="http://schemas.microsoft.com/office/powerpoint/2010/main" val="9212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upo 28">
            <a:extLst>
              <a:ext uri="{FF2B5EF4-FFF2-40B4-BE49-F238E27FC236}">
                <a16:creationId xmlns:a16="http://schemas.microsoft.com/office/drawing/2014/main" id="{B933F47E-8B67-4355-B538-F09719CBD1C9}"/>
              </a:ext>
            </a:extLst>
          </p:cNvPr>
          <p:cNvGrpSpPr/>
          <p:nvPr/>
        </p:nvGrpSpPr>
        <p:grpSpPr>
          <a:xfrm>
            <a:off x="0" y="0"/>
            <a:ext cx="12177740" cy="6063916"/>
            <a:chOff x="1674307" y="1018380"/>
            <a:chExt cx="7272808" cy="3665177"/>
          </a:xfrm>
        </p:grpSpPr>
        <p:sp>
          <p:nvSpPr>
            <p:cNvPr id="31" name="Rectángulo 30">
              <a:extLst>
                <a:ext uri="{FF2B5EF4-FFF2-40B4-BE49-F238E27FC236}">
                  <a16:creationId xmlns:a16="http://schemas.microsoft.com/office/drawing/2014/main" id="{F80A90A0-B91C-45D3-B4CC-053B02C32BFC}"/>
                </a:ext>
              </a:extLst>
            </p:cNvPr>
            <p:cNvSpPr/>
            <p:nvPr/>
          </p:nvSpPr>
          <p:spPr>
            <a:xfrm>
              <a:off x="1674307" y="1018380"/>
              <a:ext cx="7272808" cy="3665177"/>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dirty="0"/>
            </a:p>
          </p:txBody>
        </p:sp>
        <p:sp>
          <p:nvSpPr>
            <p:cNvPr id="32" name="Title 1">
              <a:extLst>
                <a:ext uri="{FF2B5EF4-FFF2-40B4-BE49-F238E27FC236}">
                  <a16:creationId xmlns:a16="http://schemas.microsoft.com/office/drawing/2014/main" id="{1D9FB68E-71C6-4D03-9921-80D5FBD713B4}"/>
                </a:ext>
              </a:extLst>
            </p:cNvPr>
            <p:cNvSpPr txBox="1">
              <a:spLocks/>
            </p:cNvSpPr>
            <p:nvPr/>
          </p:nvSpPr>
          <p:spPr>
            <a:xfrm>
              <a:off x="2408128" y="3387284"/>
              <a:ext cx="5859191" cy="1080012"/>
            </a:xfrm>
            <a:prstGeom prst="rect">
              <a:avLst/>
            </a:prstGeom>
          </p:spPr>
          <p:txBody>
            <a:bodyPr vert="horz" lIns="43052" tIns="21526" rIns="43052" bIns="21526" rtlCol="0" anchor="ctr">
              <a:noAutofit/>
            </a:bodyPr>
            <a:lstStyle>
              <a:defPPr>
                <a:defRPr lang="es-CO"/>
              </a:defPPr>
              <a:lvl1pPr algn="r" defTabSz="914400" eaLnBrk="1" latinLnBrk="0" hangingPunct="1">
                <a:lnSpc>
                  <a:spcPct val="90000"/>
                </a:lnSpc>
                <a:buNone/>
                <a:defRPr sz="4400">
                  <a:solidFill>
                    <a:schemeClr val="bg1"/>
                  </a:solidFill>
                  <a:latin typeface="Arial"/>
                  <a:ea typeface="+mj-ea"/>
                  <a:cs typeface="+mj-cs"/>
                </a:defRPr>
              </a:lvl1pPr>
            </a:lstStyle>
            <a:p>
              <a:pPr algn="ctr"/>
              <a:r>
                <a:rPr lang="es-MX" sz="2400" b="1" dirty="0">
                  <a:latin typeface="Century Gothic" charset="0"/>
                  <a:ea typeface="Century Gothic" charset="0"/>
                  <a:cs typeface="Century Gothic" charset="0"/>
                </a:rPr>
                <a:t>5. Modificación PAA – OCIG / DGCYP</a:t>
              </a:r>
            </a:p>
          </p:txBody>
        </p:sp>
      </p:grpSp>
      <p:pic>
        <p:nvPicPr>
          <p:cNvPr id="3" name="Imagen 2"/>
          <p:cNvPicPr>
            <a:picLocks noChangeAspect="1"/>
          </p:cNvPicPr>
          <p:nvPr/>
        </p:nvPicPr>
        <p:blipFill>
          <a:blip r:embed="rId3"/>
          <a:stretch>
            <a:fillRect/>
          </a:stretch>
        </p:blipFill>
        <p:spPr>
          <a:xfrm>
            <a:off x="3290039" y="1243143"/>
            <a:ext cx="5630580" cy="2815290"/>
          </a:xfrm>
          <a:prstGeom prst="rect">
            <a:avLst/>
          </a:prstGeom>
        </p:spPr>
      </p:pic>
    </p:spTree>
    <p:extLst>
      <p:ext uri="{BB962C8B-B14F-4D97-AF65-F5344CB8AC3E}">
        <p14:creationId xmlns:p14="http://schemas.microsoft.com/office/powerpoint/2010/main" val="6690627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5">
            <a:extLst>
              <a:ext uri="{FF2B5EF4-FFF2-40B4-BE49-F238E27FC236}">
                <a16:creationId xmlns:a16="http://schemas.microsoft.com/office/drawing/2014/main" id="{2A7AF75B-0CEB-4203-A99F-BE15419090CB}"/>
              </a:ext>
            </a:extLst>
          </p:cNvPr>
          <p:cNvSpPr/>
          <p:nvPr/>
        </p:nvSpPr>
        <p:spPr>
          <a:xfrm>
            <a:off x="0" y="-13180"/>
            <a:ext cx="12192000" cy="377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defRPr/>
            </a:pPr>
            <a:r>
              <a:rPr lang="es-CO" sz="2000" b="1" dirty="0">
                <a:latin typeface="Century Gothic" panose="020B0502020202020204" pitchFamily="34" charset="0"/>
                <a:ea typeface="Open Sans" panose="020B0606030504020204" pitchFamily="34" charset="0"/>
                <a:cs typeface="Arial" panose="020B0604020202020204" pitchFamily="34" charset="0"/>
              </a:rPr>
              <a:t>MODIFICACION DEL PAA 2020</a:t>
            </a:r>
            <a:endParaRPr lang="es-CO" sz="2000" b="1" dirty="0">
              <a:solidFill>
                <a:schemeClr val="bg1"/>
              </a:solidFill>
              <a:latin typeface="Century Gothic" charset="0"/>
              <a:ea typeface="Century Gothic" charset="0"/>
              <a:cs typeface="Century Gothic" charset="0"/>
            </a:endParaRPr>
          </a:p>
        </p:txBody>
      </p:sp>
      <p:sp>
        <p:nvSpPr>
          <p:cNvPr id="7" name="Rectángulo 6">
            <a:extLst>
              <a:ext uri="{FF2B5EF4-FFF2-40B4-BE49-F238E27FC236}">
                <a16:creationId xmlns:a16="http://schemas.microsoft.com/office/drawing/2014/main" id="{821CE046-415D-4AA7-8035-13CE8C4F6F9C}"/>
              </a:ext>
            </a:extLst>
          </p:cNvPr>
          <p:cNvSpPr/>
          <p:nvPr/>
        </p:nvSpPr>
        <p:spPr>
          <a:xfrm>
            <a:off x="5197388" y="318010"/>
            <a:ext cx="1712871" cy="523220"/>
          </a:xfrm>
          <a:prstGeom prst="rect">
            <a:avLst/>
          </a:prstGeom>
        </p:spPr>
        <p:txBody>
          <a:bodyPr wrap="square">
            <a:spAutoFit/>
          </a:bodyPr>
          <a:lstStyle/>
          <a:p>
            <a:pPr algn="ctr"/>
            <a:r>
              <a:rPr lang="es-CO" sz="2800" b="1" dirty="0">
                <a:solidFill>
                  <a:srgbClr val="002060"/>
                </a:solidFill>
                <a:effectLst>
                  <a:outerShdw blurRad="38100" dist="38100" dir="2700000" algn="tl">
                    <a:srgbClr val="000000">
                      <a:alpha val="43137"/>
                    </a:srgbClr>
                  </a:outerShdw>
                </a:effectLst>
                <a:latin typeface="Century Gothic" panose="020B0502020202020204" pitchFamily="34" charset="0"/>
                <a:ea typeface="Open Sans" panose="020B0606030504020204" pitchFamily="34" charset="0"/>
                <a:cs typeface="Arial" panose="020B0604020202020204" pitchFamily="34" charset="0"/>
              </a:rPr>
              <a:t>OCIG</a:t>
            </a:r>
            <a:endParaRPr lang="es-CO" sz="3600" dirty="0">
              <a:solidFill>
                <a:srgbClr val="002060"/>
              </a:solidFill>
              <a:effectLst>
                <a:outerShdw blurRad="38100" dist="38100" dir="2700000" algn="tl">
                  <a:srgbClr val="000000">
                    <a:alpha val="43137"/>
                  </a:srgbClr>
                </a:outerShdw>
              </a:effectLst>
              <a:latin typeface="Century Gothic" panose="020B0502020202020204" pitchFamily="34" charset="0"/>
              <a:ea typeface="Open Sans" panose="020B0606030504020204" pitchFamily="34" charset="0"/>
              <a:cs typeface="Arial" panose="020B0604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95930455"/>
              </p:ext>
            </p:extLst>
          </p:nvPr>
        </p:nvGraphicFramePr>
        <p:xfrm>
          <a:off x="839037" y="841230"/>
          <a:ext cx="10567516" cy="5135932"/>
        </p:xfrm>
        <a:graphic>
          <a:graphicData uri="http://schemas.openxmlformats.org/drawingml/2006/table">
            <a:tbl>
              <a:tblPr/>
              <a:tblGrid>
                <a:gridCol w="2900625">
                  <a:extLst>
                    <a:ext uri="{9D8B030D-6E8A-4147-A177-3AD203B41FA5}">
                      <a16:colId xmlns:a16="http://schemas.microsoft.com/office/drawing/2014/main" val="3829645407"/>
                    </a:ext>
                  </a:extLst>
                </a:gridCol>
                <a:gridCol w="1559169">
                  <a:extLst>
                    <a:ext uri="{9D8B030D-6E8A-4147-A177-3AD203B41FA5}">
                      <a16:colId xmlns:a16="http://schemas.microsoft.com/office/drawing/2014/main" val="522150882"/>
                    </a:ext>
                  </a:extLst>
                </a:gridCol>
                <a:gridCol w="1336431">
                  <a:extLst>
                    <a:ext uri="{9D8B030D-6E8A-4147-A177-3AD203B41FA5}">
                      <a16:colId xmlns:a16="http://schemas.microsoft.com/office/drawing/2014/main" val="1047030646"/>
                    </a:ext>
                  </a:extLst>
                </a:gridCol>
                <a:gridCol w="4771291">
                  <a:extLst>
                    <a:ext uri="{9D8B030D-6E8A-4147-A177-3AD203B41FA5}">
                      <a16:colId xmlns:a16="http://schemas.microsoft.com/office/drawing/2014/main" val="4293668175"/>
                    </a:ext>
                  </a:extLst>
                </a:gridCol>
              </a:tblGrid>
              <a:tr h="311393">
                <a:tc gridSpan="4">
                  <a:txBody>
                    <a:bodyPr/>
                    <a:lstStyle/>
                    <a:p>
                      <a:pPr algn="ctr" rtl="0" fontAlgn="ctr"/>
                      <a:r>
                        <a:rPr lang="es-MX" sz="1400" b="1" i="0" u="none" strike="noStrike" dirty="0">
                          <a:solidFill>
                            <a:srgbClr val="FFFFFF"/>
                          </a:solidFill>
                          <a:effectLst/>
                          <a:latin typeface="Century Gothic" panose="020B0502020202020204" pitchFamily="34" charset="0"/>
                        </a:rPr>
                        <a:t>JUSTIFICACIÓN DE EXTENCION DE TIEMPO EN LAS AUDITORIAS DE 1ER SEMESTRE 2020 - OCIG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6092"/>
                    </a:solidFill>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772408488"/>
                  </a:ext>
                </a:extLst>
              </a:tr>
              <a:tr h="158874">
                <a:tc>
                  <a:txBody>
                    <a:bodyPr/>
                    <a:lstStyle/>
                    <a:p>
                      <a:pPr algn="ctr" rtl="0" fontAlgn="ctr"/>
                      <a:r>
                        <a:rPr lang="es-CO" sz="1100" b="1" i="0" u="none" strike="noStrike" dirty="0">
                          <a:solidFill>
                            <a:srgbClr val="000000"/>
                          </a:solidFill>
                          <a:effectLst/>
                          <a:latin typeface="Century Gothic" panose="020B0502020202020204" pitchFamily="34" charset="0"/>
                        </a:rPr>
                        <a:t>Auditoría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s-CO" sz="1100" b="1" i="0" u="none" strike="noStrike" dirty="0">
                          <a:solidFill>
                            <a:srgbClr val="000000"/>
                          </a:solidFill>
                          <a:effectLst/>
                          <a:latin typeface="Century Gothic" panose="020B0502020202020204" pitchFamily="34" charset="0"/>
                        </a:rPr>
                        <a:t>Área Responsable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s-CO" sz="1100" b="1" i="0" u="none" strike="noStrike" dirty="0">
                          <a:solidFill>
                            <a:srgbClr val="000000"/>
                          </a:solidFill>
                          <a:effectLst/>
                          <a:latin typeface="Century Gothic" panose="020B0502020202020204" pitchFamily="34" charset="0"/>
                        </a:rPr>
                        <a:t>Fecha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s-CO" sz="1100" b="1" i="0" u="none" strike="noStrike" dirty="0">
                          <a:solidFill>
                            <a:srgbClr val="000000"/>
                          </a:solidFill>
                          <a:effectLst/>
                          <a:latin typeface="Century Gothic" panose="020B0502020202020204" pitchFamily="34" charset="0"/>
                        </a:rPr>
                        <a:t>JUSTIFICACIÓN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98338585"/>
                  </a:ext>
                </a:extLst>
              </a:tr>
              <a:tr h="311393">
                <a:tc>
                  <a:txBody>
                    <a:bodyPr/>
                    <a:lstStyle/>
                    <a:p>
                      <a:pPr marL="93663" indent="0" algn="l" rtl="0" fontAlgn="ctr"/>
                      <a:r>
                        <a:rPr lang="es-MX" sz="1100" b="0" i="0" u="none" strike="noStrike" dirty="0">
                          <a:solidFill>
                            <a:srgbClr val="000000"/>
                          </a:solidFill>
                          <a:effectLst/>
                          <a:latin typeface="Century Gothic" panose="020B0502020202020204" pitchFamily="34" charset="0"/>
                        </a:rPr>
                        <a:t>Gestión Contractual (Precontractual-Publicación de contratos)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3663" indent="0" algn="l" defTabSz="914400" rtl="0" eaLnBrk="1" fontAlgn="ctr" latinLnBrk="0" hangingPunct="1"/>
                      <a:r>
                        <a:rPr lang="es-MX" sz="1100" b="0" i="0" u="none" strike="noStrike" kern="1200" dirty="0">
                          <a:solidFill>
                            <a:srgbClr val="000000"/>
                          </a:solidFill>
                          <a:effectLst/>
                          <a:latin typeface="Century Gothic" panose="020B0502020202020204" pitchFamily="34" charset="0"/>
                          <a:ea typeface="+mn-ea"/>
                          <a:cs typeface="+mn-cs"/>
                        </a:rPr>
                        <a:t>Oficina de Control Interno y Gestión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100" b="0" i="0" u="none" strike="noStrike" dirty="0">
                          <a:solidFill>
                            <a:srgbClr val="000000"/>
                          </a:solidFill>
                          <a:effectLst/>
                          <a:latin typeface="Century Gothic" panose="020B0502020202020204" pitchFamily="34" charset="0"/>
                        </a:rPr>
                        <a:t>Mayo a Junio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marL="93663" indent="0" algn="l" rtl="0" fontAlgn="ctr"/>
                      <a:r>
                        <a:rPr lang="es-MX" sz="1100" b="0" i="0" u="none" strike="noStrike" dirty="0">
                          <a:solidFill>
                            <a:srgbClr val="000000"/>
                          </a:solidFill>
                          <a:effectLst/>
                          <a:latin typeface="Century Gothic" panose="020B0502020202020204" pitchFamily="34" charset="0"/>
                        </a:rPr>
                        <a:t>Presentación Informe Junio: Debido a la emergencia nacional generada por el COVID - 19, se hizo necesario ampliar  la fecha de la auditoria teniendo en cuenta la recopilación de información por parte de las ares y  las  actividades de la auditoria de manera virtual para algunos procesos de la Empresa.</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5816450"/>
                  </a:ext>
                </a:extLst>
              </a:tr>
              <a:tr h="311393">
                <a:tc>
                  <a:txBody>
                    <a:bodyPr/>
                    <a:lstStyle/>
                    <a:p>
                      <a:pPr marL="93663" indent="0" algn="l" defTabSz="914400" rtl="0" eaLnBrk="1" fontAlgn="ctr" latinLnBrk="0" hangingPunct="1"/>
                      <a:r>
                        <a:rPr lang="es-MX" sz="1100" b="0" i="0" u="none" strike="noStrike" kern="1200" dirty="0">
                          <a:solidFill>
                            <a:srgbClr val="000000"/>
                          </a:solidFill>
                          <a:effectLst/>
                          <a:latin typeface="Century Gothic" panose="020B0502020202020204" pitchFamily="34" charset="0"/>
                          <a:ea typeface="+mn-ea"/>
                          <a:cs typeface="+mn-cs"/>
                        </a:rPr>
                        <a:t>Gestión Comercial- Recuperación de Consumos Dejados de Factura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3663" indent="0" algn="l" defTabSz="914400" rtl="0" eaLnBrk="1" fontAlgn="ctr" latinLnBrk="0" hangingPunct="1"/>
                      <a:r>
                        <a:rPr lang="es-MX" sz="1100" b="0" i="0" u="none" strike="noStrike" kern="1200" dirty="0">
                          <a:solidFill>
                            <a:srgbClr val="000000"/>
                          </a:solidFill>
                          <a:effectLst/>
                          <a:latin typeface="Century Gothic" panose="020B0502020202020204" pitchFamily="34" charset="0"/>
                          <a:ea typeface="+mn-ea"/>
                          <a:cs typeface="+mn-cs"/>
                        </a:rPr>
                        <a:t>Oficina de Control Interno y Gestión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100" b="0" i="0" u="none" strike="noStrike" dirty="0">
                          <a:solidFill>
                            <a:srgbClr val="000000"/>
                          </a:solidFill>
                          <a:effectLst/>
                          <a:latin typeface="Century Gothic" panose="020B0502020202020204" pitchFamily="34" charset="0"/>
                        </a:rPr>
                        <a:t>Mayo a Junio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CO"/>
                    </a:p>
                  </a:txBody>
                  <a:tcPr/>
                </a:tc>
                <a:extLst>
                  <a:ext uri="{0D108BD9-81ED-4DB2-BD59-A6C34878D82A}">
                    <a16:rowId xmlns:a16="http://schemas.microsoft.com/office/drawing/2014/main" val="3807934312"/>
                  </a:ext>
                </a:extLst>
              </a:tr>
              <a:tr h="311393">
                <a:tc>
                  <a:txBody>
                    <a:bodyPr/>
                    <a:lstStyle/>
                    <a:p>
                      <a:pPr marL="93663" indent="0" algn="l" defTabSz="914400" rtl="0" eaLnBrk="1" fontAlgn="ctr" latinLnBrk="0" hangingPunct="1"/>
                      <a:r>
                        <a:rPr lang="es-CO" sz="1100" b="0" i="0" u="none" strike="noStrike" kern="1200" dirty="0">
                          <a:solidFill>
                            <a:srgbClr val="000000"/>
                          </a:solidFill>
                          <a:effectLst/>
                          <a:latin typeface="Century Gothic" panose="020B0502020202020204" pitchFamily="34" charset="0"/>
                          <a:ea typeface="+mn-ea"/>
                          <a:cs typeface="+mn-cs"/>
                        </a:rPr>
                        <a:t>Cuentas por Cobrar (Coactivo)</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3663" indent="0" algn="l" defTabSz="914400" rtl="0" eaLnBrk="1" fontAlgn="ctr" latinLnBrk="0" hangingPunct="1"/>
                      <a:r>
                        <a:rPr lang="es-MX" sz="1100" b="0" i="0" u="none" strike="noStrike" kern="1200" dirty="0">
                          <a:solidFill>
                            <a:srgbClr val="000000"/>
                          </a:solidFill>
                          <a:effectLst/>
                          <a:latin typeface="Century Gothic" panose="020B0502020202020204" pitchFamily="34" charset="0"/>
                          <a:ea typeface="+mn-ea"/>
                          <a:cs typeface="+mn-cs"/>
                        </a:rPr>
                        <a:t>Oficina de Control Interno y Gestión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1100" b="0" i="0" u="none" strike="noStrike" dirty="0">
                          <a:solidFill>
                            <a:srgbClr val="000000"/>
                          </a:solidFill>
                          <a:effectLst/>
                          <a:latin typeface="Century Gothic" panose="020B0502020202020204" pitchFamily="34" charset="0"/>
                        </a:rPr>
                        <a:t>Mayo a Junio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CO"/>
                    </a:p>
                  </a:txBody>
                  <a:tcPr/>
                </a:tc>
                <a:extLst>
                  <a:ext uri="{0D108BD9-81ED-4DB2-BD59-A6C34878D82A}">
                    <a16:rowId xmlns:a16="http://schemas.microsoft.com/office/drawing/2014/main" val="1638697893"/>
                  </a:ext>
                </a:extLst>
              </a:tr>
              <a:tr h="289775">
                <a:tc gridSpan="4">
                  <a:txBody>
                    <a:bodyPr/>
                    <a:lstStyle/>
                    <a:p>
                      <a:pPr algn="ctr" rtl="0" fontAlgn="ctr"/>
                      <a:r>
                        <a:rPr lang="es-CO" sz="1400" b="1" i="0" u="none" strike="noStrike" dirty="0">
                          <a:solidFill>
                            <a:srgbClr val="FFFFFF"/>
                          </a:solidFill>
                          <a:effectLst/>
                          <a:latin typeface="Century Gothic" panose="020B0502020202020204" pitchFamily="34" charset="0"/>
                        </a:rPr>
                        <a:t> JUSTIFICACION DE REPROGRACION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676569543"/>
                  </a:ext>
                </a:extLst>
              </a:tr>
              <a:tr h="883341">
                <a:tc>
                  <a:txBody>
                    <a:bodyPr/>
                    <a:lstStyle/>
                    <a:p>
                      <a:pPr marL="93663" indent="0" algn="l" defTabSz="914400" rtl="0" eaLnBrk="1" fontAlgn="ctr" latinLnBrk="0" hangingPunct="1"/>
                      <a:r>
                        <a:rPr lang="es-CO" sz="1100" b="0" i="0" u="none" strike="noStrike" kern="1200" dirty="0">
                          <a:solidFill>
                            <a:srgbClr val="000000"/>
                          </a:solidFill>
                          <a:effectLst/>
                          <a:latin typeface="Century Gothic" panose="020B0502020202020204" pitchFamily="34" charset="0"/>
                          <a:ea typeface="+mn-ea"/>
                          <a:cs typeface="+mn-cs"/>
                        </a:rPr>
                        <a:t>Gestión del Desarrollo Urbano</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3663" indent="0" algn="l" defTabSz="914400" rtl="0" eaLnBrk="1" fontAlgn="ctr" latinLnBrk="0" hangingPunct="1"/>
                      <a:r>
                        <a:rPr lang="es-MX" sz="1100" b="0" i="0" u="none" strike="noStrike" kern="1200" dirty="0">
                          <a:solidFill>
                            <a:srgbClr val="000000"/>
                          </a:solidFill>
                          <a:effectLst/>
                          <a:latin typeface="Century Gothic" panose="020B0502020202020204" pitchFamily="34" charset="0"/>
                          <a:ea typeface="+mn-ea"/>
                          <a:cs typeface="+mn-cs"/>
                        </a:rPr>
                        <a:t>Oficina de Control Interno y Gestión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100" b="0" i="0" u="none" strike="noStrike" dirty="0">
                          <a:solidFill>
                            <a:srgbClr val="000000"/>
                          </a:solidFill>
                          <a:effectLst/>
                          <a:latin typeface="Century Gothic" panose="020B0502020202020204" pitchFamily="34" charset="0"/>
                        </a:rPr>
                        <a:t>Mayo a Agosto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3663" indent="0" algn="l" defTabSz="914400" rtl="0" eaLnBrk="1" fontAlgn="ctr" latinLnBrk="0" hangingPunct="1"/>
                      <a:r>
                        <a:rPr lang="es-MX" sz="1100" b="0" i="0" u="none" strike="noStrike" kern="1200" dirty="0">
                          <a:solidFill>
                            <a:srgbClr val="000000"/>
                          </a:solidFill>
                          <a:effectLst/>
                          <a:latin typeface="Century Gothic" panose="020B0502020202020204" pitchFamily="34" charset="0"/>
                          <a:ea typeface="+mn-ea"/>
                          <a:cs typeface="+mn-cs"/>
                        </a:rPr>
                        <a:t>• Disponibilidad de información digitalizada.</a:t>
                      </a:r>
                      <a:br>
                        <a:rPr lang="es-MX" sz="1100" b="0" i="0" u="none" strike="noStrike" kern="1200" dirty="0">
                          <a:solidFill>
                            <a:srgbClr val="000000"/>
                          </a:solidFill>
                          <a:effectLst/>
                          <a:latin typeface="Century Gothic" panose="020B0502020202020204" pitchFamily="34" charset="0"/>
                          <a:ea typeface="+mn-ea"/>
                          <a:cs typeface="+mn-cs"/>
                        </a:rPr>
                      </a:br>
                      <a:r>
                        <a:rPr lang="es-MX" sz="1100" b="0" i="0" u="none" strike="noStrike" kern="1200" dirty="0">
                          <a:solidFill>
                            <a:srgbClr val="000000"/>
                          </a:solidFill>
                          <a:effectLst/>
                          <a:latin typeface="Century Gothic" panose="020B0502020202020204" pitchFamily="34" charset="0"/>
                          <a:ea typeface="+mn-ea"/>
                          <a:cs typeface="+mn-cs"/>
                        </a:rPr>
                        <a:t>• Establecimiento de las normas de bioseguridad por parte de la Gerencia de Gestión Humana y Administrativa para ingreso a la Central de Operaciones y demás Plantas físicas. (suspendida y su reactivación a partir del 22 de julio)</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2589449"/>
                  </a:ext>
                </a:extLst>
              </a:tr>
              <a:tr h="559238">
                <a:tc>
                  <a:txBody>
                    <a:bodyPr/>
                    <a:lstStyle/>
                    <a:p>
                      <a:pPr marL="93663" indent="0" algn="l" defTabSz="914400" rtl="0" eaLnBrk="1" fontAlgn="ctr" latinLnBrk="0" hangingPunct="1"/>
                      <a:r>
                        <a:rPr lang="es-MX" sz="1100" b="0" i="0" u="none" strike="noStrike" kern="1200" dirty="0">
                          <a:solidFill>
                            <a:srgbClr val="000000"/>
                          </a:solidFill>
                          <a:effectLst/>
                          <a:latin typeface="Century Gothic" panose="020B0502020202020204" pitchFamily="34" charset="0"/>
                          <a:ea typeface="+mn-ea"/>
                          <a:cs typeface="+mn-cs"/>
                        </a:rPr>
                        <a:t>Decreto 807de 2019 - artículo 39 párrafo 5- Avance  Metas Plan Desarrollo Distrital.</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3663" indent="0" algn="l" defTabSz="914400" rtl="0" eaLnBrk="1" fontAlgn="ctr" latinLnBrk="0" hangingPunct="1"/>
                      <a:r>
                        <a:rPr lang="es-MX" sz="1100" b="0" i="0" u="none" strike="noStrike" kern="1200" dirty="0">
                          <a:solidFill>
                            <a:srgbClr val="000000"/>
                          </a:solidFill>
                          <a:effectLst/>
                          <a:latin typeface="Century Gothic" panose="020B0502020202020204" pitchFamily="34" charset="0"/>
                          <a:ea typeface="+mn-ea"/>
                          <a:cs typeface="+mn-cs"/>
                        </a:rPr>
                        <a:t> Oficina de Control Interno y Gestión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1100" b="0" i="0" u="none" strike="noStrike" dirty="0">
                          <a:solidFill>
                            <a:srgbClr val="000000"/>
                          </a:solidFill>
                          <a:effectLst/>
                          <a:latin typeface="Century Gothic" panose="020B0502020202020204" pitchFamily="34" charset="0"/>
                        </a:rPr>
                        <a:t>Julio</a:t>
                      </a:r>
                      <a:br>
                        <a:rPr lang="es-CO" sz="1100" b="0" i="0" u="none" strike="noStrike" dirty="0">
                          <a:solidFill>
                            <a:srgbClr val="000000"/>
                          </a:solidFill>
                          <a:effectLst/>
                          <a:latin typeface="Century Gothic" panose="020B0502020202020204" pitchFamily="34" charset="0"/>
                        </a:rPr>
                      </a:br>
                      <a:r>
                        <a:rPr lang="es-CO" sz="1100" b="0" i="0" u="none" strike="noStrike" dirty="0">
                          <a:solidFill>
                            <a:srgbClr val="000000"/>
                          </a:solidFill>
                          <a:effectLst/>
                          <a:latin typeface="Century Gothic" panose="020B0502020202020204" pitchFamily="34" charset="0"/>
                        </a:rPr>
                        <a:t>Septiembre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3663" indent="0" algn="l" defTabSz="914400" rtl="0" eaLnBrk="1" fontAlgn="ctr" latinLnBrk="0" hangingPunct="1"/>
                      <a:r>
                        <a:rPr lang="es-MX" sz="1100" b="0" i="0" u="none" strike="noStrike" kern="1200" dirty="0">
                          <a:solidFill>
                            <a:srgbClr val="000000"/>
                          </a:solidFill>
                          <a:effectLst/>
                          <a:latin typeface="Century Gothic" panose="020B0502020202020204" pitchFamily="34" charset="0"/>
                          <a:ea typeface="+mn-ea"/>
                          <a:cs typeface="+mn-cs"/>
                        </a:rPr>
                        <a:t>• Cierre Metas Plan de Desarrollo 2016-2020.</a:t>
                      </a:r>
                      <a:br>
                        <a:rPr lang="es-MX" sz="1100" b="0" i="0" u="none" strike="noStrike" kern="1200" dirty="0">
                          <a:solidFill>
                            <a:srgbClr val="000000"/>
                          </a:solidFill>
                          <a:effectLst/>
                          <a:latin typeface="Century Gothic" panose="020B0502020202020204" pitchFamily="34" charset="0"/>
                          <a:ea typeface="+mn-ea"/>
                          <a:cs typeface="+mn-cs"/>
                        </a:rPr>
                      </a:br>
                      <a:r>
                        <a:rPr lang="es-MX" sz="1100" b="0" i="0" u="none" strike="noStrike" kern="1200" dirty="0">
                          <a:solidFill>
                            <a:srgbClr val="000000"/>
                          </a:solidFill>
                          <a:effectLst/>
                          <a:latin typeface="Century Gothic" panose="020B0502020202020204" pitchFamily="34" charset="0"/>
                          <a:ea typeface="+mn-ea"/>
                          <a:cs typeface="+mn-cs"/>
                        </a:rPr>
                        <a:t>• Armonización Plan de Desarrollo 2020-2024.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729848"/>
                  </a:ext>
                </a:extLst>
              </a:tr>
              <a:tr h="305199">
                <a:tc gridSpan="4">
                  <a:txBody>
                    <a:bodyPr/>
                    <a:lstStyle/>
                    <a:p>
                      <a:pPr algn="ctr" rtl="0" fontAlgn="ctr"/>
                      <a:r>
                        <a:rPr lang="es-MX" sz="1400" b="1" i="0" u="none" strike="noStrike" dirty="0">
                          <a:solidFill>
                            <a:srgbClr val="FFFFFF"/>
                          </a:solidFill>
                          <a:effectLst/>
                          <a:latin typeface="Century Gothic" panose="020B0502020202020204" pitchFamily="34" charset="0"/>
                        </a:rPr>
                        <a:t> CANCELACIÓN DE AUDITORIA No 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038419806"/>
                  </a:ext>
                </a:extLst>
              </a:tr>
              <a:tr h="463913">
                <a:tc>
                  <a:txBody>
                    <a:bodyPr/>
                    <a:lstStyle/>
                    <a:p>
                      <a:pPr marL="93663" indent="0" algn="l" defTabSz="914400" rtl="0" eaLnBrk="1" fontAlgn="ctr" latinLnBrk="0" hangingPunct="1"/>
                      <a:r>
                        <a:rPr lang="es-MX" sz="1200" b="1" i="0" u="none" strike="noStrike" kern="1200" dirty="0">
                          <a:solidFill>
                            <a:srgbClr val="002060"/>
                          </a:solidFill>
                          <a:effectLst/>
                          <a:latin typeface="Century Gothic" panose="020B0502020202020204" pitchFamily="34" charset="0"/>
                          <a:ea typeface="+mn-ea"/>
                          <a:cs typeface="+mn-cs"/>
                        </a:rPr>
                        <a:t>10</a:t>
                      </a:r>
                      <a:r>
                        <a:rPr lang="es-MX" sz="1100" b="0" i="0" u="none" strike="noStrike" kern="1200" dirty="0">
                          <a:solidFill>
                            <a:srgbClr val="FF0000"/>
                          </a:solidFill>
                          <a:effectLst/>
                          <a:latin typeface="Century Gothic" panose="020B0502020202020204" pitchFamily="34" charset="0"/>
                          <a:ea typeface="+mn-ea"/>
                          <a:cs typeface="+mn-cs"/>
                        </a:rPr>
                        <a:t>. </a:t>
                      </a:r>
                      <a:r>
                        <a:rPr lang="es-MX" sz="1100" b="0" i="0" u="none" strike="noStrike" kern="1200" dirty="0">
                          <a:solidFill>
                            <a:srgbClr val="000000"/>
                          </a:solidFill>
                          <a:effectLst/>
                          <a:latin typeface="Century Gothic" panose="020B0502020202020204" pitchFamily="34" charset="0"/>
                          <a:ea typeface="+mn-ea"/>
                          <a:cs typeface="+mn-cs"/>
                        </a:rPr>
                        <a:t>Gestión Comercial Facturación (Medidas Adoptadas COVID-19)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MX" sz="1100" b="0" i="0" u="none" strike="noStrike" dirty="0">
                          <a:solidFill>
                            <a:srgbClr val="000000"/>
                          </a:solidFill>
                          <a:effectLst/>
                          <a:latin typeface="Century Gothic" panose="020B0502020202020204" pitchFamily="34" charset="0"/>
                        </a:rPr>
                        <a:t>Oficina de Control Interno y Gestión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1100" b="0" i="0" u="none" strike="noStrike" dirty="0">
                          <a:solidFill>
                            <a:srgbClr val="000000"/>
                          </a:solidFill>
                          <a:effectLst/>
                          <a:latin typeface="Century Gothic" panose="020B0502020202020204" pitchFamily="34" charset="0"/>
                        </a:rPr>
                        <a:t>Septiembre Noviembre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3663" indent="0" algn="l" rtl="0" fontAlgn="ctr"/>
                      <a:r>
                        <a:rPr lang="es-MX" sz="1100" b="0" i="0" u="none" strike="noStrike" dirty="0">
                          <a:solidFill>
                            <a:srgbClr val="000000"/>
                          </a:solidFill>
                          <a:effectLst/>
                          <a:latin typeface="Century Gothic" panose="020B0502020202020204" pitchFamily="34" charset="0"/>
                        </a:rPr>
                        <a:t>Auditoria de desempeño al proceso de facturación y distribución Septiembre - Octubre, Contraloría de Bogotá.</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6983315"/>
                  </a:ext>
                </a:extLst>
              </a:tr>
              <a:tr h="311393">
                <a:tc gridSpan="4">
                  <a:txBody>
                    <a:bodyPr/>
                    <a:lstStyle/>
                    <a:p>
                      <a:pPr algn="ctr" rtl="0" fontAlgn="ctr"/>
                      <a:r>
                        <a:rPr lang="es-MX" sz="1400" b="1" i="0" u="none" strike="noStrike" dirty="0">
                          <a:solidFill>
                            <a:srgbClr val="FFFFFF"/>
                          </a:solidFill>
                          <a:effectLst/>
                          <a:latin typeface="Century Gothic" panose="020B0502020202020204" pitchFamily="34" charset="0"/>
                        </a:rPr>
                        <a:t>INCLUSION NUEVO INFORME DE LEY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6092"/>
                    </a:solidFill>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780923783"/>
                  </a:ext>
                </a:extLst>
              </a:tr>
              <a:tr h="775307">
                <a:tc>
                  <a:txBody>
                    <a:bodyPr/>
                    <a:lstStyle/>
                    <a:p>
                      <a:pPr marL="93663" indent="0" algn="l" defTabSz="914400" rtl="0" eaLnBrk="1" fontAlgn="ctr" latinLnBrk="0" hangingPunct="1"/>
                      <a:r>
                        <a:rPr lang="es-MX" sz="1100" b="0" i="0" u="none" strike="noStrike" dirty="0">
                          <a:solidFill>
                            <a:srgbClr val="000000"/>
                          </a:solidFill>
                          <a:effectLst/>
                          <a:latin typeface="Century Gothic" panose="020B0502020202020204" pitchFamily="34" charset="0"/>
                        </a:rPr>
                        <a:t>Res</a:t>
                      </a:r>
                      <a:r>
                        <a:rPr lang="es-MX" sz="1100" b="0" i="0" u="none" strike="noStrike" kern="1200" dirty="0">
                          <a:solidFill>
                            <a:srgbClr val="000000"/>
                          </a:solidFill>
                          <a:effectLst/>
                          <a:latin typeface="Century Gothic" panose="020B0502020202020204" pitchFamily="34" charset="0"/>
                          <a:ea typeface="+mn-ea"/>
                          <a:cs typeface="+mn-cs"/>
                        </a:rPr>
                        <a:t>olución No DDC000002 9/08/2018- Secretaria  Distrital de Hacienda- Dirección Distrital de Contabilidad - Aplicativo Bogotá Consolida 31/07/2020-30/09/2020-31/10/2020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3663" indent="0" algn="l" rtl="0" fontAlgn="ctr"/>
                      <a:r>
                        <a:rPr lang="es-MX" sz="1100" b="0" i="0" u="none" strike="noStrike" dirty="0">
                          <a:solidFill>
                            <a:srgbClr val="000000"/>
                          </a:solidFill>
                          <a:effectLst/>
                          <a:latin typeface="Century Gothic" panose="020B0502020202020204" pitchFamily="34" charset="0"/>
                        </a:rPr>
                        <a:t>Oficina de Control Interno y Gestión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1100" b="0" i="0" u="none" strike="noStrike" dirty="0">
                          <a:solidFill>
                            <a:srgbClr val="000000"/>
                          </a:solidFill>
                          <a:effectLst/>
                          <a:latin typeface="Century Gothic" panose="020B0502020202020204" pitchFamily="34" charset="0"/>
                        </a:rPr>
                        <a:t>Julio </a:t>
                      </a:r>
                      <a:br>
                        <a:rPr lang="es-CO" sz="1100" b="0" i="0" u="none" strike="noStrike" dirty="0">
                          <a:solidFill>
                            <a:srgbClr val="000000"/>
                          </a:solidFill>
                          <a:effectLst/>
                          <a:latin typeface="Century Gothic" panose="020B0502020202020204" pitchFamily="34" charset="0"/>
                        </a:rPr>
                      </a:br>
                      <a:r>
                        <a:rPr lang="es-CO" sz="1100" b="0" i="0" u="none" strike="noStrike" dirty="0">
                          <a:solidFill>
                            <a:srgbClr val="000000"/>
                          </a:solidFill>
                          <a:effectLst/>
                          <a:latin typeface="Century Gothic" panose="020B0502020202020204" pitchFamily="34" charset="0"/>
                        </a:rPr>
                        <a:t>Septiembre</a:t>
                      </a:r>
                      <a:br>
                        <a:rPr lang="es-CO" sz="1100" b="0" i="0" u="none" strike="noStrike" dirty="0">
                          <a:solidFill>
                            <a:srgbClr val="000000"/>
                          </a:solidFill>
                          <a:effectLst/>
                          <a:latin typeface="Century Gothic" panose="020B0502020202020204" pitchFamily="34" charset="0"/>
                        </a:rPr>
                      </a:br>
                      <a:r>
                        <a:rPr lang="es-CO" sz="1100" b="0" i="0" u="none" strike="noStrike" dirty="0">
                          <a:solidFill>
                            <a:srgbClr val="000000"/>
                          </a:solidFill>
                          <a:effectLst/>
                          <a:latin typeface="Century Gothic" panose="020B0502020202020204" pitchFamily="34" charset="0"/>
                        </a:rPr>
                        <a:t>Octubre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3663" indent="0" algn="l" rtl="0" fontAlgn="ctr"/>
                      <a:r>
                        <a:rPr lang="es-CO" sz="1100" b="0" i="0" u="none" strike="noStrike" dirty="0">
                          <a:solidFill>
                            <a:srgbClr val="000000"/>
                          </a:solidFill>
                          <a:effectLst/>
                          <a:latin typeface="Century Gothic" panose="020B0502020202020204" pitchFamily="34" charset="0"/>
                        </a:rPr>
                        <a:t>Secretaria  Distrital de Hacienda- Dirección Distrital de Contabilidad - Aplicativo Bogotá Consolida</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956727"/>
                  </a:ext>
                </a:extLst>
              </a:tr>
            </a:tbl>
          </a:graphicData>
        </a:graphic>
      </p:graphicFrame>
    </p:spTree>
    <p:extLst>
      <p:ext uri="{BB962C8B-B14F-4D97-AF65-F5344CB8AC3E}">
        <p14:creationId xmlns:p14="http://schemas.microsoft.com/office/powerpoint/2010/main" val="8388107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5">
            <a:extLst>
              <a:ext uri="{FF2B5EF4-FFF2-40B4-BE49-F238E27FC236}">
                <a16:creationId xmlns:a16="http://schemas.microsoft.com/office/drawing/2014/main" id="{2A7AF75B-0CEB-4203-A99F-BE15419090CB}"/>
              </a:ext>
            </a:extLst>
          </p:cNvPr>
          <p:cNvSpPr/>
          <p:nvPr/>
        </p:nvSpPr>
        <p:spPr>
          <a:xfrm>
            <a:off x="0" y="-13180"/>
            <a:ext cx="12192000" cy="377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defRPr/>
            </a:pPr>
            <a:r>
              <a:rPr lang="es-CO" sz="2000" b="1" dirty="0">
                <a:latin typeface="Century Gothic" panose="020B0502020202020204" pitchFamily="34" charset="0"/>
                <a:ea typeface="Open Sans" panose="020B0606030504020204" pitchFamily="34" charset="0"/>
                <a:cs typeface="Arial" panose="020B0604020202020204" pitchFamily="34" charset="0"/>
              </a:rPr>
              <a:t>MODIFICACION DEL PAA 2020</a:t>
            </a:r>
            <a:endParaRPr lang="es-CO" sz="2000" b="1" dirty="0">
              <a:solidFill>
                <a:schemeClr val="bg1"/>
              </a:solidFill>
              <a:latin typeface="Century Gothic" charset="0"/>
              <a:ea typeface="Century Gothic" charset="0"/>
              <a:cs typeface="Century Gothic" charset="0"/>
            </a:endParaRPr>
          </a:p>
        </p:txBody>
      </p:sp>
      <p:sp>
        <p:nvSpPr>
          <p:cNvPr id="7" name="Rectángulo 6">
            <a:extLst>
              <a:ext uri="{FF2B5EF4-FFF2-40B4-BE49-F238E27FC236}">
                <a16:creationId xmlns:a16="http://schemas.microsoft.com/office/drawing/2014/main" id="{821CE046-415D-4AA7-8035-13CE8C4F6F9C}"/>
              </a:ext>
            </a:extLst>
          </p:cNvPr>
          <p:cNvSpPr/>
          <p:nvPr/>
        </p:nvSpPr>
        <p:spPr>
          <a:xfrm>
            <a:off x="5362743" y="398260"/>
            <a:ext cx="1534766" cy="523220"/>
          </a:xfrm>
          <a:prstGeom prst="rect">
            <a:avLst/>
          </a:prstGeom>
        </p:spPr>
        <p:txBody>
          <a:bodyPr wrap="square">
            <a:spAutoFit/>
          </a:bodyPr>
          <a:lstStyle/>
          <a:p>
            <a:pPr algn="ctr"/>
            <a:r>
              <a:rPr lang="es-CO" sz="2800" b="1" dirty="0">
                <a:solidFill>
                  <a:srgbClr val="002060"/>
                </a:solidFill>
                <a:effectLst>
                  <a:outerShdw blurRad="38100" dist="38100" dir="2700000" algn="tl">
                    <a:srgbClr val="000000">
                      <a:alpha val="43137"/>
                    </a:srgbClr>
                  </a:outerShdw>
                </a:effectLst>
                <a:latin typeface="Century Gothic" panose="020B0502020202020204" pitchFamily="34" charset="0"/>
                <a:ea typeface="Open Sans" panose="020B0606030504020204" pitchFamily="34" charset="0"/>
                <a:cs typeface="Arial" panose="020B0604020202020204" pitchFamily="34" charset="0"/>
              </a:rPr>
              <a:t>OCIG</a:t>
            </a:r>
            <a:endParaRPr lang="es-CO" sz="3600" dirty="0">
              <a:solidFill>
                <a:srgbClr val="002060"/>
              </a:solidFill>
              <a:effectLst>
                <a:outerShdw blurRad="38100" dist="38100" dir="2700000" algn="tl">
                  <a:srgbClr val="000000">
                    <a:alpha val="43137"/>
                  </a:srgbClr>
                </a:outerShdw>
              </a:effectLst>
              <a:latin typeface="Century Gothic" panose="020B0502020202020204" pitchFamily="34" charset="0"/>
              <a:ea typeface="Open Sans" panose="020B0606030504020204" pitchFamily="34" charset="0"/>
              <a:cs typeface="Arial" panose="020B0604020202020204" pitchFamily="34" charset="0"/>
            </a:endParaRPr>
          </a:p>
        </p:txBody>
      </p:sp>
      <p:pic>
        <p:nvPicPr>
          <p:cNvPr id="9" name="Imagen 8"/>
          <p:cNvPicPr>
            <a:picLocks noChangeAspect="1"/>
          </p:cNvPicPr>
          <p:nvPr/>
        </p:nvPicPr>
        <p:blipFill>
          <a:blip r:embed="rId3"/>
          <a:stretch>
            <a:fillRect/>
          </a:stretch>
        </p:blipFill>
        <p:spPr>
          <a:xfrm>
            <a:off x="765779" y="955672"/>
            <a:ext cx="10810526" cy="4891990"/>
          </a:xfrm>
          <a:prstGeom prst="rect">
            <a:avLst/>
          </a:prstGeom>
          <a:ln w="12700" cmpd="dbl">
            <a:solidFill>
              <a:schemeClr val="tx1"/>
            </a:solidFill>
          </a:ln>
        </p:spPr>
      </p:pic>
    </p:spTree>
    <p:extLst>
      <p:ext uri="{BB962C8B-B14F-4D97-AF65-F5344CB8AC3E}">
        <p14:creationId xmlns:p14="http://schemas.microsoft.com/office/powerpoint/2010/main" val="22744800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ítulo 1"/>
          <p:cNvSpPr>
            <a:spLocks noGrp="1"/>
          </p:cNvSpPr>
          <p:nvPr>
            <p:ph type="title"/>
          </p:nvPr>
        </p:nvSpPr>
        <p:spPr>
          <a:xfrm>
            <a:off x="0" y="-6468"/>
            <a:ext cx="12192000" cy="6243780"/>
          </a:xfr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br>
              <a:rPr lang="es-CO" sz="3200" b="1" dirty="0">
                <a:solidFill>
                  <a:schemeClr val="bg1"/>
                </a:solidFill>
                <a:latin typeface="Century Gothic" charset="0"/>
                <a:ea typeface="Century Gothic" charset="0"/>
                <a:cs typeface="Century Gothic" charset="0"/>
              </a:rPr>
            </a:br>
            <a:br>
              <a:rPr lang="es-CO" sz="3200" b="1" dirty="0">
                <a:solidFill>
                  <a:schemeClr val="bg1"/>
                </a:solidFill>
                <a:latin typeface="Century Gothic" charset="0"/>
                <a:ea typeface="Century Gothic" charset="0"/>
                <a:cs typeface="Century Gothic" charset="0"/>
              </a:rPr>
            </a:br>
            <a:br>
              <a:rPr lang="es-CO" sz="3200" b="1" dirty="0">
                <a:solidFill>
                  <a:schemeClr val="bg1"/>
                </a:solidFill>
                <a:latin typeface="Century Gothic" charset="0"/>
                <a:ea typeface="Century Gothic" charset="0"/>
                <a:cs typeface="Century Gothic" charset="0"/>
              </a:rPr>
            </a:br>
            <a:br>
              <a:rPr lang="es-CO" sz="3200" b="1" dirty="0">
                <a:solidFill>
                  <a:schemeClr val="bg1"/>
                </a:solidFill>
                <a:latin typeface="Century Gothic" charset="0"/>
                <a:ea typeface="Century Gothic" charset="0"/>
                <a:cs typeface="Century Gothic" charset="0"/>
              </a:rPr>
            </a:br>
            <a:br>
              <a:rPr lang="es-CO" sz="3200" b="1" dirty="0">
                <a:solidFill>
                  <a:schemeClr val="bg1"/>
                </a:solidFill>
                <a:latin typeface="Century Gothic" charset="0"/>
                <a:ea typeface="Century Gothic" charset="0"/>
                <a:cs typeface="Century Gothic" charset="0"/>
              </a:rPr>
            </a:br>
            <a:br>
              <a:rPr lang="es-CO" sz="3200" b="1" dirty="0">
                <a:solidFill>
                  <a:schemeClr val="bg1"/>
                </a:solidFill>
                <a:latin typeface="Century Gothic" charset="0"/>
                <a:ea typeface="Century Gothic" charset="0"/>
                <a:cs typeface="Century Gothic" charset="0"/>
              </a:rPr>
            </a:br>
            <a:endParaRPr lang="es-CO" sz="3200" b="1" dirty="0">
              <a:solidFill>
                <a:schemeClr val="bg1"/>
              </a:solidFill>
              <a:latin typeface="Century Gothic" panose="020B0502020202020204" pitchFamily="34" charset="0"/>
              <a:ea typeface="Century Gothic" charset="0"/>
              <a:cs typeface="Century Gothic" charset="0"/>
            </a:endParaRPr>
          </a:p>
        </p:txBody>
      </p:sp>
      <p:sp>
        <p:nvSpPr>
          <p:cNvPr id="5" name="CuadroTexto 4"/>
          <p:cNvSpPr txBox="1"/>
          <p:nvPr/>
        </p:nvSpPr>
        <p:spPr>
          <a:xfrm>
            <a:off x="1055440" y="3974090"/>
            <a:ext cx="10225136" cy="646331"/>
          </a:xfrm>
          <a:prstGeom prst="rect">
            <a:avLst/>
          </a:prstGeom>
          <a:noFill/>
        </p:spPr>
        <p:txBody>
          <a:bodyPr wrap="square" rtlCol="0">
            <a:spAutoFit/>
          </a:bodyPr>
          <a:lstStyle/>
          <a:p>
            <a:pPr algn="ctr">
              <a:defRPr sz="1800" b="0">
                <a:solidFill>
                  <a:srgbClr val="000000"/>
                </a:solidFill>
              </a:defRPr>
            </a:pPr>
            <a:r>
              <a:rPr lang="es-CO" sz="3600" b="1" dirty="0">
                <a:solidFill>
                  <a:schemeClr val="bg1"/>
                </a:solidFill>
                <a:latin typeface="Century Gothic" panose="020B0502020202020204" pitchFamily="34" charset="0"/>
              </a:rPr>
              <a:t>Modificación PAA  - DGCYP</a:t>
            </a:r>
            <a:endParaRPr lang="es-CO" sz="3200" dirty="0">
              <a:solidFill>
                <a:srgbClr val="00B0F0"/>
              </a:solidFill>
              <a:cs typeface="Arial" panose="020B0604020202020204" pitchFamily="34" charset="0"/>
            </a:endParaRPr>
          </a:p>
        </p:txBody>
      </p:sp>
      <p:pic>
        <p:nvPicPr>
          <p:cNvPr id="7" name="Imagen 6"/>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5334687" y="2060848"/>
            <a:ext cx="1522626" cy="1522626"/>
          </a:xfrm>
          <a:prstGeom prst="rect">
            <a:avLst/>
          </a:prstGeom>
        </p:spPr>
      </p:pic>
    </p:spTree>
    <p:extLst>
      <p:ext uri="{BB962C8B-B14F-4D97-AF65-F5344CB8AC3E}">
        <p14:creationId xmlns:p14="http://schemas.microsoft.com/office/powerpoint/2010/main" val="31073117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ángulo 5"/>
          <p:cNvSpPr/>
          <p:nvPr/>
        </p:nvSpPr>
        <p:spPr>
          <a:xfrm>
            <a:off x="0" y="-13181"/>
            <a:ext cx="12288688" cy="746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a:solidFill>
                  <a:schemeClr val="bg1"/>
                </a:solidFill>
                <a:latin typeface="Century Gothic" charset="0"/>
                <a:ea typeface="Century Gothic" charset="0"/>
                <a:cs typeface="Century Gothic" charset="0"/>
              </a:rPr>
              <a:t>Modificación Plan Anual de Auditorias SG 2020</a:t>
            </a:r>
            <a:endParaRPr lang="es-CO" sz="2000" b="1" dirty="0">
              <a:solidFill>
                <a:schemeClr val="bg1"/>
              </a:solidFill>
              <a:latin typeface="Century Gothic" charset="0"/>
              <a:ea typeface="Century Gothic" charset="0"/>
              <a:cs typeface="Century Gothic" charset="0"/>
            </a:endParaRPr>
          </a:p>
        </p:txBody>
      </p:sp>
      <p:sp>
        <p:nvSpPr>
          <p:cNvPr id="8" name="Rectángulo 7">
            <a:extLst>
              <a:ext uri="{FF2B5EF4-FFF2-40B4-BE49-F238E27FC236}">
                <a16:creationId xmlns:a16="http://schemas.microsoft.com/office/drawing/2014/main" id="{5EB4BA6B-4301-462B-9F38-78D0814C8537}"/>
              </a:ext>
            </a:extLst>
          </p:cNvPr>
          <p:cNvSpPr/>
          <p:nvPr/>
        </p:nvSpPr>
        <p:spPr>
          <a:xfrm>
            <a:off x="136401" y="2110723"/>
            <a:ext cx="2425148" cy="2308324"/>
          </a:xfrm>
          <a:prstGeom prst="rect">
            <a:avLst/>
          </a:prstGeom>
        </p:spPr>
        <p:txBody>
          <a:bodyPr wrap="square">
            <a:spAutoFit/>
          </a:bodyPr>
          <a:lstStyle/>
          <a:p>
            <a:pPr algn="ctr"/>
            <a:r>
              <a:rPr lang="es-CO" sz="2400" dirty="0">
                <a:latin typeface="Century Gothic" panose="020B0502020202020204" pitchFamily="34" charset="0"/>
              </a:rPr>
              <a:t>Plan Anual de auditoria 2020 con </a:t>
            </a:r>
            <a:r>
              <a:rPr lang="es-CO" sz="2400" b="1" dirty="0">
                <a:latin typeface="Century Gothic" panose="020B0502020202020204" pitchFamily="34" charset="0"/>
              </a:rPr>
              <a:t>14 auditorías </a:t>
            </a:r>
            <a:r>
              <a:rPr lang="es-CO" sz="2400" dirty="0">
                <a:latin typeface="Century Gothic" panose="020B0502020202020204" pitchFamily="34" charset="0"/>
              </a:rPr>
              <a:t>Sistemas de Gestión</a:t>
            </a:r>
          </a:p>
        </p:txBody>
      </p:sp>
      <p:pic>
        <p:nvPicPr>
          <p:cNvPr id="15" name="Imagen 14">
            <a:extLst>
              <a:ext uri="{FF2B5EF4-FFF2-40B4-BE49-F238E27FC236}">
                <a16:creationId xmlns:a16="http://schemas.microsoft.com/office/drawing/2014/main" id="{F5CC9B44-041C-4635-8136-422238AFD64F}"/>
              </a:ext>
            </a:extLst>
          </p:cNvPr>
          <p:cNvPicPr>
            <a:picLocks noChangeAspect="1"/>
          </p:cNvPicPr>
          <p:nvPr/>
        </p:nvPicPr>
        <p:blipFill>
          <a:blip r:embed="rId3"/>
          <a:stretch>
            <a:fillRect/>
          </a:stretch>
        </p:blipFill>
        <p:spPr>
          <a:xfrm>
            <a:off x="2620161" y="984620"/>
            <a:ext cx="9435438" cy="4888760"/>
          </a:xfrm>
          <a:prstGeom prst="rect">
            <a:avLst/>
          </a:prstGeom>
        </p:spPr>
      </p:pic>
    </p:spTree>
    <p:extLst>
      <p:ext uri="{BB962C8B-B14F-4D97-AF65-F5344CB8AC3E}">
        <p14:creationId xmlns:p14="http://schemas.microsoft.com/office/powerpoint/2010/main" val="5225226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ángulo 5">
            <a:extLst>
              <a:ext uri="{FF2B5EF4-FFF2-40B4-BE49-F238E27FC236}">
                <a16:creationId xmlns:a16="http://schemas.microsoft.com/office/drawing/2014/main" id="{6B3225C0-F08A-4195-8643-D92722A74DD7}"/>
              </a:ext>
            </a:extLst>
          </p:cNvPr>
          <p:cNvSpPr/>
          <p:nvPr/>
        </p:nvSpPr>
        <p:spPr>
          <a:xfrm>
            <a:off x="-1823" y="0"/>
            <a:ext cx="12193823" cy="746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a:solidFill>
                  <a:schemeClr val="bg1"/>
                </a:solidFill>
                <a:latin typeface="Century Gothic" charset="0"/>
                <a:ea typeface="Century Gothic" charset="0"/>
                <a:cs typeface="Century Gothic" charset="0"/>
              </a:rPr>
              <a:t>SOLICITUD DE MODIFICACIÓN PAA SG-2020</a:t>
            </a:r>
            <a:endParaRPr lang="es-CO" sz="2000" b="1" dirty="0">
              <a:solidFill>
                <a:schemeClr val="bg1"/>
              </a:solidFill>
              <a:latin typeface="Century Gothic" charset="0"/>
              <a:ea typeface="Century Gothic" charset="0"/>
              <a:cs typeface="Century Gothic" charset="0"/>
            </a:endParaRPr>
          </a:p>
        </p:txBody>
      </p:sp>
      <p:sp>
        <p:nvSpPr>
          <p:cNvPr id="4" name="CuadroTexto 3"/>
          <p:cNvSpPr txBox="1"/>
          <p:nvPr/>
        </p:nvSpPr>
        <p:spPr>
          <a:xfrm>
            <a:off x="76491" y="795915"/>
            <a:ext cx="10585176" cy="369332"/>
          </a:xfrm>
          <a:prstGeom prst="rect">
            <a:avLst/>
          </a:prstGeom>
          <a:noFill/>
        </p:spPr>
        <p:txBody>
          <a:bodyPr wrap="square" rtlCol="0">
            <a:spAutoFit/>
          </a:bodyPr>
          <a:lstStyle/>
          <a:p>
            <a:pPr lvl="0"/>
            <a:r>
              <a:rPr lang="es-ES_tradnl" b="1" dirty="0">
                <a:latin typeface="Arial" panose="020B0604020202020204" pitchFamily="34" charset="0"/>
                <a:cs typeface="Arial" panose="020B0604020202020204" pitchFamily="34" charset="0"/>
              </a:rPr>
              <a:t>Modificación fechas de realización de Auditorías:</a:t>
            </a:r>
            <a:endParaRPr lang="es-CO" dirty="0">
              <a:latin typeface="Arial" panose="020B0604020202020204" pitchFamily="34" charset="0"/>
              <a:cs typeface="Arial" panose="020B0604020202020204" pitchFamily="34" charset="0"/>
            </a:endParaRPr>
          </a:p>
        </p:txBody>
      </p:sp>
      <p:graphicFrame>
        <p:nvGraphicFramePr>
          <p:cNvPr id="5" name="Tabla 4"/>
          <p:cNvGraphicFramePr>
            <a:graphicFrameLocks noGrp="1"/>
          </p:cNvGraphicFramePr>
          <p:nvPr>
            <p:extLst>
              <p:ext uri="{D42A27DB-BD31-4B8C-83A1-F6EECF244321}">
                <p14:modId xmlns:p14="http://schemas.microsoft.com/office/powerpoint/2010/main" val="2990232290"/>
              </p:ext>
            </p:extLst>
          </p:nvPr>
        </p:nvGraphicFramePr>
        <p:xfrm>
          <a:off x="882234" y="1234066"/>
          <a:ext cx="11233275" cy="4591239"/>
        </p:xfrm>
        <a:graphic>
          <a:graphicData uri="http://schemas.openxmlformats.org/drawingml/2006/table">
            <a:tbl>
              <a:tblPr firstRow="1" firstCol="1" bandRow="1">
                <a:tableStyleId>{5C22544A-7EE6-4342-B048-85BDC9FD1C3A}</a:tableStyleId>
              </a:tblPr>
              <a:tblGrid>
                <a:gridCol w="4546310">
                  <a:extLst>
                    <a:ext uri="{9D8B030D-6E8A-4147-A177-3AD203B41FA5}">
                      <a16:colId xmlns:a16="http://schemas.microsoft.com/office/drawing/2014/main" val="20000"/>
                    </a:ext>
                  </a:extLst>
                </a:gridCol>
                <a:gridCol w="5063266">
                  <a:extLst>
                    <a:ext uri="{9D8B030D-6E8A-4147-A177-3AD203B41FA5}">
                      <a16:colId xmlns:a16="http://schemas.microsoft.com/office/drawing/2014/main" val="20001"/>
                    </a:ext>
                  </a:extLst>
                </a:gridCol>
                <a:gridCol w="687568">
                  <a:extLst>
                    <a:ext uri="{9D8B030D-6E8A-4147-A177-3AD203B41FA5}">
                      <a16:colId xmlns:a16="http://schemas.microsoft.com/office/drawing/2014/main" val="20002"/>
                    </a:ext>
                  </a:extLst>
                </a:gridCol>
                <a:gridCol w="936131">
                  <a:extLst>
                    <a:ext uri="{9D8B030D-6E8A-4147-A177-3AD203B41FA5}">
                      <a16:colId xmlns:a16="http://schemas.microsoft.com/office/drawing/2014/main" val="20003"/>
                    </a:ext>
                  </a:extLst>
                </a:gridCol>
              </a:tblGrid>
              <a:tr h="163723">
                <a:tc rowSpan="2">
                  <a:txBody>
                    <a:bodyPr/>
                    <a:lstStyle/>
                    <a:p>
                      <a:pPr algn="ctr">
                        <a:lnSpc>
                          <a:spcPct val="107000"/>
                        </a:lnSpc>
                        <a:spcAft>
                          <a:spcPts val="0"/>
                        </a:spcAft>
                      </a:pPr>
                      <a:r>
                        <a:rPr lang="es-CO" sz="1400" dirty="0">
                          <a:solidFill>
                            <a:schemeClr val="bg1"/>
                          </a:solidFill>
                          <a:effectLst/>
                          <a:latin typeface="Arial" panose="020B0604020202020204" pitchFamily="34" charset="0"/>
                          <a:cs typeface="Arial" panose="020B0604020202020204" pitchFamily="34" charset="0"/>
                        </a:rPr>
                        <a:t>Título de Auditoría</a:t>
                      </a:r>
                      <a:endParaRPr lang="es-CO"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no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002060"/>
                    </a:solidFill>
                  </a:tcPr>
                </a:tc>
                <a:tc rowSpan="2">
                  <a:txBody>
                    <a:bodyPr/>
                    <a:lstStyle/>
                    <a:p>
                      <a:pPr algn="ctr">
                        <a:lnSpc>
                          <a:spcPct val="107000"/>
                        </a:lnSpc>
                        <a:spcAft>
                          <a:spcPts val="0"/>
                        </a:spcAft>
                      </a:pPr>
                      <a:r>
                        <a:rPr lang="es-CO" sz="1400" dirty="0">
                          <a:solidFill>
                            <a:schemeClr val="bg1"/>
                          </a:solidFill>
                          <a:effectLst/>
                          <a:latin typeface="Arial" panose="020B0604020202020204" pitchFamily="34" charset="0"/>
                          <a:cs typeface="Arial" panose="020B0604020202020204" pitchFamily="34" charset="0"/>
                        </a:rPr>
                        <a:t>JUSTIFICACIÓN</a:t>
                      </a:r>
                      <a:endParaRPr lang="es-CO"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002060"/>
                    </a:solidFill>
                  </a:tcPr>
                </a:tc>
                <a:tc gridSpan="2">
                  <a:txBody>
                    <a:bodyPr/>
                    <a:lstStyle/>
                    <a:p>
                      <a:pPr algn="ctr">
                        <a:lnSpc>
                          <a:spcPct val="107000"/>
                        </a:lnSpc>
                        <a:spcAft>
                          <a:spcPts val="0"/>
                        </a:spcAft>
                      </a:pPr>
                      <a:endParaRPr lang="es-CO"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extLst>
                  <a:ext uri="{0D108BD9-81ED-4DB2-BD59-A6C34878D82A}">
                    <a16:rowId xmlns:a16="http://schemas.microsoft.com/office/drawing/2014/main" val="10000"/>
                  </a:ext>
                </a:extLst>
              </a:tr>
              <a:tr h="262253">
                <a:tc vMerge="1">
                  <a:txBody>
                    <a:bodyPr/>
                    <a:lstStyle/>
                    <a:p>
                      <a:endParaRPr lang="es-CO"/>
                    </a:p>
                  </a:txBody>
                  <a:tcPr/>
                </a:tc>
                <a:tc vMerge="1">
                  <a:txBody>
                    <a:bodyPr/>
                    <a:lstStyle/>
                    <a:p>
                      <a:endParaRPr lang="es-CO"/>
                    </a:p>
                  </a:txBody>
                  <a:tcPr/>
                </a:tc>
                <a:tc>
                  <a:txBody>
                    <a:bodyPr/>
                    <a:lstStyle/>
                    <a:p>
                      <a:pPr algn="ctr">
                        <a:lnSpc>
                          <a:spcPct val="107000"/>
                        </a:lnSpc>
                        <a:spcAft>
                          <a:spcPts val="0"/>
                        </a:spcAft>
                      </a:pPr>
                      <a:r>
                        <a:rPr lang="es-CO" sz="1300" b="1" dirty="0">
                          <a:solidFill>
                            <a:schemeClr val="bg1"/>
                          </a:solidFill>
                          <a:effectLst/>
                          <a:latin typeface="Arial" panose="020B0604020202020204" pitchFamily="34" charset="0"/>
                          <a:cs typeface="Arial" panose="020B0604020202020204" pitchFamily="34" charset="0"/>
                        </a:rPr>
                        <a:t>Actual</a:t>
                      </a:r>
                      <a:endParaRPr lang="es-CO" sz="13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lnSpc>
                          <a:spcPct val="107000"/>
                        </a:lnSpc>
                        <a:spcAft>
                          <a:spcPts val="0"/>
                        </a:spcAft>
                      </a:pPr>
                      <a:r>
                        <a:rPr lang="es-CO" sz="1300" b="1" dirty="0">
                          <a:solidFill>
                            <a:schemeClr val="bg1"/>
                          </a:solidFill>
                          <a:effectLst/>
                          <a:latin typeface="Arial" panose="020B0604020202020204" pitchFamily="34" charset="0"/>
                          <a:cs typeface="Arial" panose="020B0604020202020204" pitchFamily="34" charset="0"/>
                        </a:rPr>
                        <a:t>Propuesto</a:t>
                      </a:r>
                      <a:endParaRPr lang="es-CO" sz="13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1"/>
                  </a:ext>
                </a:extLst>
              </a:tr>
              <a:tr h="678737">
                <a:tc>
                  <a:txBody>
                    <a:bodyPr/>
                    <a:lstStyle/>
                    <a:p>
                      <a:pPr algn="ctr">
                        <a:lnSpc>
                          <a:spcPct val="107000"/>
                        </a:lnSpc>
                        <a:spcAft>
                          <a:spcPts val="0"/>
                        </a:spcAft>
                      </a:pPr>
                      <a:r>
                        <a:rPr lang="es-CO"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Auditoria interna de Calidad bajo la norma ISO 9001:2015</a:t>
                      </a:r>
                      <a:endParaRPr lang="es-CO" sz="14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no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07000"/>
                        </a:lnSpc>
                        <a:spcAft>
                          <a:spcPts val="0"/>
                        </a:spcAft>
                        <a:tabLst>
                          <a:tab pos="342900" algn="l"/>
                        </a:tabLst>
                      </a:pPr>
                      <a:r>
                        <a:rPr lang="es-ES_tradnl" sz="1400" dirty="0">
                          <a:effectLst/>
                          <a:latin typeface="Arial" panose="020B0604020202020204" pitchFamily="34" charset="0"/>
                          <a:ea typeface="Times New Roman" panose="02020603050405020304" pitchFamily="18" charset="0"/>
                          <a:cs typeface="Arial" panose="020B0604020202020204" pitchFamily="34" charset="0"/>
                        </a:rPr>
                        <a:t>Teniendo en cuenta que </a:t>
                      </a:r>
                      <a:r>
                        <a:rPr lang="es-ES_tradnl"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debido a la emergencia nacional generada por el COVID - 19 se hizo necesario replantear el proceso de estudio de mercados, incluyendo la opción de realizar actividades de la auditoria de manera virtual para algunos procesos de la empresa.</a:t>
                      </a:r>
                      <a:endParaRPr lang="es-CO" sz="14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07000"/>
                        </a:lnSpc>
                        <a:spcAft>
                          <a:spcPts val="0"/>
                        </a:spcAft>
                        <a:tabLst>
                          <a:tab pos="342900" algn="l"/>
                        </a:tabLst>
                      </a:pPr>
                      <a:r>
                        <a:rPr lang="es-CO" sz="1400" dirty="0">
                          <a:effectLst/>
                          <a:latin typeface="Arial" panose="020B0604020202020204" pitchFamily="34" charset="0"/>
                          <a:ea typeface="Times New Roman" panose="02020603050405020304" pitchFamily="18" charset="0"/>
                          <a:cs typeface="Arial" panose="020B0604020202020204" pitchFamily="34" charset="0"/>
                        </a:rPr>
                        <a:t> </a:t>
                      </a:r>
                    </a:p>
                    <a:p>
                      <a:pPr algn="just">
                        <a:lnSpc>
                          <a:spcPct val="106000"/>
                        </a:lnSpc>
                        <a:spcAft>
                          <a:spcPts val="0"/>
                        </a:spcAft>
                      </a:pPr>
                      <a:r>
                        <a:rPr lang="es-CO"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Adicionalmente, se replanteó el alcance del contrato de auditorías internas para la empresa, ya que se tenia contemplado la realización de auditoria interna bajo la norma ISO 14001:2015  y no se va a realizar en esta vigencia.</a:t>
                      </a:r>
                      <a:endParaRPr lang="es-CO" sz="14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CO"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Jun</a:t>
                      </a:r>
                      <a:endParaRPr lang="es-CO" sz="14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MX" sz="1400" dirty="0">
                          <a:effectLst/>
                          <a:latin typeface="Arial" panose="020B0604020202020204" pitchFamily="34" charset="0"/>
                          <a:ea typeface="Times New Roman" panose="02020603050405020304" pitchFamily="18" charset="0"/>
                          <a:cs typeface="Arial" panose="020B0604020202020204" pitchFamily="34" charset="0"/>
                        </a:rPr>
                        <a:t>Ago</a:t>
                      </a:r>
                      <a:endParaRPr lang="es-CO" sz="14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41778">
                <a:tc>
                  <a:txBody>
                    <a:bodyPr/>
                    <a:lstStyle/>
                    <a:p>
                      <a:pPr algn="ctr">
                        <a:lnSpc>
                          <a:spcPct val="107000"/>
                        </a:lnSpc>
                        <a:spcAft>
                          <a:spcPts val="0"/>
                        </a:spcAft>
                      </a:pPr>
                      <a:r>
                        <a:rPr lang="es-CO"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Auditoría externa de calidad bajo la norma ISO 9001:2015 ICONTEC</a:t>
                      </a:r>
                      <a:endParaRPr lang="es-CO" sz="14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no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07000"/>
                        </a:lnSpc>
                        <a:spcAft>
                          <a:spcPts val="0"/>
                        </a:spcAft>
                      </a:pPr>
                      <a:r>
                        <a:rPr lang="es-CO"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Teniendo en cuenta que la auditoria interna se desarrollará en el mes de julio y con el ánimo de brindar mayor tiempo a las áreas de evidenciar avances en los planes de mejoramiento derivados de ese proceso. Además, considerando la necesidad de acompañamiento al desarrollo de la auditoria por parte de la dirección Gestión de Calidad y Procesos, se solicitar cambiar la fecha para el mes de octubre del desarrollo de la auditoría externa del ICONTEC.</a:t>
                      </a:r>
                      <a:endParaRPr lang="es-CO" sz="14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CO"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Sep</a:t>
                      </a:r>
                      <a:endParaRPr lang="es-CO" sz="14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CO"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Oct</a:t>
                      </a:r>
                      <a:endParaRPr lang="es-CO" sz="14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11" name="CuadroTexto 10">
            <a:extLst>
              <a:ext uri="{FF2B5EF4-FFF2-40B4-BE49-F238E27FC236}">
                <a16:creationId xmlns:a16="http://schemas.microsoft.com/office/drawing/2014/main" id="{BAF03722-06CE-4EA7-9170-62A01F7BFC11}"/>
              </a:ext>
            </a:extLst>
          </p:cNvPr>
          <p:cNvSpPr txBox="1"/>
          <p:nvPr/>
        </p:nvSpPr>
        <p:spPr>
          <a:xfrm>
            <a:off x="76491" y="1234066"/>
            <a:ext cx="923281" cy="276999"/>
          </a:xfrm>
          <a:prstGeom prst="rect">
            <a:avLst/>
          </a:prstGeom>
          <a:noFill/>
        </p:spPr>
        <p:txBody>
          <a:bodyPr wrap="square" rtlCol="0">
            <a:spAutoFit/>
          </a:bodyPr>
          <a:lstStyle/>
          <a:p>
            <a:r>
              <a:rPr lang="es-CO" sz="1200" b="1" dirty="0"/>
              <a:t>Calidad</a:t>
            </a:r>
          </a:p>
        </p:txBody>
      </p:sp>
    </p:spTree>
    <p:extLst>
      <p:ext uri="{BB962C8B-B14F-4D97-AF65-F5344CB8AC3E}">
        <p14:creationId xmlns:p14="http://schemas.microsoft.com/office/powerpoint/2010/main" val="20486169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ángulo 5">
            <a:extLst>
              <a:ext uri="{FF2B5EF4-FFF2-40B4-BE49-F238E27FC236}">
                <a16:creationId xmlns:a16="http://schemas.microsoft.com/office/drawing/2014/main" id="{6B3225C0-F08A-4195-8643-D92722A74DD7}"/>
              </a:ext>
            </a:extLst>
          </p:cNvPr>
          <p:cNvSpPr/>
          <p:nvPr/>
        </p:nvSpPr>
        <p:spPr>
          <a:xfrm>
            <a:off x="-1823" y="0"/>
            <a:ext cx="12193823" cy="746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a:solidFill>
                  <a:schemeClr val="bg1"/>
                </a:solidFill>
                <a:latin typeface="Century Gothic" charset="0"/>
                <a:ea typeface="Century Gothic" charset="0"/>
                <a:cs typeface="Century Gothic" charset="0"/>
              </a:rPr>
              <a:t>SOLICITUD DE MODIFICACIÓN PAA SG-2020</a:t>
            </a:r>
            <a:endParaRPr lang="es-CO" sz="2000" b="1" dirty="0">
              <a:solidFill>
                <a:schemeClr val="bg1"/>
              </a:solidFill>
              <a:latin typeface="Century Gothic" charset="0"/>
              <a:ea typeface="Century Gothic" charset="0"/>
              <a:cs typeface="Century Gothic" charset="0"/>
            </a:endParaRPr>
          </a:p>
        </p:txBody>
      </p:sp>
      <p:graphicFrame>
        <p:nvGraphicFramePr>
          <p:cNvPr id="5" name="Tabla 4"/>
          <p:cNvGraphicFramePr>
            <a:graphicFrameLocks noGrp="1"/>
          </p:cNvGraphicFramePr>
          <p:nvPr>
            <p:extLst>
              <p:ext uri="{D42A27DB-BD31-4B8C-83A1-F6EECF244321}">
                <p14:modId xmlns:p14="http://schemas.microsoft.com/office/powerpoint/2010/main" val="4167205516"/>
              </p:ext>
            </p:extLst>
          </p:nvPr>
        </p:nvGraphicFramePr>
        <p:xfrm>
          <a:off x="898601" y="1352062"/>
          <a:ext cx="11233275" cy="4143056"/>
        </p:xfrm>
        <a:graphic>
          <a:graphicData uri="http://schemas.openxmlformats.org/drawingml/2006/table">
            <a:tbl>
              <a:tblPr firstRow="1" firstCol="1" bandRow="1">
                <a:tableStyleId>{5C22544A-7EE6-4342-B048-85BDC9FD1C3A}</a:tableStyleId>
              </a:tblPr>
              <a:tblGrid>
                <a:gridCol w="4546310">
                  <a:extLst>
                    <a:ext uri="{9D8B030D-6E8A-4147-A177-3AD203B41FA5}">
                      <a16:colId xmlns:a16="http://schemas.microsoft.com/office/drawing/2014/main" val="20000"/>
                    </a:ext>
                  </a:extLst>
                </a:gridCol>
                <a:gridCol w="5063266">
                  <a:extLst>
                    <a:ext uri="{9D8B030D-6E8A-4147-A177-3AD203B41FA5}">
                      <a16:colId xmlns:a16="http://schemas.microsoft.com/office/drawing/2014/main" val="20001"/>
                    </a:ext>
                  </a:extLst>
                </a:gridCol>
                <a:gridCol w="687568">
                  <a:extLst>
                    <a:ext uri="{9D8B030D-6E8A-4147-A177-3AD203B41FA5}">
                      <a16:colId xmlns:a16="http://schemas.microsoft.com/office/drawing/2014/main" val="20002"/>
                    </a:ext>
                  </a:extLst>
                </a:gridCol>
                <a:gridCol w="936131">
                  <a:extLst>
                    <a:ext uri="{9D8B030D-6E8A-4147-A177-3AD203B41FA5}">
                      <a16:colId xmlns:a16="http://schemas.microsoft.com/office/drawing/2014/main" val="20003"/>
                    </a:ext>
                  </a:extLst>
                </a:gridCol>
              </a:tblGrid>
              <a:tr h="163723">
                <a:tc rowSpan="2">
                  <a:txBody>
                    <a:bodyPr/>
                    <a:lstStyle/>
                    <a:p>
                      <a:pPr algn="ctr">
                        <a:lnSpc>
                          <a:spcPct val="107000"/>
                        </a:lnSpc>
                        <a:spcAft>
                          <a:spcPts val="0"/>
                        </a:spcAft>
                      </a:pPr>
                      <a:r>
                        <a:rPr lang="es-CO" sz="1400" dirty="0">
                          <a:solidFill>
                            <a:schemeClr val="bg1"/>
                          </a:solidFill>
                          <a:effectLst/>
                          <a:latin typeface="Arial" panose="020B0604020202020204" pitchFamily="34" charset="0"/>
                          <a:cs typeface="Arial" panose="020B0604020202020204" pitchFamily="34" charset="0"/>
                        </a:rPr>
                        <a:t>Título de Auditoría</a:t>
                      </a:r>
                      <a:endParaRPr lang="es-CO"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no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002060"/>
                    </a:solidFill>
                  </a:tcPr>
                </a:tc>
                <a:tc rowSpan="2">
                  <a:txBody>
                    <a:bodyPr/>
                    <a:lstStyle/>
                    <a:p>
                      <a:pPr algn="ctr">
                        <a:lnSpc>
                          <a:spcPct val="107000"/>
                        </a:lnSpc>
                        <a:spcAft>
                          <a:spcPts val="0"/>
                        </a:spcAft>
                      </a:pPr>
                      <a:r>
                        <a:rPr lang="es-CO" sz="1400" dirty="0">
                          <a:solidFill>
                            <a:schemeClr val="bg1"/>
                          </a:solidFill>
                          <a:effectLst/>
                          <a:latin typeface="Arial" panose="020B0604020202020204" pitchFamily="34" charset="0"/>
                          <a:cs typeface="Arial" panose="020B0604020202020204" pitchFamily="34" charset="0"/>
                        </a:rPr>
                        <a:t>JUSTIFICACIÓN</a:t>
                      </a:r>
                      <a:endParaRPr lang="es-CO"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002060"/>
                    </a:solidFill>
                  </a:tcPr>
                </a:tc>
                <a:tc gridSpan="2">
                  <a:txBody>
                    <a:bodyPr/>
                    <a:lstStyle/>
                    <a:p>
                      <a:pPr algn="ctr">
                        <a:lnSpc>
                          <a:spcPct val="107000"/>
                        </a:lnSpc>
                        <a:spcAft>
                          <a:spcPts val="0"/>
                        </a:spcAft>
                      </a:pPr>
                      <a:endParaRPr lang="es-CO"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extLst>
                  <a:ext uri="{0D108BD9-81ED-4DB2-BD59-A6C34878D82A}">
                    <a16:rowId xmlns:a16="http://schemas.microsoft.com/office/drawing/2014/main" val="10000"/>
                  </a:ext>
                </a:extLst>
              </a:tr>
              <a:tr h="262253">
                <a:tc vMerge="1">
                  <a:txBody>
                    <a:bodyPr/>
                    <a:lstStyle/>
                    <a:p>
                      <a:endParaRPr lang="es-CO"/>
                    </a:p>
                  </a:txBody>
                  <a:tcPr/>
                </a:tc>
                <a:tc vMerge="1">
                  <a:txBody>
                    <a:bodyPr/>
                    <a:lstStyle/>
                    <a:p>
                      <a:endParaRPr lang="es-CO"/>
                    </a:p>
                  </a:txBody>
                  <a:tcPr/>
                </a:tc>
                <a:tc>
                  <a:txBody>
                    <a:bodyPr/>
                    <a:lstStyle/>
                    <a:p>
                      <a:pPr algn="ctr">
                        <a:lnSpc>
                          <a:spcPct val="107000"/>
                        </a:lnSpc>
                        <a:spcAft>
                          <a:spcPts val="0"/>
                        </a:spcAft>
                      </a:pPr>
                      <a:r>
                        <a:rPr lang="es-CO" sz="1300" b="1" dirty="0">
                          <a:solidFill>
                            <a:schemeClr val="bg1"/>
                          </a:solidFill>
                          <a:effectLst/>
                          <a:latin typeface="Arial" panose="020B0604020202020204" pitchFamily="34" charset="0"/>
                          <a:cs typeface="Arial" panose="020B0604020202020204" pitchFamily="34" charset="0"/>
                        </a:rPr>
                        <a:t>Actual</a:t>
                      </a:r>
                      <a:endParaRPr lang="es-CO" sz="13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lnSpc>
                          <a:spcPct val="107000"/>
                        </a:lnSpc>
                        <a:spcAft>
                          <a:spcPts val="0"/>
                        </a:spcAft>
                      </a:pPr>
                      <a:r>
                        <a:rPr lang="es-CO" sz="1300" b="1" dirty="0">
                          <a:solidFill>
                            <a:schemeClr val="bg1"/>
                          </a:solidFill>
                          <a:effectLst/>
                          <a:latin typeface="Arial" panose="020B0604020202020204" pitchFamily="34" charset="0"/>
                          <a:cs typeface="Arial" panose="020B0604020202020204" pitchFamily="34" charset="0"/>
                        </a:rPr>
                        <a:t>Propuesto</a:t>
                      </a:r>
                      <a:endParaRPr lang="es-CO" sz="13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1"/>
                  </a:ext>
                </a:extLst>
              </a:tr>
              <a:tr h="678737">
                <a:tc>
                  <a:txBody>
                    <a:bodyPr/>
                    <a:lstStyle/>
                    <a:p>
                      <a:pPr algn="ctr">
                        <a:lnSpc>
                          <a:spcPct val="107000"/>
                        </a:lnSpc>
                        <a:spcAft>
                          <a:spcPts val="0"/>
                        </a:spcAft>
                      </a:pPr>
                      <a:r>
                        <a:rPr lang="es-CO"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Auditoria al componente ambiental de los proyectos, obras y actividades ejecutadas por la Dirección de Abastecimiento de la Gerencia Corporativa de Sistema Maestro. </a:t>
                      </a:r>
                      <a:br>
                        <a:rPr lang="es-CO"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s-CO"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Fase II: Auditoria al Plan de Manejo Ambiental del Sistema Chingaza I conforme al (los) informe (s) de seguimiento de la Autoridad Nacional de Licencias Ambientales (ANLA)</a:t>
                      </a:r>
                      <a:endParaRPr lang="es-CO" sz="14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no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07000"/>
                        </a:lnSpc>
                        <a:spcAft>
                          <a:spcPts val="0"/>
                        </a:spcAft>
                      </a:pPr>
                      <a:r>
                        <a:rPr lang="es-CO"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Debido a la cepa del COVID 2019, no fue posible iniciar esta auditoría por restricciones del auditor programado. Por otra parte, recientemente se envió el informe de la primera fase al líder del proceso a auditar y se considera prudente darle tiempo a la implementación del plan de mejoramiento que formule.        </a:t>
                      </a:r>
                      <a:endParaRPr lang="es-CO" sz="14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07000"/>
                        </a:lnSpc>
                        <a:spcAft>
                          <a:spcPts val="0"/>
                        </a:spcAft>
                      </a:pPr>
                      <a:r>
                        <a:rPr lang="es-CO" sz="1400" dirty="0">
                          <a:effectLst/>
                          <a:latin typeface="Arial" panose="020B0604020202020204" pitchFamily="34" charset="0"/>
                          <a:ea typeface="Times New Roman" panose="02020603050405020304" pitchFamily="18" charset="0"/>
                          <a:cs typeface="Arial" panose="020B0604020202020204" pitchFamily="34" charset="0"/>
                        </a:rPr>
                        <a:t> </a:t>
                      </a:r>
                    </a:p>
                  </a:txBody>
                  <a:tcPr marL="44450" marR="4445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CO"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Abr</a:t>
                      </a:r>
                      <a:endParaRPr lang="es-CO" sz="14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CO"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Nov</a:t>
                      </a:r>
                      <a:endParaRPr lang="es-CO" sz="14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41778">
                <a:tc>
                  <a:txBody>
                    <a:bodyPr/>
                    <a:lstStyle/>
                    <a:p>
                      <a:pPr algn="ctr">
                        <a:lnSpc>
                          <a:spcPct val="107000"/>
                        </a:lnSpc>
                        <a:spcAft>
                          <a:spcPts val="0"/>
                        </a:spcAft>
                      </a:pPr>
                      <a:r>
                        <a:rPr lang="es-CO"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Auditoria al componente ambiental de la operación de las Plantas de Tratamiento de Agua Potable (PTAPs)</a:t>
                      </a:r>
                      <a:endParaRPr lang="es-CO" sz="14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no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07000"/>
                        </a:lnSpc>
                        <a:spcAft>
                          <a:spcPts val="0"/>
                        </a:spcAft>
                      </a:pPr>
                      <a:r>
                        <a:rPr lang="es-CO"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El auditor presenta restricción por edad por el tema de la cuarentena, y solo puede desarrollar trabajo en casa. En este caso se requiere esperar que culmine el periodo de la emergencia sanitaria. </a:t>
                      </a:r>
                      <a:endParaRPr lang="es-CO" sz="14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CO"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Jun</a:t>
                      </a:r>
                      <a:endParaRPr lang="es-CO" sz="14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CO"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Dic</a:t>
                      </a:r>
                      <a:endParaRPr lang="es-CO" sz="14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1778">
                <a:tc>
                  <a:txBody>
                    <a:bodyPr/>
                    <a:lstStyle/>
                    <a:p>
                      <a:pPr algn="ctr">
                        <a:lnSpc>
                          <a:spcPct val="107000"/>
                        </a:lnSpc>
                        <a:spcAft>
                          <a:spcPts val="0"/>
                        </a:spcAft>
                      </a:pPr>
                      <a:r>
                        <a:rPr lang="es-CO"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Auditoría interna de evaluación del cumplimiento de los requisitos de la NTC ISO 14001:2015 en el alcance a definir.</a:t>
                      </a:r>
                      <a:endParaRPr lang="es-CO" sz="14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no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07000"/>
                        </a:lnSpc>
                        <a:spcAft>
                          <a:spcPts val="0"/>
                        </a:spcAft>
                      </a:pPr>
                      <a:r>
                        <a:rPr lang="es-CO"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Teniendo en cuenta que se están gestionando cambios que impactan el desarrollo del SGA se ha decidido aplazarla para el año 2021 y permitir mayor desarrollo y maduración al sistema antes de proceder a auditarlo.</a:t>
                      </a:r>
                      <a:endParaRPr lang="es-CO" sz="14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CO"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Ago</a:t>
                      </a:r>
                      <a:endParaRPr lang="es-CO" sz="14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CO"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2021</a:t>
                      </a:r>
                      <a:endParaRPr lang="es-CO" sz="14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7464470"/>
                  </a:ext>
                </a:extLst>
              </a:tr>
            </a:tbl>
          </a:graphicData>
        </a:graphic>
      </p:graphicFrame>
      <p:pic>
        <p:nvPicPr>
          <p:cNvPr id="10" name="Imagen 9">
            <a:extLst>
              <a:ext uri="{FF2B5EF4-FFF2-40B4-BE49-F238E27FC236}">
                <a16:creationId xmlns:a16="http://schemas.microsoft.com/office/drawing/2014/main" id="{78FC4E35-A500-4A90-AF6A-BCF4C2263EC2}"/>
              </a:ext>
            </a:extLst>
          </p:cNvPr>
          <p:cNvPicPr>
            <a:picLocks noChangeAspect="1"/>
          </p:cNvPicPr>
          <p:nvPr/>
        </p:nvPicPr>
        <p:blipFill>
          <a:blip r:embed="rId2"/>
          <a:stretch>
            <a:fillRect/>
          </a:stretch>
        </p:blipFill>
        <p:spPr>
          <a:xfrm>
            <a:off x="175447" y="1630391"/>
            <a:ext cx="399947" cy="404244"/>
          </a:xfrm>
          <a:prstGeom prst="rect">
            <a:avLst/>
          </a:prstGeom>
        </p:spPr>
      </p:pic>
      <p:sp>
        <p:nvSpPr>
          <p:cNvPr id="11" name="CuadroTexto 10">
            <a:extLst>
              <a:ext uri="{FF2B5EF4-FFF2-40B4-BE49-F238E27FC236}">
                <a16:creationId xmlns:a16="http://schemas.microsoft.com/office/drawing/2014/main" id="{BAF03722-06CE-4EA7-9170-62A01F7BFC11}"/>
              </a:ext>
            </a:extLst>
          </p:cNvPr>
          <p:cNvSpPr txBox="1"/>
          <p:nvPr/>
        </p:nvSpPr>
        <p:spPr>
          <a:xfrm>
            <a:off x="-24680" y="1290675"/>
            <a:ext cx="923281" cy="276999"/>
          </a:xfrm>
          <a:prstGeom prst="rect">
            <a:avLst/>
          </a:prstGeom>
          <a:noFill/>
        </p:spPr>
        <p:txBody>
          <a:bodyPr wrap="square" rtlCol="0">
            <a:spAutoFit/>
          </a:bodyPr>
          <a:lstStyle/>
          <a:p>
            <a:r>
              <a:rPr lang="es-CO" sz="1200" b="1" dirty="0"/>
              <a:t>Ambiental</a:t>
            </a:r>
          </a:p>
        </p:txBody>
      </p:sp>
      <p:sp>
        <p:nvSpPr>
          <p:cNvPr id="13" name="CuadroTexto 12">
            <a:extLst>
              <a:ext uri="{FF2B5EF4-FFF2-40B4-BE49-F238E27FC236}">
                <a16:creationId xmlns:a16="http://schemas.microsoft.com/office/drawing/2014/main" id="{DBB090ED-B755-4420-9393-713764A4E036}"/>
              </a:ext>
            </a:extLst>
          </p:cNvPr>
          <p:cNvSpPr txBox="1"/>
          <p:nvPr/>
        </p:nvSpPr>
        <p:spPr>
          <a:xfrm>
            <a:off x="76491" y="795915"/>
            <a:ext cx="10585176" cy="369332"/>
          </a:xfrm>
          <a:prstGeom prst="rect">
            <a:avLst/>
          </a:prstGeom>
          <a:noFill/>
        </p:spPr>
        <p:txBody>
          <a:bodyPr wrap="square" rtlCol="0">
            <a:spAutoFit/>
          </a:bodyPr>
          <a:lstStyle/>
          <a:p>
            <a:pPr lvl="0"/>
            <a:r>
              <a:rPr lang="es-ES_tradnl" b="1" dirty="0">
                <a:latin typeface="Arial" panose="020B0604020202020204" pitchFamily="34" charset="0"/>
                <a:cs typeface="Arial" panose="020B0604020202020204" pitchFamily="34" charset="0"/>
              </a:rPr>
              <a:t>Modificación fechas de realización de Auditorías:</a:t>
            </a:r>
            <a:endParaRPr lang="es-CO"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1706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0" y="-4512"/>
            <a:ext cx="12192000" cy="435279"/>
          </a:xfrm>
          <a:prstGeom prst="rect">
            <a:avLst/>
          </a:prstGeom>
          <a:solidFill>
            <a:schemeClr val="tx2"/>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br>
              <a:rPr lang="es-CO" sz="1200" b="1" dirty="0">
                <a:solidFill>
                  <a:schemeClr val="bg1"/>
                </a:solidFill>
                <a:latin typeface="Century Gothic" panose="020B0502020202020204" pitchFamily="34" charset="0"/>
                <a:ea typeface="Century Gothic" charset="0"/>
                <a:cs typeface="Century Gothic" charset="0"/>
              </a:rPr>
            </a:br>
            <a:br>
              <a:rPr lang="es-CO" sz="1200" b="1" dirty="0">
                <a:solidFill>
                  <a:schemeClr val="bg1"/>
                </a:solidFill>
                <a:latin typeface="Century Gothic" panose="020B0502020202020204" pitchFamily="34" charset="0"/>
                <a:ea typeface="Century Gothic" charset="0"/>
                <a:cs typeface="Century Gothic" charset="0"/>
              </a:rPr>
            </a:br>
            <a:br>
              <a:rPr lang="es-CO" sz="1200" b="1" dirty="0">
                <a:solidFill>
                  <a:schemeClr val="bg1"/>
                </a:solidFill>
                <a:latin typeface="Century Gothic" panose="020B0502020202020204" pitchFamily="34" charset="0"/>
                <a:ea typeface="Century Gothic" charset="0"/>
                <a:cs typeface="Century Gothic" charset="0"/>
              </a:rPr>
            </a:br>
            <a:br>
              <a:rPr lang="es-CO" sz="1200" b="1" dirty="0">
                <a:solidFill>
                  <a:schemeClr val="bg1"/>
                </a:solidFill>
                <a:latin typeface="Century Gothic" panose="020B0502020202020204" pitchFamily="34" charset="0"/>
                <a:ea typeface="Century Gothic" charset="0"/>
                <a:cs typeface="Century Gothic" charset="0"/>
              </a:rPr>
            </a:br>
            <a:br>
              <a:rPr lang="es-CO" sz="1200" b="1" dirty="0">
                <a:solidFill>
                  <a:schemeClr val="bg1"/>
                </a:solidFill>
                <a:latin typeface="Century Gothic" panose="020B0502020202020204" pitchFamily="34" charset="0"/>
                <a:ea typeface="Century Gothic" charset="0"/>
                <a:cs typeface="Century Gothic" charset="0"/>
              </a:rPr>
            </a:br>
            <a:br>
              <a:rPr lang="es-CO" sz="1200" b="1" dirty="0">
                <a:solidFill>
                  <a:schemeClr val="bg1"/>
                </a:solidFill>
                <a:latin typeface="Century Gothic" panose="020B0502020202020204" pitchFamily="34" charset="0"/>
                <a:ea typeface="Century Gothic" charset="0"/>
                <a:cs typeface="Century Gothic" charset="0"/>
              </a:rPr>
            </a:br>
            <a:endParaRPr lang="es-CO" sz="1200" b="1" dirty="0">
              <a:solidFill>
                <a:schemeClr val="bg1"/>
              </a:solidFill>
              <a:latin typeface="Century Gothic" panose="020B0502020202020204" pitchFamily="34" charset="0"/>
              <a:ea typeface="Century Gothic" charset="0"/>
              <a:cs typeface="Century Gothic" charset="0"/>
            </a:endParaRPr>
          </a:p>
        </p:txBody>
      </p:sp>
      <p:sp>
        <p:nvSpPr>
          <p:cNvPr id="7" name="Rectangle 1">
            <a:extLst>
              <a:ext uri="{FF2B5EF4-FFF2-40B4-BE49-F238E27FC236}">
                <a16:creationId xmlns:a16="http://schemas.microsoft.com/office/drawing/2014/main" id="{6E1AAEBD-17AA-4968-AAE6-6D7FF6B1920B}"/>
              </a:ext>
            </a:extLst>
          </p:cNvPr>
          <p:cNvSpPr>
            <a:spLocks noChangeArrowheads="1"/>
          </p:cNvSpPr>
          <p:nvPr/>
        </p:nvSpPr>
        <p:spPr bwMode="auto">
          <a:xfrm>
            <a:off x="320842" y="836720"/>
            <a:ext cx="11406338"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76213" lvl="0" indent="-176213" algn="just" eaLnBrk="0" fontAlgn="base" hangingPunct="0">
              <a:spcBef>
                <a:spcPct val="0"/>
              </a:spcBef>
              <a:spcAft>
                <a:spcPct val="0"/>
              </a:spcAft>
              <a:buFont typeface="Arial" panose="020B0604020202020204" pitchFamily="34" charset="0"/>
              <a:buChar char="•"/>
            </a:pPr>
            <a:r>
              <a:rPr lang="es-CO" altLang="es-CO" sz="1200" b="1" dirty="0">
                <a:solidFill>
                  <a:srgbClr val="000000"/>
                </a:solidFill>
                <a:latin typeface="Century Gothic" panose="020B0502020202020204" pitchFamily="34" charset="0"/>
                <a:cs typeface="Tahoma" panose="020B0604030504040204" pitchFamily="34" charset="0"/>
              </a:rPr>
              <a:t>LIDERAZGO ESTRATÉGICO:  </a:t>
            </a:r>
            <a:r>
              <a:rPr lang="es-CO" altLang="es-CO" sz="1200" dirty="0">
                <a:solidFill>
                  <a:srgbClr val="000000"/>
                </a:solidFill>
                <a:latin typeface="Century Gothic" panose="020B0502020202020204" pitchFamily="34" charset="0"/>
                <a:cs typeface="Tahoma" panose="020B0604030504040204" pitchFamily="34" charset="0"/>
              </a:rPr>
              <a:t>La OCIG soportó durante 1er semestre de la presente vigencia el proceso de decisión de la Alta Dirección mediante la participación como invitado permanente en los comités de, Auditoría, Corporativo, Gestión y Desempeño, Conciliación, Sostenibilidad Contable, Técnico de C.I, Gestión Ambiental. En el Comité de Coordinación de Control Interno ejerce la Secretaria Técnico.</a:t>
            </a:r>
          </a:p>
          <a:p>
            <a:pPr marL="176213" marR="0" lvl="0" indent="-176213"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s-CO" altLang="es-CO" sz="1200" dirty="0">
              <a:solidFill>
                <a:srgbClr val="000000"/>
              </a:solidFill>
              <a:latin typeface="Century Gothic" panose="020B0502020202020204" pitchFamily="34" charset="0"/>
              <a:cs typeface="Tahoma" panose="020B0604030504040204" pitchFamily="34" charset="0"/>
            </a:endParaRPr>
          </a:p>
          <a:p>
            <a:pPr marL="176213" indent="-176213" algn="just" eaLnBrk="0" fontAlgn="base" hangingPunct="0">
              <a:spcBef>
                <a:spcPct val="0"/>
              </a:spcBef>
              <a:spcAft>
                <a:spcPct val="0"/>
              </a:spcAft>
              <a:buFont typeface="Arial" panose="020B0604020202020204" pitchFamily="34" charset="0"/>
              <a:buChar char="•"/>
            </a:pPr>
            <a:r>
              <a:rPr lang="es-CO" altLang="es-CO" sz="1200" b="1" dirty="0">
                <a:solidFill>
                  <a:srgbClr val="000000"/>
                </a:solidFill>
                <a:latin typeface="Century Gothic" panose="020B0502020202020204" pitchFamily="34" charset="0"/>
                <a:cs typeface="Tahoma" panose="020B0604030504040204" pitchFamily="34" charset="0"/>
              </a:rPr>
              <a:t>EVALUACIÓN DE LA GESTIÓN DEL RIESGO:  </a:t>
            </a:r>
            <a:r>
              <a:rPr lang="es-CO" altLang="es-CO" sz="1200" dirty="0">
                <a:solidFill>
                  <a:srgbClr val="000000"/>
                </a:solidFill>
                <a:latin typeface="Century Gothic" panose="020B0502020202020204" pitchFamily="34" charset="0"/>
                <a:cs typeface="Tahoma" panose="020B0604030504040204" pitchFamily="34" charset="0"/>
              </a:rPr>
              <a:t>La OCIG proporcionó un aseguramiento objetivo a la Alta Dirección, </a:t>
            </a:r>
            <a:r>
              <a:rPr lang="es-CO" altLang="es-CO" sz="1200">
                <a:solidFill>
                  <a:srgbClr val="000000"/>
                </a:solidFill>
                <a:latin typeface="Century Gothic" panose="020B0502020202020204" pitchFamily="34" charset="0"/>
                <a:cs typeface="Tahoma" panose="020B0604030504040204" pitchFamily="34" charset="0"/>
              </a:rPr>
              <a:t>a través  </a:t>
            </a:r>
            <a:r>
              <a:rPr lang="es-CO" altLang="es-CO" sz="1200" dirty="0">
                <a:solidFill>
                  <a:srgbClr val="000000"/>
                </a:solidFill>
                <a:latin typeface="Century Gothic" panose="020B0502020202020204" pitchFamily="34" charset="0"/>
                <a:cs typeface="Tahoma" panose="020B0604030504040204" pitchFamily="34" charset="0"/>
              </a:rPr>
              <a:t>de las auditoría internas de gestión, la cuales se enfocan en riesgos; </a:t>
            </a:r>
            <a:r>
              <a:rPr lang="es-CO" altLang="es-CO" sz="1200" i="1" dirty="0">
                <a:solidFill>
                  <a:srgbClr val="000000"/>
                </a:solidFill>
                <a:latin typeface="Century Gothic" panose="020B0502020202020204" pitchFamily="34" charset="0"/>
                <a:cs typeface="Tahoma" panose="020B0604030504040204" pitchFamily="34" charset="0"/>
              </a:rPr>
              <a:t>(Gestión Contractual, Gestión Comercial–Perdidas, Mantenimiento en Plantas de Tratamiento y Gestión Cobro Coactivo), </a:t>
            </a:r>
            <a:r>
              <a:rPr lang="es-CO" altLang="es-CO" sz="1200" dirty="0">
                <a:solidFill>
                  <a:srgbClr val="000000"/>
                </a:solidFill>
                <a:latin typeface="Century Gothic" panose="020B0502020202020204" pitchFamily="34" charset="0"/>
                <a:cs typeface="Tahoma" panose="020B0604030504040204" pitchFamily="34" charset="0"/>
              </a:rPr>
              <a:t>de igual forma, se realizó seguimiento a la gestión de los riesgos de corrupción y gestión, (Enero y mayo del 2020), donde se examinaron; el cumplimiento de las etapas para la gestión del riesgo en el proceso de identificación, análisis de causas, determinación del riesgo inherente, verificación de controles, análisis del riesgo residual e identificación de la materialización de riesgos en el marco de las auditorías.</a:t>
            </a:r>
          </a:p>
          <a:p>
            <a:pPr marL="176213" indent="-176213" algn="just" eaLnBrk="0" fontAlgn="base" hangingPunct="0">
              <a:spcBef>
                <a:spcPct val="0"/>
              </a:spcBef>
              <a:spcAft>
                <a:spcPct val="0"/>
              </a:spcAft>
            </a:pPr>
            <a:endParaRPr lang="es-CO" altLang="es-CO" sz="1200" b="1" dirty="0">
              <a:solidFill>
                <a:srgbClr val="000000"/>
              </a:solidFill>
              <a:latin typeface="Century Gothic" panose="020B0502020202020204" pitchFamily="34" charset="0"/>
              <a:cs typeface="Tahoma" panose="020B0604030504040204" pitchFamily="34" charset="0"/>
            </a:endParaRPr>
          </a:p>
          <a:p>
            <a:pPr marL="176213" indent="-176213" algn="just" eaLnBrk="0" fontAlgn="base" hangingPunct="0">
              <a:spcBef>
                <a:spcPct val="0"/>
              </a:spcBef>
              <a:spcAft>
                <a:spcPct val="0"/>
              </a:spcAft>
              <a:buFont typeface="Arial" panose="020B0604020202020204" pitchFamily="34" charset="0"/>
              <a:buChar char="•"/>
            </a:pPr>
            <a:r>
              <a:rPr lang="es-CO" altLang="es-CO" sz="1200" b="1" dirty="0">
                <a:solidFill>
                  <a:srgbClr val="000000"/>
                </a:solidFill>
                <a:latin typeface="Century Gothic" panose="020B0502020202020204" pitchFamily="34" charset="0"/>
                <a:cs typeface="Tahoma" panose="020B0604030504040204" pitchFamily="34" charset="0"/>
              </a:rPr>
              <a:t>ENFOQUE HACIA LA PREVENCIÓN:  </a:t>
            </a:r>
            <a:r>
              <a:rPr lang="es-CO" altLang="es-CO" sz="1200" dirty="0">
                <a:solidFill>
                  <a:srgbClr val="000000"/>
                </a:solidFill>
                <a:latin typeface="Century Gothic" panose="020B0502020202020204" pitchFamily="34" charset="0"/>
                <a:cs typeface="Tahoma" panose="020B0604030504040204" pitchFamily="34" charset="0"/>
              </a:rPr>
              <a:t>La OCIG generó valor agregado mediante la formulación de recomendaciones con alcance preventivo (Alertas tempranas), realizando  informes de seguimiento sobre temas de actualidad solicitados por la Gerencia General,  como “Venta de agua en Carro-tanque”, de igual forma en los informes de Seguimiento al cumplimiento de los Planes de Mejoramiento (febrero y Junio 2020 / Entes de Control y OCIG) Comités, e Informes de Seguimiento al Plan Anticorrupción (Enero y Mayo del 2020), se generaron alertas de cumplimiento.</a:t>
            </a:r>
          </a:p>
          <a:p>
            <a:pPr marL="176213" indent="-176213" algn="just" eaLnBrk="0" fontAlgn="base" hangingPunct="0">
              <a:spcBef>
                <a:spcPct val="0"/>
              </a:spcBef>
              <a:spcAft>
                <a:spcPct val="0"/>
              </a:spcAft>
              <a:buFont typeface="Arial" panose="020B0604020202020204" pitchFamily="34" charset="0"/>
              <a:buChar char="•"/>
            </a:pPr>
            <a:endParaRPr lang="es-CO" altLang="es-CO" sz="1200" dirty="0">
              <a:solidFill>
                <a:srgbClr val="000000"/>
              </a:solidFill>
              <a:latin typeface="Century Gothic" panose="020B0502020202020204" pitchFamily="34" charset="0"/>
              <a:cs typeface="Tahoma" panose="020B0604030504040204" pitchFamily="34" charset="0"/>
            </a:endParaRPr>
          </a:p>
          <a:p>
            <a:pPr marL="176213" indent="-176213" algn="just" eaLnBrk="0" fontAlgn="base" hangingPunct="0">
              <a:spcBef>
                <a:spcPct val="0"/>
              </a:spcBef>
              <a:spcAft>
                <a:spcPct val="0"/>
              </a:spcAft>
              <a:buFont typeface="Arial" panose="020B0604020202020204" pitchFamily="34" charset="0"/>
              <a:buChar char="•"/>
            </a:pPr>
            <a:r>
              <a:rPr lang="es-CO" altLang="es-CO" sz="1200" b="1" dirty="0">
                <a:solidFill>
                  <a:srgbClr val="000000"/>
                </a:solidFill>
                <a:latin typeface="Century Gothic" panose="020B0502020202020204" pitchFamily="34" charset="0"/>
                <a:cs typeface="Tahoma" panose="020B0604030504040204" pitchFamily="34" charset="0"/>
              </a:rPr>
              <a:t>RELACIÓN CON ENTES EXTERNOS DE CONTROL: </a:t>
            </a:r>
            <a:r>
              <a:rPr lang="es-CO" altLang="es-CO" sz="1200" dirty="0">
                <a:solidFill>
                  <a:srgbClr val="000000"/>
                </a:solidFill>
                <a:latin typeface="Century Gothic" panose="020B0502020202020204" pitchFamily="34" charset="0"/>
                <a:cs typeface="Tahoma" panose="020B0604030504040204" pitchFamily="34" charset="0"/>
              </a:rPr>
              <a:t>La OCIG facilitó la comunicación con los organismos de control atendiendo las auditorias de la Contraloría de Bogotá y Veeduría Distrital; en el 1er semestre, se realizó el acompañamiento para la formulación de las acciones de mejora y se atendieron las recomendación de la Investigación sumaria de la Veeduría Distrital relacionada con 3 procesos contractuales, de igual forma se realizó el acompañamiento a la formulación de los PM producto de la auditoría regular a la vigencia 2019 de la  Contraloría de Bogotá.  </a:t>
            </a:r>
          </a:p>
          <a:p>
            <a:pPr marL="176213" marR="0" lvl="0" indent="-176213" algn="just" defTabSz="914400" rtl="0" eaLnBrk="0" fontAlgn="base" latinLnBrk="0" hangingPunct="0">
              <a:lnSpc>
                <a:spcPct val="100000"/>
              </a:lnSpc>
              <a:spcBef>
                <a:spcPct val="0"/>
              </a:spcBef>
              <a:spcAft>
                <a:spcPct val="0"/>
              </a:spcAft>
              <a:buClrTx/>
              <a:buSzTx/>
              <a:tabLst/>
            </a:pPr>
            <a:endParaRPr lang="es-CO" altLang="es-CO" sz="1200" dirty="0">
              <a:solidFill>
                <a:srgbClr val="000000"/>
              </a:solidFill>
              <a:latin typeface="Century Gothic" panose="020B0502020202020204" pitchFamily="34" charset="0"/>
              <a:cs typeface="Tahoma" panose="020B0604030504040204" pitchFamily="34" charset="0"/>
            </a:endParaRPr>
          </a:p>
          <a:p>
            <a:pPr marL="176213" lvl="0" indent="-176213" algn="just" eaLnBrk="0" fontAlgn="base" hangingPunct="0">
              <a:spcBef>
                <a:spcPct val="0"/>
              </a:spcBef>
              <a:spcAft>
                <a:spcPct val="0"/>
              </a:spcAft>
              <a:buFont typeface="Arial" panose="020B0604020202020204" pitchFamily="34" charset="0"/>
              <a:buChar char="•"/>
            </a:pPr>
            <a:r>
              <a:rPr lang="es-CO" altLang="es-CO" sz="1200" b="1" dirty="0">
                <a:solidFill>
                  <a:srgbClr val="000000"/>
                </a:solidFill>
                <a:latin typeface="Century Gothic" panose="020B0502020202020204" pitchFamily="34" charset="0"/>
                <a:cs typeface="Tahoma" panose="020B0604030504040204" pitchFamily="34" charset="0"/>
              </a:rPr>
              <a:t>EVALUACIÓN Y SEGUIMIENTO:  </a:t>
            </a:r>
            <a:r>
              <a:rPr lang="es-CO" altLang="es-CO" sz="1200" dirty="0">
                <a:solidFill>
                  <a:srgbClr val="000000"/>
                </a:solidFill>
                <a:latin typeface="Century Gothic" panose="020B0502020202020204" pitchFamily="34" charset="0"/>
                <a:cs typeface="Tahoma" panose="020B0604030504040204" pitchFamily="34" charset="0"/>
              </a:rPr>
              <a:t>La OCIG desarrolló el 96% las actividades en el PAA a Junio del 2020 así: 17 informes de Ley, 2 Informes de Seguimiento a PM (Entes de Control y OCIG), y 5 Informes de auditoría, de los cuales, el Informe de Gestión de Desarrollo Urbano programado para mayo, a pesar de tener adelantado el documento analítico, </a:t>
            </a:r>
            <a:r>
              <a:rPr lang="es-CO" altLang="es-CO" sz="1200" dirty="0">
                <a:latin typeface="Century Gothic" panose="020B0502020202020204" pitchFamily="34" charset="0"/>
                <a:cs typeface="Tahoma" panose="020B0604030504040204" pitchFamily="34" charset="0"/>
              </a:rPr>
              <a:t>fue suspendido el 15 de mayo y reactivado </a:t>
            </a:r>
            <a:r>
              <a:rPr lang="es-CO" altLang="es-CO" sz="1200" dirty="0">
                <a:solidFill>
                  <a:srgbClr val="000000"/>
                </a:solidFill>
                <a:latin typeface="Century Gothic" panose="020B0502020202020204" pitchFamily="34" charset="0"/>
                <a:cs typeface="Tahoma" panose="020B0604030504040204" pitchFamily="34" charset="0"/>
              </a:rPr>
              <a:t>el 21 de julio para adelantar pruebas de campo y finalizar en agosto. De igual forma la OCIG dio respuesta a las actividades de permanente atención como la </a:t>
            </a:r>
            <a:r>
              <a:rPr lang="es-MX" altLang="es-CO" sz="1200" dirty="0">
                <a:solidFill>
                  <a:srgbClr val="000000"/>
                </a:solidFill>
                <a:latin typeface="Century Gothic" panose="020B0502020202020204" pitchFamily="34" charset="0"/>
                <a:cs typeface="Tahoma" panose="020B0604030504040204" pitchFamily="34" charset="0"/>
              </a:rPr>
              <a:t>verificación a las publicaciones de la rendición de la Cuenta Fiscal - Contralorías y acompañamientos solicitados por las áreas de la entidad.</a:t>
            </a:r>
          </a:p>
        </p:txBody>
      </p:sp>
      <p:sp>
        <p:nvSpPr>
          <p:cNvPr id="8" name="Rectángulo 7">
            <a:extLst>
              <a:ext uri="{FF2B5EF4-FFF2-40B4-BE49-F238E27FC236}">
                <a16:creationId xmlns:a16="http://schemas.microsoft.com/office/drawing/2014/main" id="{D92AEC24-4E19-441D-822A-349C37DCC611}"/>
              </a:ext>
            </a:extLst>
          </p:cNvPr>
          <p:cNvSpPr/>
          <p:nvPr/>
        </p:nvSpPr>
        <p:spPr>
          <a:xfrm>
            <a:off x="2613340" y="-67185"/>
            <a:ext cx="6973063" cy="494494"/>
          </a:xfrm>
          <a:prstGeom prst="rect">
            <a:avLst/>
          </a:prstGeom>
        </p:spPr>
        <p:txBody>
          <a:bodyPr wrap="none">
            <a:spAutoFit/>
          </a:bodyPr>
          <a:lstStyle/>
          <a:p>
            <a:pPr marL="179387">
              <a:lnSpc>
                <a:spcPct val="150000"/>
              </a:lnSpc>
            </a:pPr>
            <a:r>
              <a:rPr lang="es-MX" sz="2000" b="1" dirty="0">
                <a:solidFill>
                  <a:schemeClr val="bg1"/>
                </a:solidFill>
                <a:latin typeface="Century Gothic" panose="020B0502020202020204" pitchFamily="34" charset="0"/>
                <a:ea typeface="Open Sans" panose="020B0606030504020204" pitchFamily="34" charset="0"/>
                <a:cs typeface="Arial" panose="020B0604020202020204" pitchFamily="34" charset="0"/>
              </a:rPr>
              <a:t>Cumplimiento de Roles</a:t>
            </a:r>
            <a:r>
              <a:rPr lang="es-MX" sz="2000" b="1" dirty="0">
                <a:solidFill>
                  <a:schemeClr val="bg1"/>
                </a:solidFill>
                <a:latin typeface="Century Gothic" panose="020B0502020202020204" pitchFamily="34" charset="0"/>
                <a:ea typeface="Century Gothic" charset="0"/>
                <a:cs typeface="Century Gothic" charset="0"/>
              </a:rPr>
              <a:t> de la OCIG - 1 Semestre 2020</a:t>
            </a:r>
          </a:p>
        </p:txBody>
      </p:sp>
    </p:spTree>
    <p:extLst>
      <p:ext uri="{BB962C8B-B14F-4D97-AF65-F5344CB8AC3E}">
        <p14:creationId xmlns:p14="http://schemas.microsoft.com/office/powerpoint/2010/main" val="18885334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ángulo 5">
            <a:extLst>
              <a:ext uri="{FF2B5EF4-FFF2-40B4-BE49-F238E27FC236}">
                <a16:creationId xmlns:a16="http://schemas.microsoft.com/office/drawing/2014/main" id="{6B3225C0-F08A-4195-8643-D92722A74DD7}"/>
              </a:ext>
            </a:extLst>
          </p:cNvPr>
          <p:cNvSpPr/>
          <p:nvPr/>
        </p:nvSpPr>
        <p:spPr>
          <a:xfrm>
            <a:off x="-1823" y="0"/>
            <a:ext cx="12193823" cy="746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a:solidFill>
                  <a:schemeClr val="bg1"/>
                </a:solidFill>
                <a:latin typeface="Century Gothic" charset="0"/>
                <a:ea typeface="Century Gothic" charset="0"/>
                <a:cs typeface="Century Gothic" charset="0"/>
              </a:rPr>
              <a:t>SOLICITUD DE MODIFICACIÓN PAA SG-2020</a:t>
            </a:r>
            <a:endParaRPr lang="es-CO" sz="2000" b="1" dirty="0">
              <a:solidFill>
                <a:schemeClr val="bg1"/>
              </a:solidFill>
              <a:latin typeface="Century Gothic" charset="0"/>
              <a:ea typeface="Century Gothic" charset="0"/>
              <a:cs typeface="Century Gothic" charset="0"/>
            </a:endParaRPr>
          </a:p>
        </p:txBody>
      </p:sp>
      <p:graphicFrame>
        <p:nvGraphicFramePr>
          <p:cNvPr id="5" name="Tabla 4"/>
          <p:cNvGraphicFramePr>
            <a:graphicFrameLocks noGrp="1"/>
          </p:cNvGraphicFramePr>
          <p:nvPr>
            <p:extLst>
              <p:ext uri="{D42A27DB-BD31-4B8C-83A1-F6EECF244321}">
                <p14:modId xmlns:p14="http://schemas.microsoft.com/office/powerpoint/2010/main" val="986625113"/>
              </p:ext>
            </p:extLst>
          </p:nvPr>
        </p:nvGraphicFramePr>
        <p:xfrm>
          <a:off x="958726" y="1347840"/>
          <a:ext cx="11066746" cy="4482893"/>
        </p:xfrm>
        <a:graphic>
          <a:graphicData uri="http://schemas.openxmlformats.org/drawingml/2006/table">
            <a:tbl>
              <a:tblPr firstRow="1" firstCol="1" bandRow="1">
                <a:tableStyleId>{5C22544A-7EE6-4342-B048-85BDC9FD1C3A}</a:tableStyleId>
              </a:tblPr>
              <a:tblGrid>
                <a:gridCol w="4478913">
                  <a:extLst>
                    <a:ext uri="{9D8B030D-6E8A-4147-A177-3AD203B41FA5}">
                      <a16:colId xmlns:a16="http://schemas.microsoft.com/office/drawing/2014/main" val="20000"/>
                    </a:ext>
                  </a:extLst>
                </a:gridCol>
                <a:gridCol w="4988205">
                  <a:extLst>
                    <a:ext uri="{9D8B030D-6E8A-4147-A177-3AD203B41FA5}">
                      <a16:colId xmlns:a16="http://schemas.microsoft.com/office/drawing/2014/main" val="20001"/>
                    </a:ext>
                  </a:extLst>
                </a:gridCol>
                <a:gridCol w="677375">
                  <a:extLst>
                    <a:ext uri="{9D8B030D-6E8A-4147-A177-3AD203B41FA5}">
                      <a16:colId xmlns:a16="http://schemas.microsoft.com/office/drawing/2014/main" val="20002"/>
                    </a:ext>
                  </a:extLst>
                </a:gridCol>
                <a:gridCol w="922253">
                  <a:extLst>
                    <a:ext uri="{9D8B030D-6E8A-4147-A177-3AD203B41FA5}">
                      <a16:colId xmlns:a16="http://schemas.microsoft.com/office/drawing/2014/main" val="20003"/>
                    </a:ext>
                  </a:extLst>
                </a:gridCol>
              </a:tblGrid>
              <a:tr h="163723">
                <a:tc rowSpan="2">
                  <a:txBody>
                    <a:bodyPr/>
                    <a:lstStyle/>
                    <a:p>
                      <a:pPr algn="ctr">
                        <a:lnSpc>
                          <a:spcPct val="107000"/>
                        </a:lnSpc>
                        <a:spcAft>
                          <a:spcPts val="0"/>
                        </a:spcAft>
                      </a:pPr>
                      <a:r>
                        <a:rPr lang="es-CO" sz="1300" dirty="0">
                          <a:solidFill>
                            <a:schemeClr val="bg1"/>
                          </a:solidFill>
                          <a:effectLst/>
                          <a:latin typeface="Arial" panose="020B0604020202020204" pitchFamily="34" charset="0"/>
                          <a:cs typeface="Arial" panose="020B0604020202020204" pitchFamily="34" charset="0"/>
                        </a:rPr>
                        <a:t>Título de Auditoría</a:t>
                      </a:r>
                      <a:endParaRPr lang="es-CO" sz="13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no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002060"/>
                    </a:solidFill>
                  </a:tcPr>
                </a:tc>
                <a:tc rowSpan="2">
                  <a:txBody>
                    <a:bodyPr/>
                    <a:lstStyle/>
                    <a:p>
                      <a:pPr algn="ctr">
                        <a:lnSpc>
                          <a:spcPct val="107000"/>
                        </a:lnSpc>
                        <a:spcAft>
                          <a:spcPts val="0"/>
                        </a:spcAft>
                      </a:pPr>
                      <a:r>
                        <a:rPr lang="es-CO" sz="1300" dirty="0">
                          <a:solidFill>
                            <a:schemeClr val="bg1"/>
                          </a:solidFill>
                          <a:effectLst/>
                          <a:latin typeface="Arial" panose="020B0604020202020204" pitchFamily="34" charset="0"/>
                          <a:cs typeface="Arial" panose="020B0604020202020204" pitchFamily="34" charset="0"/>
                        </a:rPr>
                        <a:t>JUSTIFICACIÓN</a:t>
                      </a:r>
                      <a:endParaRPr lang="es-CO" sz="13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002060"/>
                    </a:solidFill>
                  </a:tcPr>
                </a:tc>
                <a:tc gridSpan="2">
                  <a:txBody>
                    <a:bodyPr/>
                    <a:lstStyle/>
                    <a:p>
                      <a:pPr algn="ctr">
                        <a:lnSpc>
                          <a:spcPct val="107000"/>
                        </a:lnSpc>
                        <a:spcAft>
                          <a:spcPts val="0"/>
                        </a:spcAft>
                      </a:pPr>
                      <a:endParaRPr lang="es-CO" sz="1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extLst>
                  <a:ext uri="{0D108BD9-81ED-4DB2-BD59-A6C34878D82A}">
                    <a16:rowId xmlns:a16="http://schemas.microsoft.com/office/drawing/2014/main" val="10000"/>
                  </a:ext>
                </a:extLst>
              </a:tr>
              <a:tr h="262253">
                <a:tc vMerge="1">
                  <a:txBody>
                    <a:bodyPr/>
                    <a:lstStyle/>
                    <a:p>
                      <a:endParaRPr lang="es-CO"/>
                    </a:p>
                  </a:txBody>
                  <a:tcPr/>
                </a:tc>
                <a:tc vMerge="1">
                  <a:txBody>
                    <a:bodyPr/>
                    <a:lstStyle/>
                    <a:p>
                      <a:endParaRPr lang="es-CO"/>
                    </a:p>
                  </a:txBody>
                  <a:tcPr/>
                </a:tc>
                <a:tc>
                  <a:txBody>
                    <a:bodyPr/>
                    <a:lstStyle/>
                    <a:p>
                      <a:pPr algn="ctr">
                        <a:lnSpc>
                          <a:spcPct val="107000"/>
                        </a:lnSpc>
                        <a:spcAft>
                          <a:spcPts val="0"/>
                        </a:spcAft>
                      </a:pPr>
                      <a:r>
                        <a:rPr lang="es-CO" sz="1300" b="1" dirty="0">
                          <a:solidFill>
                            <a:schemeClr val="bg1"/>
                          </a:solidFill>
                          <a:effectLst/>
                          <a:latin typeface="Arial" panose="020B0604020202020204" pitchFamily="34" charset="0"/>
                          <a:cs typeface="Arial" panose="020B0604020202020204" pitchFamily="34" charset="0"/>
                        </a:rPr>
                        <a:t>Actual</a:t>
                      </a:r>
                      <a:endParaRPr lang="es-CO" sz="13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lnSpc>
                          <a:spcPct val="107000"/>
                        </a:lnSpc>
                        <a:spcAft>
                          <a:spcPts val="0"/>
                        </a:spcAft>
                      </a:pPr>
                      <a:r>
                        <a:rPr lang="es-CO" sz="1300" b="1" dirty="0">
                          <a:solidFill>
                            <a:schemeClr val="bg1"/>
                          </a:solidFill>
                          <a:effectLst/>
                          <a:latin typeface="Arial" panose="020B0604020202020204" pitchFamily="34" charset="0"/>
                          <a:cs typeface="Arial" panose="020B0604020202020204" pitchFamily="34" charset="0"/>
                        </a:rPr>
                        <a:t>Propuesto</a:t>
                      </a:r>
                      <a:endParaRPr lang="es-CO" sz="13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1"/>
                  </a:ext>
                </a:extLst>
              </a:tr>
              <a:tr h="678737">
                <a:tc>
                  <a:txBody>
                    <a:bodyPr/>
                    <a:lstStyle/>
                    <a:p>
                      <a:pPr algn="ctr">
                        <a:lnSpc>
                          <a:spcPct val="107000"/>
                        </a:lnSpc>
                        <a:spcAft>
                          <a:spcPts val="0"/>
                        </a:spcAft>
                      </a:pPr>
                      <a:r>
                        <a:rPr lang="es-CO"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Evaluación complementaria IDEAM Objeto: cierre de no conformidades detectadas en auditoria de seguimiento realizada en el mes de noviembre de 2019 </a:t>
                      </a:r>
                      <a:endParaRPr lang="es-CO" sz="13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no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07000"/>
                        </a:lnSpc>
                        <a:spcAft>
                          <a:spcPts val="0"/>
                        </a:spcAft>
                      </a:pPr>
                      <a:r>
                        <a:rPr lang="es-CO"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El IDEAM reprogramó la evaluación complementaria  Debido al estado de emergencia declarado por causa del nuevo coronavirus COVID-19.  </a:t>
                      </a:r>
                      <a:endParaRPr lang="es-CO" sz="13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CO"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Mar</a:t>
                      </a:r>
                      <a:endParaRPr lang="es-CO" sz="13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CO"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Jul</a:t>
                      </a:r>
                      <a:endParaRPr lang="es-CO" sz="13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41778">
                <a:tc>
                  <a:txBody>
                    <a:bodyPr/>
                    <a:lstStyle/>
                    <a:p>
                      <a:pPr algn="ctr">
                        <a:lnSpc>
                          <a:spcPct val="107000"/>
                        </a:lnSpc>
                        <a:spcAft>
                          <a:spcPts val="0"/>
                        </a:spcAft>
                      </a:pPr>
                      <a:r>
                        <a:rPr lang="es-CO"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Evaluación complementaria ONAC Objeto: cierre de no conformidades detectadas en auditoria de seguimiento realizada en el mes de diciembre de 2019</a:t>
                      </a:r>
                      <a:endParaRPr lang="es-CO" sz="13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no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07000"/>
                        </a:lnSpc>
                        <a:spcAft>
                          <a:spcPts val="0"/>
                        </a:spcAft>
                      </a:pPr>
                      <a:r>
                        <a:rPr lang="es-CO"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Teniendo en cuenta la circular No. 12-2020 emitida por ONAC el día 2020-03-30, mediante los comunicados 2641001- S-2020-08126 y 2641001- S-2020-081252, se realizó la petición de aplicar el lineamiento de la circular citada el cual establece “para la programación de evaluaciones complementarias la fecha para su ejecución corresponderá a una fecha posterior a la inicialmente programada, adicionando el total de días del periodo de aislamiento decretado por el Gobierno Nacional”.</a:t>
                      </a:r>
                      <a:endParaRPr lang="es-CO" sz="13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CO"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May</a:t>
                      </a:r>
                      <a:endParaRPr lang="es-CO" sz="13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CO"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Ago - Sep</a:t>
                      </a:r>
                      <a:endParaRPr lang="es-CO" sz="13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1778">
                <a:tc>
                  <a:txBody>
                    <a:bodyPr/>
                    <a:lstStyle/>
                    <a:p>
                      <a:pPr algn="ctr">
                        <a:lnSpc>
                          <a:spcPct val="107000"/>
                        </a:lnSpc>
                        <a:spcAft>
                          <a:spcPts val="0"/>
                        </a:spcAft>
                      </a:pPr>
                      <a:r>
                        <a:rPr lang="es-CO"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Auditoria interna Sistema de Gestión Dirección Servicios Técnicos NTC/ISO – IEC 17025:2017.</a:t>
                      </a:r>
                      <a:endParaRPr lang="es-CO" sz="1300"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07000"/>
                        </a:lnSpc>
                        <a:spcAft>
                          <a:spcPts val="0"/>
                        </a:spcAft>
                      </a:pPr>
                      <a:r>
                        <a:rPr lang="es-CO"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Objeto: auditoria anual al Sistema de Gestión de la DST</a:t>
                      </a:r>
                      <a:endParaRPr lang="es-CO" sz="13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no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07000"/>
                        </a:lnSpc>
                        <a:spcAft>
                          <a:spcPts val="0"/>
                        </a:spcAft>
                      </a:pPr>
                      <a:r>
                        <a:rPr lang="es-CO"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Teniendo en cuenta el periodo de aislamiento decretado por el Gobierno nacional y que no todos los servidores públicos han iniciado funciones presenciales, se solicita reprogramar la auditoria interna.</a:t>
                      </a:r>
                      <a:endParaRPr lang="es-CO" sz="13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CO"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Jun</a:t>
                      </a:r>
                      <a:endParaRPr lang="es-CO" sz="13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CO"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Jul - ago</a:t>
                      </a:r>
                      <a:endParaRPr lang="es-CO" sz="13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6832122"/>
                  </a:ext>
                </a:extLst>
              </a:tr>
              <a:tr h="541778">
                <a:tc>
                  <a:txBody>
                    <a:bodyPr/>
                    <a:lstStyle/>
                    <a:p>
                      <a:pPr algn="ctr">
                        <a:lnSpc>
                          <a:spcPct val="107000"/>
                        </a:lnSpc>
                        <a:spcAft>
                          <a:spcPts val="0"/>
                        </a:spcAft>
                      </a:pPr>
                      <a:r>
                        <a:rPr lang="es-CO"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Evaluación Extraordinaria ONAC</a:t>
                      </a:r>
                      <a:br>
                        <a:rPr lang="es-CO"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s-CO"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Objeto: acreditar 10 ensayos con los nuevos equipos adquiridos</a:t>
                      </a:r>
                      <a:endParaRPr lang="es-CO" sz="13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no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07000"/>
                        </a:lnSpc>
                        <a:spcAft>
                          <a:spcPts val="0"/>
                        </a:spcAft>
                      </a:pPr>
                      <a:r>
                        <a:rPr lang="es-CO"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Teniendo en cuenta el periodo de aislamiento decretado por el Gobierno nacional y que no todos los servidores públicos han iniciado funciones presenciales, se solicita reprogramar la evaluación para el mes de septiembre de 2020.</a:t>
                      </a:r>
                      <a:endParaRPr lang="es-CO" sz="13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CO"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Jul</a:t>
                      </a:r>
                      <a:endParaRPr lang="es-CO" sz="13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s-CO"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Sep</a:t>
                      </a:r>
                      <a:endParaRPr lang="es-CO" sz="13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4426386"/>
                  </a:ext>
                </a:extLst>
              </a:tr>
            </a:tbl>
          </a:graphicData>
        </a:graphic>
      </p:graphicFrame>
      <p:pic>
        <p:nvPicPr>
          <p:cNvPr id="9" name="Imagen 8">
            <a:extLst>
              <a:ext uri="{FF2B5EF4-FFF2-40B4-BE49-F238E27FC236}">
                <a16:creationId xmlns:a16="http://schemas.microsoft.com/office/drawing/2014/main" id="{F39320D4-1876-404A-84A9-C4912B34887B}"/>
              </a:ext>
            </a:extLst>
          </p:cNvPr>
          <p:cNvPicPr>
            <a:picLocks noChangeAspect="1"/>
          </p:cNvPicPr>
          <p:nvPr/>
        </p:nvPicPr>
        <p:blipFill>
          <a:blip r:embed="rId2"/>
          <a:stretch>
            <a:fillRect/>
          </a:stretch>
        </p:blipFill>
        <p:spPr>
          <a:xfrm>
            <a:off x="119059" y="1674363"/>
            <a:ext cx="693274" cy="699939"/>
          </a:xfrm>
          <a:prstGeom prst="rect">
            <a:avLst/>
          </a:prstGeom>
        </p:spPr>
      </p:pic>
      <p:sp>
        <p:nvSpPr>
          <p:cNvPr id="12" name="CuadroTexto 11">
            <a:extLst>
              <a:ext uri="{FF2B5EF4-FFF2-40B4-BE49-F238E27FC236}">
                <a16:creationId xmlns:a16="http://schemas.microsoft.com/office/drawing/2014/main" id="{01DF1E46-329F-47E9-B4C2-5E23698EC00F}"/>
              </a:ext>
            </a:extLst>
          </p:cNvPr>
          <p:cNvSpPr txBox="1"/>
          <p:nvPr/>
        </p:nvSpPr>
        <p:spPr>
          <a:xfrm>
            <a:off x="-48754" y="1406027"/>
            <a:ext cx="1142977" cy="276999"/>
          </a:xfrm>
          <a:prstGeom prst="rect">
            <a:avLst/>
          </a:prstGeom>
          <a:noFill/>
        </p:spPr>
        <p:txBody>
          <a:bodyPr wrap="square" rtlCol="0">
            <a:spAutoFit/>
          </a:bodyPr>
          <a:lstStyle/>
          <a:p>
            <a:r>
              <a:rPr lang="es-CO" sz="1200" b="1" dirty="0"/>
              <a:t>Laboratorios</a:t>
            </a:r>
          </a:p>
        </p:txBody>
      </p:sp>
      <p:sp>
        <p:nvSpPr>
          <p:cNvPr id="13" name="CuadroTexto 12">
            <a:extLst>
              <a:ext uri="{FF2B5EF4-FFF2-40B4-BE49-F238E27FC236}">
                <a16:creationId xmlns:a16="http://schemas.microsoft.com/office/drawing/2014/main" id="{65A7645E-9821-4693-9FCC-77AFCFAB241B}"/>
              </a:ext>
            </a:extLst>
          </p:cNvPr>
          <p:cNvSpPr txBox="1"/>
          <p:nvPr/>
        </p:nvSpPr>
        <p:spPr>
          <a:xfrm>
            <a:off x="76491" y="795915"/>
            <a:ext cx="10585176" cy="369332"/>
          </a:xfrm>
          <a:prstGeom prst="rect">
            <a:avLst/>
          </a:prstGeom>
          <a:noFill/>
        </p:spPr>
        <p:txBody>
          <a:bodyPr wrap="square" rtlCol="0">
            <a:spAutoFit/>
          </a:bodyPr>
          <a:lstStyle/>
          <a:p>
            <a:pPr lvl="0"/>
            <a:r>
              <a:rPr lang="es-ES_tradnl" b="1" dirty="0">
                <a:latin typeface="Arial" panose="020B0604020202020204" pitchFamily="34" charset="0"/>
                <a:cs typeface="Arial" panose="020B0604020202020204" pitchFamily="34" charset="0"/>
              </a:rPr>
              <a:t>Modificación fechas de realización de Auditorías:</a:t>
            </a:r>
            <a:endParaRPr lang="es-CO"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24566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upo 28">
            <a:extLst>
              <a:ext uri="{FF2B5EF4-FFF2-40B4-BE49-F238E27FC236}">
                <a16:creationId xmlns:a16="http://schemas.microsoft.com/office/drawing/2014/main" id="{B933F47E-8B67-4355-B538-F09719CBD1C9}"/>
              </a:ext>
            </a:extLst>
          </p:cNvPr>
          <p:cNvGrpSpPr/>
          <p:nvPr/>
        </p:nvGrpSpPr>
        <p:grpSpPr>
          <a:xfrm>
            <a:off x="0" y="8878"/>
            <a:ext cx="12177740" cy="6063916"/>
            <a:chOff x="1674307" y="1018380"/>
            <a:chExt cx="7272808" cy="3665177"/>
          </a:xfrm>
        </p:grpSpPr>
        <p:sp>
          <p:nvSpPr>
            <p:cNvPr id="31" name="Rectángulo 30">
              <a:extLst>
                <a:ext uri="{FF2B5EF4-FFF2-40B4-BE49-F238E27FC236}">
                  <a16:creationId xmlns:a16="http://schemas.microsoft.com/office/drawing/2014/main" id="{F80A90A0-B91C-45D3-B4CC-053B02C32BFC}"/>
                </a:ext>
              </a:extLst>
            </p:cNvPr>
            <p:cNvSpPr/>
            <p:nvPr/>
          </p:nvSpPr>
          <p:spPr>
            <a:xfrm>
              <a:off x="1674307" y="1018380"/>
              <a:ext cx="7272808" cy="3665177"/>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dirty="0"/>
            </a:p>
          </p:txBody>
        </p:sp>
        <p:sp>
          <p:nvSpPr>
            <p:cNvPr id="32" name="Title 1">
              <a:extLst>
                <a:ext uri="{FF2B5EF4-FFF2-40B4-BE49-F238E27FC236}">
                  <a16:creationId xmlns:a16="http://schemas.microsoft.com/office/drawing/2014/main" id="{1D9FB68E-71C6-4D03-9921-80D5FBD713B4}"/>
                </a:ext>
              </a:extLst>
            </p:cNvPr>
            <p:cNvSpPr txBox="1">
              <a:spLocks/>
            </p:cNvSpPr>
            <p:nvPr/>
          </p:nvSpPr>
          <p:spPr>
            <a:xfrm>
              <a:off x="2780508" y="3823732"/>
              <a:ext cx="5082925" cy="438039"/>
            </a:xfrm>
            <a:prstGeom prst="rect">
              <a:avLst/>
            </a:prstGeom>
          </p:spPr>
          <p:txBody>
            <a:bodyPr vert="horz" lIns="43052" tIns="21526" rIns="43052" bIns="21526" rtlCol="0" anchor="ctr">
              <a:noAutofit/>
            </a:bodyPr>
            <a:lstStyle>
              <a:defPPr>
                <a:defRPr lang="es-CO"/>
              </a:defPPr>
              <a:lvl1pPr algn="r" defTabSz="914400" eaLnBrk="1" latinLnBrk="0" hangingPunct="1">
                <a:lnSpc>
                  <a:spcPct val="90000"/>
                </a:lnSpc>
                <a:buNone/>
                <a:defRPr sz="4400">
                  <a:solidFill>
                    <a:schemeClr val="bg1"/>
                  </a:solidFill>
                  <a:latin typeface="Arial"/>
                  <a:ea typeface="+mj-ea"/>
                  <a:cs typeface="+mj-cs"/>
                </a:defRPr>
              </a:lvl1pPr>
            </a:lstStyle>
            <a:p>
              <a:pPr marL="182563" algn="l"/>
              <a:endParaRPr lang="es-MX" sz="2400" b="1" dirty="0">
                <a:solidFill>
                  <a:srgbClr val="FF0000"/>
                </a:solidFill>
                <a:latin typeface="Century Gothic" charset="0"/>
                <a:ea typeface="Century Gothic" charset="0"/>
                <a:cs typeface="Century Gothic" charset="0"/>
              </a:endParaRPr>
            </a:p>
          </p:txBody>
        </p:sp>
      </p:grpSp>
      <p:sp>
        <p:nvSpPr>
          <p:cNvPr id="2" name="Rectángulo 1"/>
          <p:cNvSpPr/>
          <p:nvPr/>
        </p:nvSpPr>
        <p:spPr>
          <a:xfrm>
            <a:off x="975332" y="4442755"/>
            <a:ext cx="10227076" cy="1015663"/>
          </a:xfrm>
          <a:prstGeom prst="rect">
            <a:avLst/>
          </a:prstGeom>
        </p:spPr>
        <p:txBody>
          <a:bodyPr wrap="square">
            <a:spAutoFit/>
          </a:bodyPr>
          <a:lstStyle/>
          <a:p>
            <a:pPr marL="541338" indent="-363538" algn="ctr"/>
            <a:r>
              <a:rPr lang="es-CO" sz="2000" b="1" dirty="0">
                <a:solidFill>
                  <a:schemeClr val="bg1"/>
                </a:solidFill>
                <a:latin typeface="Century Gothic" panose="020B0502020202020204" pitchFamily="34" charset="0"/>
                <a:ea typeface="Century Gothic" charset="0"/>
                <a:cs typeface="Century Gothic" charset="0"/>
              </a:rPr>
              <a:t>6. Presentación</a:t>
            </a:r>
            <a:r>
              <a:rPr lang="es-CO" sz="2000" dirty="0">
                <a:solidFill>
                  <a:schemeClr val="bg1"/>
                </a:solidFill>
                <a:latin typeface="Century Gothic" panose="020B0502020202020204" pitchFamily="34" charset="0"/>
              </a:rPr>
              <a:t>, </a:t>
            </a:r>
            <a:r>
              <a:rPr lang="es-CO" sz="2000" b="1" dirty="0">
                <a:solidFill>
                  <a:schemeClr val="bg1"/>
                </a:solidFill>
                <a:latin typeface="Century Gothic" panose="020B0502020202020204" pitchFamily="34" charset="0"/>
              </a:rPr>
              <a:t>caso del alcance de las responsabilidades de las áreas que contratan auditorías externas, frente a la implementación de las acciones de mejoramiento y seguimiento a la gestión, (Caso Auditoría Financiera).</a:t>
            </a:r>
          </a:p>
        </p:txBody>
      </p:sp>
      <p:pic>
        <p:nvPicPr>
          <p:cNvPr id="3" name="Imagen 2"/>
          <p:cNvPicPr>
            <a:picLocks noChangeAspect="1"/>
          </p:cNvPicPr>
          <p:nvPr/>
        </p:nvPicPr>
        <p:blipFill>
          <a:blip r:embed="rId3"/>
          <a:stretch>
            <a:fillRect/>
          </a:stretch>
        </p:blipFill>
        <p:spPr>
          <a:xfrm>
            <a:off x="3605390" y="1401365"/>
            <a:ext cx="5108518" cy="2551046"/>
          </a:xfrm>
          <a:prstGeom prst="rect">
            <a:avLst/>
          </a:prstGeom>
        </p:spPr>
      </p:pic>
    </p:spTree>
    <p:extLst>
      <p:ext uri="{BB962C8B-B14F-4D97-AF65-F5344CB8AC3E}">
        <p14:creationId xmlns:p14="http://schemas.microsoft.com/office/powerpoint/2010/main" val="6964842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ángulo 5"/>
          <p:cNvSpPr/>
          <p:nvPr/>
        </p:nvSpPr>
        <p:spPr>
          <a:xfrm>
            <a:off x="0" y="-13181"/>
            <a:ext cx="12192000" cy="746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latin typeface="Century Gothic" panose="020B0502020202020204" pitchFamily="34" charset="0"/>
              </a:rPr>
              <a:t>Aclaración Política 21 Mejoramiento Continuo</a:t>
            </a:r>
            <a:endParaRPr lang="es-CO" dirty="0"/>
          </a:p>
        </p:txBody>
      </p:sp>
      <p:sp>
        <p:nvSpPr>
          <p:cNvPr id="4" name="Rectángulo 3">
            <a:extLst>
              <a:ext uri="{FF2B5EF4-FFF2-40B4-BE49-F238E27FC236}">
                <a16:creationId xmlns:a16="http://schemas.microsoft.com/office/drawing/2014/main" id="{EEB09B62-91E3-48EE-ADA8-D0FB085B19B1}"/>
              </a:ext>
            </a:extLst>
          </p:cNvPr>
          <p:cNvSpPr/>
          <p:nvPr/>
        </p:nvSpPr>
        <p:spPr>
          <a:xfrm>
            <a:off x="285355" y="1218910"/>
            <a:ext cx="3794560" cy="1077218"/>
          </a:xfrm>
          <a:prstGeom prst="rect">
            <a:avLst/>
          </a:prstGeom>
        </p:spPr>
        <p:txBody>
          <a:bodyPr wrap="square">
            <a:spAutoFit/>
          </a:bodyPr>
          <a:lstStyle/>
          <a:p>
            <a:pPr algn="ctr"/>
            <a:r>
              <a:rPr lang="es-ES_tradnl" sz="1600" dirty="0">
                <a:latin typeface="Century Gothic" panose="020B0502020202020204" pitchFamily="34" charset="0"/>
                <a:ea typeface="Times New Roman" panose="02020603050405020304" pitchFamily="18" charset="0"/>
              </a:rPr>
              <a:t>La Gerencia Financiera en 2019 contrató una </a:t>
            </a:r>
            <a:r>
              <a:rPr lang="es-ES_tradnl" sz="1600" b="1" dirty="0">
                <a:latin typeface="Century Gothic" panose="020B0502020202020204" pitchFamily="34" charset="0"/>
                <a:ea typeface="Times New Roman" panose="02020603050405020304" pitchFamily="18" charset="0"/>
              </a:rPr>
              <a:t>auditoría externa a los estados financieros </a:t>
            </a:r>
            <a:r>
              <a:rPr lang="es-ES_tradnl" sz="1600" dirty="0">
                <a:latin typeface="Century Gothic" panose="020B0502020202020204" pitchFamily="34" charset="0"/>
                <a:ea typeface="Times New Roman" panose="02020603050405020304" pitchFamily="18" charset="0"/>
              </a:rPr>
              <a:t>con la firma Ernst &amp; Young</a:t>
            </a:r>
            <a:endParaRPr lang="es-CO" sz="1600" dirty="0">
              <a:latin typeface="Century Gothic" panose="020B0502020202020204" pitchFamily="34" charset="0"/>
            </a:endParaRPr>
          </a:p>
        </p:txBody>
      </p:sp>
      <p:sp>
        <p:nvSpPr>
          <p:cNvPr id="5" name="Rectángulo 4">
            <a:extLst>
              <a:ext uri="{FF2B5EF4-FFF2-40B4-BE49-F238E27FC236}">
                <a16:creationId xmlns:a16="http://schemas.microsoft.com/office/drawing/2014/main" id="{F9C1B709-FAE9-4D9D-8DD4-CF063334520F}"/>
              </a:ext>
            </a:extLst>
          </p:cNvPr>
          <p:cNvSpPr/>
          <p:nvPr/>
        </p:nvSpPr>
        <p:spPr>
          <a:xfrm>
            <a:off x="183092" y="2794682"/>
            <a:ext cx="4011351" cy="830997"/>
          </a:xfrm>
          <a:prstGeom prst="rect">
            <a:avLst/>
          </a:prstGeom>
        </p:spPr>
        <p:txBody>
          <a:bodyPr wrap="square">
            <a:spAutoFit/>
          </a:bodyPr>
          <a:lstStyle/>
          <a:p>
            <a:pPr algn="ctr"/>
            <a:r>
              <a:rPr lang="es-ES_tradnl" sz="1600" dirty="0">
                <a:latin typeface="Century Gothic" panose="020B0502020202020204" pitchFamily="34" charset="0"/>
                <a:ea typeface="Times New Roman" panose="02020603050405020304" pitchFamily="18" charset="0"/>
              </a:rPr>
              <a:t>La firma identificó </a:t>
            </a:r>
            <a:r>
              <a:rPr lang="es-ES_tradnl" sz="1600" b="1" dirty="0">
                <a:latin typeface="Century Gothic" panose="020B0502020202020204" pitchFamily="34" charset="0"/>
                <a:ea typeface="Times New Roman" panose="02020603050405020304" pitchFamily="18" charset="0"/>
              </a:rPr>
              <a:t>acciones de mejora </a:t>
            </a:r>
            <a:r>
              <a:rPr lang="es-ES_tradnl" sz="1600" dirty="0">
                <a:latin typeface="Century Gothic" panose="020B0502020202020204" pitchFamily="34" charset="0"/>
                <a:ea typeface="Times New Roman" panose="02020603050405020304" pitchFamily="18" charset="0"/>
              </a:rPr>
              <a:t>y a partir de ello formularon un </a:t>
            </a:r>
            <a:r>
              <a:rPr lang="es-ES_tradnl" sz="1600" b="1" dirty="0">
                <a:latin typeface="Century Gothic" panose="020B0502020202020204" pitchFamily="34" charset="0"/>
                <a:ea typeface="Times New Roman" panose="02020603050405020304" pitchFamily="18" charset="0"/>
              </a:rPr>
              <a:t>plan de mejoramiento </a:t>
            </a:r>
            <a:r>
              <a:rPr lang="es-ES_tradnl" sz="1600" dirty="0">
                <a:latin typeface="Century Gothic" panose="020B0502020202020204" pitchFamily="34" charset="0"/>
                <a:ea typeface="Times New Roman" panose="02020603050405020304" pitchFamily="18" charset="0"/>
              </a:rPr>
              <a:t>(PM)</a:t>
            </a:r>
            <a:endParaRPr lang="es-CO" sz="1600" dirty="0">
              <a:latin typeface="Century Gothic" panose="020B0502020202020204" pitchFamily="34" charset="0"/>
            </a:endParaRPr>
          </a:p>
        </p:txBody>
      </p:sp>
      <p:cxnSp>
        <p:nvCxnSpPr>
          <p:cNvPr id="7" name="Conector recto de flecha 6">
            <a:extLst>
              <a:ext uri="{FF2B5EF4-FFF2-40B4-BE49-F238E27FC236}">
                <a16:creationId xmlns:a16="http://schemas.microsoft.com/office/drawing/2014/main" id="{B5793A0B-117F-44EC-95C0-2D98257DE3B8}"/>
              </a:ext>
            </a:extLst>
          </p:cNvPr>
          <p:cNvCxnSpPr>
            <a:cxnSpLocks/>
          </p:cNvCxnSpPr>
          <p:nvPr/>
        </p:nvCxnSpPr>
        <p:spPr>
          <a:xfrm>
            <a:off x="2188768" y="2478526"/>
            <a:ext cx="0" cy="32946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 name="Rectángulo 2">
            <a:extLst>
              <a:ext uri="{FF2B5EF4-FFF2-40B4-BE49-F238E27FC236}">
                <a16:creationId xmlns:a16="http://schemas.microsoft.com/office/drawing/2014/main" id="{00899079-8054-4D7B-9A4A-1905A9976226}"/>
              </a:ext>
            </a:extLst>
          </p:cNvPr>
          <p:cNvSpPr/>
          <p:nvPr/>
        </p:nvSpPr>
        <p:spPr>
          <a:xfrm>
            <a:off x="4956402" y="1057450"/>
            <a:ext cx="6756623" cy="1292662"/>
          </a:xfrm>
          <a:prstGeom prst="rect">
            <a:avLst/>
          </a:prstGeom>
        </p:spPr>
        <p:txBody>
          <a:bodyPr wrap="square">
            <a:spAutoFit/>
          </a:bodyPr>
          <a:lstStyle/>
          <a:p>
            <a:pPr algn="ctr"/>
            <a:r>
              <a:rPr lang="es-ES_tradnl" sz="1600" dirty="0">
                <a:latin typeface="Century Gothic" panose="020B0502020202020204" pitchFamily="34" charset="0"/>
                <a:ea typeface="Times New Roman" panose="02020603050405020304" pitchFamily="18" charset="0"/>
              </a:rPr>
              <a:t>La </a:t>
            </a:r>
            <a:r>
              <a:rPr lang="es-ES_tradnl" sz="1600" b="1" dirty="0">
                <a:latin typeface="Century Gothic" panose="020B0502020202020204" pitchFamily="34" charset="0"/>
                <a:ea typeface="Times New Roman" panose="02020603050405020304" pitchFamily="18" charset="0"/>
              </a:rPr>
              <a:t>política 21 del procedimiento de mejoramiento continuo </a:t>
            </a:r>
            <a:r>
              <a:rPr lang="es-ES_tradnl" sz="1600" dirty="0">
                <a:latin typeface="Century Gothic" panose="020B0502020202020204" pitchFamily="34" charset="0"/>
                <a:ea typeface="Times New Roman" panose="02020603050405020304" pitchFamily="18" charset="0"/>
              </a:rPr>
              <a:t>establece “…</a:t>
            </a:r>
            <a:r>
              <a:rPr lang="es-ES_tradnl" sz="1400" b="1" i="1" dirty="0">
                <a:latin typeface="Century Gothic" panose="020B0502020202020204" pitchFamily="34" charset="0"/>
                <a:ea typeface="Times New Roman" panose="02020603050405020304" pitchFamily="18" charset="0"/>
              </a:rPr>
              <a:t>l</a:t>
            </a:r>
            <a:r>
              <a:rPr lang="es-CO" sz="1400" b="1" i="1" dirty="0">
                <a:latin typeface="Century Gothic" panose="020B0502020202020204" pitchFamily="34" charset="0"/>
              </a:rPr>
              <a:t>as auditorias externas serán coordinadas y administradas por la dependencia que realice su contratación</a:t>
            </a:r>
            <a:r>
              <a:rPr lang="es-CO" sz="1400" i="1" dirty="0">
                <a:latin typeface="Century Gothic" panose="020B0502020202020204" pitchFamily="34" charset="0"/>
              </a:rPr>
              <a:t>, quieres determinaran la posibilidad de formular los planes de mejoramiento y su correspondiente autocontrol y monitoreo</a:t>
            </a:r>
            <a:r>
              <a:rPr lang="es-CO" sz="1600" dirty="0">
                <a:latin typeface="Century Gothic" panose="020B0502020202020204" pitchFamily="34" charset="0"/>
              </a:rPr>
              <a:t>”</a:t>
            </a:r>
          </a:p>
        </p:txBody>
      </p:sp>
      <p:sp>
        <p:nvSpPr>
          <p:cNvPr id="10" name="Rectángulo 9">
            <a:extLst>
              <a:ext uri="{FF2B5EF4-FFF2-40B4-BE49-F238E27FC236}">
                <a16:creationId xmlns:a16="http://schemas.microsoft.com/office/drawing/2014/main" id="{8AD3B45C-D693-453F-890D-7564A7BBA0E9}"/>
              </a:ext>
            </a:extLst>
          </p:cNvPr>
          <p:cNvSpPr/>
          <p:nvPr/>
        </p:nvSpPr>
        <p:spPr>
          <a:xfrm>
            <a:off x="183092" y="4327067"/>
            <a:ext cx="4011351" cy="1077218"/>
          </a:xfrm>
          <a:prstGeom prst="rect">
            <a:avLst/>
          </a:prstGeom>
        </p:spPr>
        <p:txBody>
          <a:bodyPr wrap="square">
            <a:spAutoFit/>
          </a:bodyPr>
          <a:lstStyle/>
          <a:p>
            <a:pPr algn="ctr"/>
            <a:r>
              <a:rPr lang="es-ES_tradnl" sz="1600" dirty="0">
                <a:latin typeface="Century Gothic" panose="020B0502020202020204" pitchFamily="34" charset="0"/>
              </a:rPr>
              <a:t>El PM fue </a:t>
            </a:r>
            <a:r>
              <a:rPr lang="es-ES_tradnl" sz="1600" b="1" dirty="0">
                <a:latin typeface="Century Gothic" panose="020B0502020202020204" pitchFamily="34" charset="0"/>
              </a:rPr>
              <a:t>remitido a la Dirección Gestión Calidad y Procesos </a:t>
            </a:r>
            <a:r>
              <a:rPr lang="es-ES_tradnl" sz="1600" dirty="0">
                <a:latin typeface="Century Gothic" panose="020B0502020202020204" pitchFamily="34" charset="0"/>
              </a:rPr>
              <a:t>y </a:t>
            </a:r>
            <a:r>
              <a:rPr lang="es-ES_tradnl" sz="1600" b="1" dirty="0">
                <a:latin typeface="Century Gothic" panose="020B0502020202020204" pitchFamily="34" charset="0"/>
              </a:rPr>
              <a:t>devuelto sin trámite </a:t>
            </a:r>
            <a:r>
              <a:rPr lang="es-ES_tradnl" sz="1600" dirty="0">
                <a:latin typeface="Century Gothic" panose="020B0502020202020204" pitchFamily="34" charset="0"/>
              </a:rPr>
              <a:t>en febrero de 2020 por </a:t>
            </a:r>
            <a:r>
              <a:rPr lang="es-ES_tradnl" sz="1600" b="1" dirty="0">
                <a:latin typeface="Century Gothic" panose="020B0502020202020204" pitchFamily="34" charset="0"/>
              </a:rPr>
              <a:t>no tener competencia </a:t>
            </a:r>
            <a:r>
              <a:rPr lang="es-ES_tradnl" sz="1600" dirty="0">
                <a:latin typeface="Century Gothic" panose="020B0502020202020204" pitchFamily="34" charset="0"/>
              </a:rPr>
              <a:t>para ese trámite</a:t>
            </a:r>
            <a:endParaRPr lang="es-CO" sz="1600" dirty="0">
              <a:latin typeface="Century Gothic" panose="020B0502020202020204" pitchFamily="34" charset="0"/>
            </a:endParaRPr>
          </a:p>
        </p:txBody>
      </p:sp>
      <p:cxnSp>
        <p:nvCxnSpPr>
          <p:cNvPr id="11" name="Conector recto de flecha 10">
            <a:extLst>
              <a:ext uri="{FF2B5EF4-FFF2-40B4-BE49-F238E27FC236}">
                <a16:creationId xmlns:a16="http://schemas.microsoft.com/office/drawing/2014/main" id="{9E178C23-5660-4DCF-AAC8-E751E1F21AD0}"/>
              </a:ext>
            </a:extLst>
          </p:cNvPr>
          <p:cNvCxnSpPr>
            <a:cxnSpLocks/>
          </p:cNvCxnSpPr>
          <p:nvPr/>
        </p:nvCxnSpPr>
        <p:spPr>
          <a:xfrm>
            <a:off x="2193136" y="3995011"/>
            <a:ext cx="0" cy="32946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 name="Rectángulo 8">
            <a:extLst>
              <a:ext uri="{FF2B5EF4-FFF2-40B4-BE49-F238E27FC236}">
                <a16:creationId xmlns:a16="http://schemas.microsoft.com/office/drawing/2014/main" id="{E0B044CD-AE3D-4058-8ED3-5B5C93F12048}"/>
              </a:ext>
            </a:extLst>
          </p:cNvPr>
          <p:cNvSpPr/>
          <p:nvPr/>
        </p:nvSpPr>
        <p:spPr>
          <a:xfrm>
            <a:off x="5036739" y="2682416"/>
            <a:ext cx="6676282" cy="1077218"/>
          </a:xfrm>
          <a:prstGeom prst="rect">
            <a:avLst/>
          </a:prstGeom>
        </p:spPr>
        <p:txBody>
          <a:bodyPr wrap="square">
            <a:spAutoFit/>
          </a:bodyPr>
          <a:lstStyle/>
          <a:p>
            <a:pPr algn="ctr"/>
            <a:r>
              <a:rPr lang="es-ES_tradnl" sz="1600" dirty="0">
                <a:latin typeface="Century Gothic" panose="020B0502020202020204" pitchFamily="34" charset="0"/>
                <a:ea typeface="Times New Roman" panose="02020603050405020304" pitchFamily="18" charset="0"/>
              </a:rPr>
              <a:t>La </a:t>
            </a:r>
            <a:r>
              <a:rPr lang="es-ES_tradnl" sz="1600" b="1" dirty="0">
                <a:latin typeface="Century Gothic" panose="020B0502020202020204" pitchFamily="34" charset="0"/>
                <a:ea typeface="Times New Roman" panose="02020603050405020304" pitchFamily="18" charset="0"/>
              </a:rPr>
              <a:t>Gerencia Financiera en mayo de 2020  manifiesta no estar de acuerdo </a:t>
            </a:r>
            <a:r>
              <a:rPr lang="es-ES_tradnl" sz="1600" dirty="0">
                <a:latin typeface="Century Gothic" panose="020B0502020202020204" pitchFamily="34" charset="0"/>
                <a:ea typeface="Times New Roman" panose="02020603050405020304" pitchFamily="18" charset="0"/>
              </a:rPr>
              <a:t>con el procedimiento de mejoramiento continuo y afirma no tener competencia ni personal para desarrollar esa labor </a:t>
            </a:r>
            <a:endParaRPr lang="es-CO" sz="1600" dirty="0">
              <a:latin typeface="Century Gothic" panose="020B0502020202020204" pitchFamily="34" charset="0"/>
            </a:endParaRPr>
          </a:p>
        </p:txBody>
      </p:sp>
      <p:sp>
        <p:nvSpPr>
          <p:cNvPr id="13" name="Rectángulo 12">
            <a:extLst>
              <a:ext uri="{FF2B5EF4-FFF2-40B4-BE49-F238E27FC236}">
                <a16:creationId xmlns:a16="http://schemas.microsoft.com/office/drawing/2014/main" id="{DD5DFD7A-528B-4692-8770-7F4F821289B3}"/>
              </a:ext>
            </a:extLst>
          </p:cNvPr>
          <p:cNvSpPr/>
          <p:nvPr/>
        </p:nvSpPr>
        <p:spPr>
          <a:xfrm>
            <a:off x="5128613" y="3995011"/>
            <a:ext cx="6492533" cy="1815882"/>
          </a:xfrm>
          <a:prstGeom prst="rect">
            <a:avLst/>
          </a:prstGeom>
        </p:spPr>
        <p:txBody>
          <a:bodyPr wrap="square">
            <a:spAutoFit/>
          </a:bodyPr>
          <a:lstStyle/>
          <a:p>
            <a:pPr algn="ctr"/>
            <a:r>
              <a:rPr lang="es-ES_tradnl" sz="1600" dirty="0">
                <a:latin typeface="Century Gothic" panose="020B0502020202020204" pitchFamily="34" charset="0"/>
                <a:ea typeface="Times New Roman" panose="02020603050405020304" pitchFamily="18" charset="0"/>
              </a:rPr>
              <a:t>En respuesta conjunta la OCIG, GCPC y la DGCYP reiteran que la </a:t>
            </a:r>
            <a:r>
              <a:rPr lang="es-ES_tradnl" sz="1600" b="1" dirty="0">
                <a:latin typeface="Century Gothic" panose="020B0502020202020204" pitchFamily="34" charset="0"/>
                <a:ea typeface="Times New Roman" panose="02020603050405020304" pitchFamily="18" charset="0"/>
              </a:rPr>
              <a:t>Gerencia Financiera y la Dirección de Contabilidad </a:t>
            </a:r>
            <a:r>
              <a:rPr lang="es-ES_tradnl" sz="1600" dirty="0">
                <a:latin typeface="Century Gothic" panose="020B0502020202020204" pitchFamily="34" charset="0"/>
                <a:ea typeface="Times New Roman" panose="02020603050405020304" pitchFamily="18" charset="0"/>
              </a:rPr>
              <a:t>junto con las áreas que gestionan la operación contable </a:t>
            </a:r>
            <a:r>
              <a:rPr lang="es-ES_tradnl" sz="1600" b="1" dirty="0">
                <a:latin typeface="Century Gothic" panose="020B0502020202020204" pitchFamily="34" charset="0"/>
                <a:ea typeface="Times New Roman" panose="02020603050405020304" pitchFamily="18" charset="0"/>
              </a:rPr>
              <a:t>son </a:t>
            </a:r>
            <a:r>
              <a:rPr lang="es-MX" sz="1600" b="1" dirty="0">
                <a:latin typeface="Century Gothic" panose="020B0502020202020204" pitchFamily="34" charset="0"/>
              </a:rPr>
              <a:t>responsable de gestionar los riesgos del proceso contable </a:t>
            </a:r>
            <a:r>
              <a:rPr lang="es-MX" sz="1600" dirty="0">
                <a:latin typeface="Century Gothic" panose="020B0502020202020204" pitchFamily="34" charset="0"/>
              </a:rPr>
              <a:t>e informa que se expondrá la situación al Comité de Control Interno dada la importancia de la situación y con el fin de dar claridad en la aplicación de la Política</a:t>
            </a:r>
            <a:endParaRPr lang="es-CO" sz="1600" dirty="0">
              <a:latin typeface="Century Gothic" panose="020B0502020202020204" pitchFamily="34" charset="0"/>
            </a:endParaRPr>
          </a:p>
        </p:txBody>
      </p:sp>
      <p:cxnSp>
        <p:nvCxnSpPr>
          <p:cNvPr id="14" name="Conector recto 13">
            <a:extLst>
              <a:ext uri="{FF2B5EF4-FFF2-40B4-BE49-F238E27FC236}">
                <a16:creationId xmlns:a16="http://schemas.microsoft.com/office/drawing/2014/main" id="{1A07C567-BA49-4CD9-8102-010A0DD3F9AD}"/>
              </a:ext>
            </a:extLst>
          </p:cNvPr>
          <p:cNvCxnSpPr>
            <a:cxnSpLocks/>
          </p:cNvCxnSpPr>
          <p:nvPr/>
        </p:nvCxnSpPr>
        <p:spPr>
          <a:xfrm flipV="1">
            <a:off x="4598621" y="1031722"/>
            <a:ext cx="0" cy="4922617"/>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81545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1E05718E-A21E-4658-AB73-DF1C82F72290}"/>
              </a:ext>
            </a:extLst>
          </p:cNvPr>
          <p:cNvSpPr/>
          <p:nvPr/>
        </p:nvSpPr>
        <p:spPr>
          <a:xfrm>
            <a:off x="9966717" y="3040512"/>
            <a:ext cx="1488135" cy="695575"/>
          </a:xfrm>
          <a:prstGeom prst="rect">
            <a:avLst/>
          </a:prstGeom>
        </p:spPr>
        <p:txBody>
          <a:bodyPr wrap="square">
            <a:spAutoFit/>
          </a:bodyPr>
          <a:lstStyle/>
          <a:p>
            <a:pPr algn="just"/>
            <a:r>
              <a:rPr lang="es-CO" sz="1600" b="1" dirty="0">
                <a:solidFill>
                  <a:schemeClr val="bg1"/>
                </a:solidFill>
                <a:latin typeface="Century Gothic" panose="020B0502020202020204" pitchFamily="34" charset="0"/>
                <a:cs typeface="Arial" panose="020B0604020202020204" pitchFamily="34" charset="0"/>
              </a:rPr>
              <a:t>RESULTADO</a:t>
            </a:r>
          </a:p>
          <a:p>
            <a:pPr algn="just"/>
            <a:r>
              <a:rPr lang="es-CO" sz="1600" b="1" dirty="0">
                <a:solidFill>
                  <a:schemeClr val="bg1"/>
                </a:solidFill>
                <a:latin typeface="Century Gothic" panose="020B0502020202020204" pitchFamily="34" charset="0"/>
                <a:cs typeface="Arial" panose="020B0604020202020204" pitchFamily="34" charset="0"/>
              </a:rPr>
              <a:t>  PAA-2020</a:t>
            </a:r>
          </a:p>
          <a:p>
            <a:pPr marL="171450" indent="-171450" defTabSz="533400">
              <a:lnSpc>
                <a:spcPct val="90000"/>
              </a:lnSpc>
              <a:spcBef>
                <a:spcPct val="0"/>
              </a:spcBef>
              <a:spcAft>
                <a:spcPct val="35000"/>
              </a:spcAft>
              <a:buFont typeface="Wingdings" panose="05000000000000000000" pitchFamily="2" charset="2"/>
              <a:buChar char="Ø"/>
            </a:pPr>
            <a:endParaRPr lang="es-ES_tradnl" sz="800" b="1" dirty="0">
              <a:solidFill>
                <a:schemeClr val="bg1"/>
              </a:solidFill>
              <a:latin typeface="Arial" panose="020B0604020202020204" pitchFamily="34" charset="0"/>
              <a:cs typeface="Arial" panose="020B0604020202020204" pitchFamily="34" charset="0"/>
            </a:endParaRPr>
          </a:p>
        </p:txBody>
      </p:sp>
      <p:sp>
        <p:nvSpPr>
          <p:cNvPr id="6" name="CuadroTexto 5"/>
          <p:cNvSpPr txBox="1"/>
          <p:nvPr/>
        </p:nvSpPr>
        <p:spPr>
          <a:xfrm>
            <a:off x="4022528" y="3548765"/>
            <a:ext cx="3988592" cy="1107996"/>
          </a:xfrm>
          <a:prstGeom prst="rect">
            <a:avLst/>
          </a:prstGeom>
          <a:noFill/>
        </p:spPr>
        <p:txBody>
          <a:bodyPr wrap="none" rtlCol="0">
            <a:spAutoFit/>
          </a:bodyPr>
          <a:lstStyle/>
          <a:p>
            <a:r>
              <a:rPr lang="es-ES" sz="6600" dirty="0">
                <a:solidFill>
                  <a:srgbClr val="084064"/>
                </a:solidFill>
                <a:latin typeface="Century Gothic" panose="020B0502020202020204" pitchFamily="34" charset="0"/>
              </a:rPr>
              <a:t>GRACIAS</a:t>
            </a:r>
            <a:endParaRPr lang="es-CO" sz="6600" dirty="0">
              <a:solidFill>
                <a:srgbClr val="084064"/>
              </a:solidFill>
              <a:latin typeface="Century Gothic" panose="020B0502020202020204" pitchFamily="34" charset="0"/>
            </a:endParaRPr>
          </a:p>
        </p:txBody>
      </p:sp>
      <p:pic>
        <p:nvPicPr>
          <p:cNvPr id="3" name="Imagen 2"/>
          <p:cNvPicPr>
            <a:picLocks noChangeAspect="1"/>
          </p:cNvPicPr>
          <p:nvPr/>
        </p:nvPicPr>
        <p:blipFill>
          <a:blip r:embed="rId3"/>
          <a:stretch>
            <a:fillRect/>
          </a:stretch>
        </p:blipFill>
        <p:spPr>
          <a:xfrm>
            <a:off x="2514600" y="1971674"/>
            <a:ext cx="7162800" cy="1457325"/>
          </a:xfrm>
          <a:prstGeom prst="rect">
            <a:avLst/>
          </a:prstGeom>
        </p:spPr>
      </p:pic>
    </p:spTree>
    <p:extLst>
      <p:ext uri="{BB962C8B-B14F-4D97-AF65-F5344CB8AC3E}">
        <p14:creationId xmlns:p14="http://schemas.microsoft.com/office/powerpoint/2010/main" val="3605861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upo 28">
            <a:extLst>
              <a:ext uri="{FF2B5EF4-FFF2-40B4-BE49-F238E27FC236}">
                <a16:creationId xmlns:a16="http://schemas.microsoft.com/office/drawing/2014/main" id="{B933F47E-8B67-4355-B538-F09719CBD1C9}"/>
              </a:ext>
            </a:extLst>
          </p:cNvPr>
          <p:cNvGrpSpPr/>
          <p:nvPr/>
        </p:nvGrpSpPr>
        <p:grpSpPr>
          <a:xfrm>
            <a:off x="0" y="0"/>
            <a:ext cx="12177740" cy="6063916"/>
            <a:chOff x="1674307" y="1018380"/>
            <a:chExt cx="7272808" cy="3665177"/>
          </a:xfrm>
        </p:grpSpPr>
        <p:sp>
          <p:nvSpPr>
            <p:cNvPr id="31" name="Rectángulo 30">
              <a:extLst>
                <a:ext uri="{FF2B5EF4-FFF2-40B4-BE49-F238E27FC236}">
                  <a16:creationId xmlns:a16="http://schemas.microsoft.com/office/drawing/2014/main" id="{F80A90A0-B91C-45D3-B4CC-053B02C32BFC}"/>
                </a:ext>
              </a:extLst>
            </p:cNvPr>
            <p:cNvSpPr/>
            <p:nvPr/>
          </p:nvSpPr>
          <p:spPr>
            <a:xfrm>
              <a:off x="1674307" y="1018380"/>
              <a:ext cx="7272808" cy="3665177"/>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dirty="0"/>
            </a:p>
          </p:txBody>
        </p:sp>
        <p:sp>
          <p:nvSpPr>
            <p:cNvPr id="32" name="Title 1">
              <a:extLst>
                <a:ext uri="{FF2B5EF4-FFF2-40B4-BE49-F238E27FC236}">
                  <a16:creationId xmlns:a16="http://schemas.microsoft.com/office/drawing/2014/main" id="{1D9FB68E-71C6-4D03-9921-80D5FBD713B4}"/>
                </a:ext>
              </a:extLst>
            </p:cNvPr>
            <p:cNvSpPr txBox="1">
              <a:spLocks/>
            </p:cNvSpPr>
            <p:nvPr/>
          </p:nvSpPr>
          <p:spPr>
            <a:xfrm>
              <a:off x="2408128" y="3387284"/>
              <a:ext cx="5859191" cy="1080012"/>
            </a:xfrm>
            <a:prstGeom prst="rect">
              <a:avLst/>
            </a:prstGeom>
          </p:spPr>
          <p:txBody>
            <a:bodyPr vert="horz" lIns="43052" tIns="21526" rIns="43052" bIns="21526" rtlCol="0" anchor="ctr">
              <a:noAutofit/>
            </a:bodyPr>
            <a:lstStyle>
              <a:defPPr>
                <a:defRPr lang="es-CO"/>
              </a:defPPr>
              <a:lvl1pPr algn="r" defTabSz="914400" eaLnBrk="1" latinLnBrk="0" hangingPunct="1">
                <a:lnSpc>
                  <a:spcPct val="90000"/>
                </a:lnSpc>
                <a:buNone/>
                <a:defRPr sz="4400">
                  <a:solidFill>
                    <a:schemeClr val="bg1"/>
                  </a:solidFill>
                  <a:latin typeface="Arial"/>
                  <a:ea typeface="+mj-ea"/>
                  <a:cs typeface="+mj-cs"/>
                </a:defRPr>
              </a:lvl1pPr>
            </a:lstStyle>
            <a:p>
              <a:pPr marL="176213" algn="ctr"/>
              <a:r>
                <a:rPr lang="es-CO" sz="2400" b="1" dirty="0">
                  <a:latin typeface="Century Gothic" panose="020B0502020202020204" pitchFamily="34" charset="0"/>
                  <a:ea typeface="Open Sans" panose="020B0606030504020204" pitchFamily="34" charset="0"/>
                  <a:cs typeface="Arial" panose="020B0604020202020204" pitchFamily="34" charset="0"/>
                </a:rPr>
                <a:t>3. Cumplimiento del Estatuto de Auditoría Interna de Control Interno y Gestión - Resolución 1281 de 2019</a:t>
              </a:r>
              <a:endParaRPr lang="es-CO" sz="2400" b="1" dirty="0">
                <a:latin typeface="Century Gothic" charset="0"/>
                <a:ea typeface="Century Gothic" charset="0"/>
                <a:cs typeface="Century Gothic" charset="0"/>
              </a:endParaRPr>
            </a:p>
          </p:txBody>
        </p:sp>
      </p:grpSp>
      <p:pic>
        <p:nvPicPr>
          <p:cNvPr id="6" name="Imagen 5"/>
          <p:cNvPicPr>
            <a:picLocks noChangeAspect="1"/>
          </p:cNvPicPr>
          <p:nvPr/>
        </p:nvPicPr>
        <p:blipFill rotWithShape="1">
          <a:blip r:embed="rId3" cstate="print">
            <a:extLst>
              <a:ext uri="{28A0092B-C50C-407E-A947-70E740481C1C}">
                <a14:useLocalDpi xmlns:a14="http://schemas.microsoft.com/office/drawing/2010/main" val="0"/>
              </a:ext>
            </a:extLst>
          </a:blip>
          <a:srcRect l="17323" t="9008" b="12026"/>
          <a:stretch/>
        </p:blipFill>
        <p:spPr>
          <a:xfrm>
            <a:off x="3136412" y="1350656"/>
            <a:ext cx="5767444" cy="2870615"/>
          </a:xfrm>
          <a:prstGeom prst="rect">
            <a:avLst/>
          </a:prstGeom>
        </p:spPr>
      </p:pic>
    </p:spTree>
    <p:extLst>
      <p:ext uri="{BB962C8B-B14F-4D97-AF65-F5344CB8AC3E}">
        <p14:creationId xmlns:p14="http://schemas.microsoft.com/office/powerpoint/2010/main" val="1305134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5">
            <a:extLst>
              <a:ext uri="{FF2B5EF4-FFF2-40B4-BE49-F238E27FC236}">
                <a16:creationId xmlns:a16="http://schemas.microsoft.com/office/drawing/2014/main" id="{65ADD2F9-CEEB-470D-BF39-82A5EAD5BBF3}"/>
              </a:ext>
            </a:extLst>
          </p:cNvPr>
          <p:cNvSpPr/>
          <p:nvPr/>
        </p:nvSpPr>
        <p:spPr>
          <a:xfrm>
            <a:off x="0" y="8877"/>
            <a:ext cx="12192000" cy="6257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algn="ctr"/>
            <a:r>
              <a:rPr lang="es-CO" sz="2000" b="1" dirty="0">
                <a:latin typeface="Century Gothic" panose="020B0502020202020204" pitchFamily="34" charset="0"/>
                <a:ea typeface="Open Sans" panose="020B0606030504020204" pitchFamily="34" charset="0"/>
                <a:cs typeface="Arial" panose="020B0604020202020204" pitchFamily="34" charset="0"/>
              </a:rPr>
              <a:t>CUMPLIMIENTO ESTATUTO DE AUDITORÍA INTERNA DE CONTROL INTERNO Y GESTIÓN.</a:t>
            </a:r>
          </a:p>
          <a:p>
            <a:pPr marL="176213" algn="ctr"/>
            <a:r>
              <a:rPr lang="es-CO" sz="2000" b="1" dirty="0">
                <a:latin typeface="Century Gothic" panose="020B0502020202020204" pitchFamily="34" charset="0"/>
                <a:ea typeface="Open Sans" panose="020B0606030504020204" pitchFamily="34" charset="0"/>
                <a:cs typeface="Arial" panose="020B0604020202020204" pitchFamily="34" charset="0"/>
              </a:rPr>
              <a:t>RESOLUCIÓN 1281 DE 2019</a:t>
            </a:r>
            <a:endParaRPr lang="es-CO" sz="2000" b="1" dirty="0">
              <a:solidFill>
                <a:schemeClr val="bg1"/>
              </a:solidFill>
              <a:latin typeface="Century Gothic" charset="0"/>
              <a:ea typeface="Century Gothic" charset="0"/>
              <a:cs typeface="Century Gothic" charset="0"/>
            </a:endParaRPr>
          </a:p>
        </p:txBody>
      </p:sp>
      <p:sp>
        <p:nvSpPr>
          <p:cNvPr id="26" name="Rectángulo 25">
            <a:extLst>
              <a:ext uri="{FF2B5EF4-FFF2-40B4-BE49-F238E27FC236}">
                <a16:creationId xmlns:a16="http://schemas.microsoft.com/office/drawing/2014/main" id="{AC4B49DA-C5A5-4087-9D2F-3AEE76245503}"/>
              </a:ext>
            </a:extLst>
          </p:cNvPr>
          <p:cNvSpPr/>
          <p:nvPr/>
        </p:nvSpPr>
        <p:spPr>
          <a:xfrm>
            <a:off x="335360" y="942651"/>
            <a:ext cx="11377263" cy="1600438"/>
          </a:xfrm>
          <a:prstGeom prst="rect">
            <a:avLst/>
          </a:prstGeom>
        </p:spPr>
        <p:txBody>
          <a:bodyPr wrap="square">
            <a:spAutoFit/>
          </a:bodyPr>
          <a:lstStyle/>
          <a:p>
            <a:pPr marL="176213" algn="just"/>
            <a:r>
              <a:rPr lang="es-CO" sz="1400" b="1" u="sng" dirty="0">
                <a:latin typeface="Century Gothic" panose="020B0502020202020204" pitchFamily="34" charset="0"/>
                <a:ea typeface="Open Sans" panose="020B0606030504020204" pitchFamily="34" charset="0"/>
                <a:cs typeface="Arial" panose="020B0604020202020204" pitchFamily="34" charset="0"/>
              </a:rPr>
              <a:t>Declaración de cumplimiento:</a:t>
            </a:r>
          </a:p>
          <a:p>
            <a:pPr marL="176213" algn="just"/>
            <a:endParaRPr lang="es-CO" sz="1400" b="1" dirty="0">
              <a:latin typeface="Century Gothic" panose="020B0502020202020204" pitchFamily="34" charset="0"/>
              <a:ea typeface="Open Sans" panose="020B0606030504020204" pitchFamily="34" charset="0"/>
              <a:cs typeface="Arial" panose="020B0604020202020204" pitchFamily="34" charset="0"/>
            </a:endParaRPr>
          </a:p>
          <a:p>
            <a:pPr marL="176213" algn="just"/>
            <a:r>
              <a:rPr lang="es-CO" sz="1400" b="1" dirty="0">
                <a:latin typeface="Century Gothic" panose="020B0502020202020204" pitchFamily="34" charset="0"/>
                <a:ea typeface="Open Sans" panose="020B0606030504020204" pitchFamily="34" charset="0"/>
                <a:cs typeface="Arial" panose="020B0604020202020204" pitchFamily="34" charset="0"/>
              </a:rPr>
              <a:t>La OCIG declara que, en el marco de la gestión adelantada de aseguramiento, acompañamiento y asesoría en  el primer semestre de la vigencia 2020:</a:t>
            </a:r>
          </a:p>
          <a:p>
            <a:pPr marL="176213" algn="just"/>
            <a:endParaRPr lang="es-CO" sz="1400" b="1" dirty="0">
              <a:latin typeface="Century Gothic" panose="020B0502020202020204" pitchFamily="34" charset="0"/>
              <a:ea typeface="Open Sans" panose="020B0606030504020204" pitchFamily="34" charset="0"/>
              <a:cs typeface="Arial" panose="020B0604020202020204" pitchFamily="34" charset="0"/>
            </a:endParaRPr>
          </a:p>
          <a:p>
            <a:pPr marL="534988" indent="-261938" algn="just">
              <a:buFontTx/>
              <a:buChar char="-"/>
            </a:pPr>
            <a:r>
              <a:rPr lang="es-CO" sz="1400" b="1" dirty="0">
                <a:latin typeface="Century Gothic" panose="020B0502020202020204" pitchFamily="34" charset="0"/>
                <a:ea typeface="Open Sans" panose="020B0606030504020204" pitchFamily="34" charset="0"/>
                <a:cs typeface="Arial" panose="020B0604020202020204" pitchFamily="34" charset="0"/>
              </a:rPr>
              <a:t>No se presentó limitación alguna por parte de las áreas auditadas, no obstante se registraron retrasos en algunas auditorías debido a la emergencia sanitaria COVID-19,  lo cual afectó el cumplimiento del cronograma. </a:t>
            </a:r>
          </a:p>
        </p:txBody>
      </p:sp>
      <p:sp>
        <p:nvSpPr>
          <p:cNvPr id="28" name="Rectángulo 27">
            <a:extLst>
              <a:ext uri="{FF2B5EF4-FFF2-40B4-BE49-F238E27FC236}">
                <a16:creationId xmlns:a16="http://schemas.microsoft.com/office/drawing/2014/main" id="{8D32A5A9-FFCB-4B0D-9121-DA3BF2FD1D8F}"/>
              </a:ext>
            </a:extLst>
          </p:cNvPr>
          <p:cNvSpPr/>
          <p:nvPr/>
        </p:nvSpPr>
        <p:spPr>
          <a:xfrm>
            <a:off x="479377" y="2729322"/>
            <a:ext cx="11233246" cy="2031325"/>
          </a:xfrm>
          <a:prstGeom prst="rect">
            <a:avLst/>
          </a:prstGeom>
        </p:spPr>
        <p:txBody>
          <a:bodyPr wrap="square">
            <a:spAutoFit/>
          </a:bodyPr>
          <a:lstStyle/>
          <a:p>
            <a:pPr marL="461963" indent="-285750" algn="just">
              <a:buFontTx/>
              <a:buChar char="-"/>
            </a:pPr>
            <a:r>
              <a:rPr lang="es-CO" sz="1400" b="1" dirty="0">
                <a:latin typeface="Century Gothic" panose="020B0502020202020204" pitchFamily="34" charset="0"/>
                <a:ea typeface="Open Sans" panose="020B0606030504020204" pitchFamily="34" charset="0"/>
                <a:cs typeface="Arial" panose="020B0604020202020204" pitchFamily="34" charset="0"/>
              </a:rPr>
              <a:t>No se presento ningún evento que afectara el cumplimiento del código de ética, por parte de los auditores, estipulado para la actividad de auditoria interna en términos de integridad, objetividad, confidencialidad y competencia.</a:t>
            </a:r>
          </a:p>
          <a:p>
            <a:pPr marL="461963" indent="-285750" algn="just">
              <a:buFontTx/>
              <a:buChar char="-"/>
            </a:pPr>
            <a:endParaRPr lang="es-CO" sz="1400" b="1" dirty="0">
              <a:latin typeface="Century Gothic" panose="020B0502020202020204" pitchFamily="34" charset="0"/>
              <a:ea typeface="Open Sans" panose="020B0606030504020204" pitchFamily="34" charset="0"/>
              <a:cs typeface="Arial" panose="020B0604020202020204" pitchFamily="34" charset="0"/>
            </a:endParaRPr>
          </a:p>
          <a:p>
            <a:pPr marL="461963" indent="-285750" algn="just">
              <a:buFontTx/>
              <a:buChar char="-"/>
            </a:pPr>
            <a:r>
              <a:rPr lang="es-CO" sz="1400" b="1" dirty="0">
                <a:latin typeface="Century Gothic" panose="020B0502020202020204" pitchFamily="34" charset="0"/>
                <a:ea typeface="Open Sans" panose="020B0606030504020204" pitchFamily="34" charset="0"/>
                <a:cs typeface="Arial" panose="020B0604020202020204" pitchFamily="34" charset="0"/>
              </a:rPr>
              <a:t>No se presentó ninguna declaración de conflicto de intereses por parte de los auditores ni por parte de los auditados.</a:t>
            </a:r>
          </a:p>
          <a:p>
            <a:pPr marL="176213" algn="just"/>
            <a:endParaRPr lang="es-CO" sz="1400" b="1" dirty="0">
              <a:latin typeface="Century Gothic" panose="020B0502020202020204" pitchFamily="34" charset="0"/>
              <a:ea typeface="Open Sans" panose="020B0606030504020204" pitchFamily="34" charset="0"/>
              <a:cs typeface="Arial" panose="020B0604020202020204" pitchFamily="34" charset="0"/>
            </a:endParaRPr>
          </a:p>
          <a:p>
            <a:pPr marL="461963" indent="-285750" algn="just">
              <a:buFontTx/>
              <a:buChar char="-"/>
            </a:pPr>
            <a:r>
              <a:rPr lang="es-CO" sz="1400" b="1" dirty="0">
                <a:latin typeface="Century Gothic" panose="020B0502020202020204" pitchFamily="34" charset="0"/>
                <a:ea typeface="Open Sans" panose="020B0606030504020204" pitchFamily="34" charset="0"/>
                <a:cs typeface="Arial" panose="020B0604020202020204" pitchFamily="34" charset="0"/>
              </a:rPr>
              <a:t>Los informes preliminares de cada proceso fueron dados a conocer a los sujetos de auditoría y en las mesas se revisaron conjuntamente, dando lugar a los informes finales los cuales fueron aceptados.</a:t>
            </a:r>
          </a:p>
          <a:p>
            <a:pPr marL="461963" indent="-285750" algn="just">
              <a:buFontTx/>
              <a:buChar char="-"/>
            </a:pPr>
            <a:endParaRPr lang="es-CO" sz="1400" b="1" dirty="0">
              <a:latin typeface="Century Gothic" panose="020B0502020202020204" pitchFamily="34" charset="0"/>
              <a:ea typeface="Open Sans" panose="020B0606030504020204" pitchFamily="34" charset="0"/>
              <a:cs typeface="Arial" panose="020B0604020202020204" pitchFamily="34" charset="0"/>
            </a:endParaRPr>
          </a:p>
          <a:p>
            <a:pPr marL="461963" indent="-285750" algn="just">
              <a:buFontTx/>
              <a:buChar char="-"/>
            </a:pPr>
            <a:r>
              <a:rPr lang="es-CO" sz="1400" b="1" dirty="0">
                <a:latin typeface="Century Gothic" panose="020B0502020202020204" pitchFamily="34" charset="0"/>
                <a:ea typeface="Open Sans" panose="020B0606030504020204" pitchFamily="34" charset="0"/>
                <a:cs typeface="Arial" panose="020B0604020202020204" pitchFamily="34" charset="0"/>
              </a:rPr>
              <a:t>Los PM objeto de las auditorías fueron formulados.</a:t>
            </a:r>
          </a:p>
        </p:txBody>
      </p:sp>
      <p:sp>
        <p:nvSpPr>
          <p:cNvPr id="29" name="Rectángulo 28">
            <a:extLst>
              <a:ext uri="{FF2B5EF4-FFF2-40B4-BE49-F238E27FC236}">
                <a16:creationId xmlns:a16="http://schemas.microsoft.com/office/drawing/2014/main" id="{821CE046-415D-4AA7-8035-13CE8C4F6F9C}"/>
              </a:ext>
            </a:extLst>
          </p:cNvPr>
          <p:cNvSpPr/>
          <p:nvPr/>
        </p:nvSpPr>
        <p:spPr>
          <a:xfrm>
            <a:off x="588368" y="4932947"/>
            <a:ext cx="11124255" cy="954107"/>
          </a:xfrm>
          <a:prstGeom prst="rect">
            <a:avLst/>
          </a:prstGeom>
        </p:spPr>
        <p:txBody>
          <a:bodyPr wrap="square">
            <a:spAutoFit/>
          </a:bodyPr>
          <a:lstStyle/>
          <a:p>
            <a:pPr marL="176213" algn="ctr"/>
            <a:r>
              <a:rPr lang="es-CO" sz="1600" b="1" dirty="0">
                <a:solidFill>
                  <a:srgbClr val="002060"/>
                </a:solidFill>
                <a:effectLst>
                  <a:outerShdw blurRad="38100" dist="38100" dir="2700000" algn="tl">
                    <a:srgbClr val="000000">
                      <a:alpha val="43137"/>
                    </a:srgbClr>
                  </a:outerShdw>
                </a:effectLst>
                <a:latin typeface="Century Gothic" panose="020B0502020202020204" pitchFamily="34" charset="0"/>
                <a:ea typeface="Open Sans" panose="020B0606030504020204" pitchFamily="34" charset="0"/>
                <a:cs typeface="Arial" panose="020B0604020202020204" pitchFamily="34" charset="0"/>
              </a:rPr>
              <a:t>En consecuencia la gestión adelantada por la OCIG se realizó en el marco de la</a:t>
            </a:r>
            <a:endParaRPr lang="es-CO" sz="1400" b="1" dirty="0">
              <a:solidFill>
                <a:srgbClr val="002060"/>
              </a:solidFill>
              <a:effectLst>
                <a:outerShdw blurRad="38100" dist="38100" dir="2700000" algn="tl">
                  <a:srgbClr val="000000">
                    <a:alpha val="43137"/>
                  </a:srgbClr>
                </a:outerShdw>
              </a:effectLst>
              <a:latin typeface="Century Gothic" panose="020B0502020202020204" pitchFamily="34" charset="0"/>
              <a:ea typeface="Open Sans" panose="020B0606030504020204" pitchFamily="34" charset="0"/>
              <a:cs typeface="Arial" panose="020B0604020202020204" pitchFamily="34" charset="0"/>
            </a:endParaRPr>
          </a:p>
          <a:p>
            <a:pPr marL="176213" algn="ctr"/>
            <a:r>
              <a:rPr lang="es-CO" sz="2000" b="1" u="sng" dirty="0">
                <a:solidFill>
                  <a:srgbClr val="002060"/>
                </a:solidFill>
                <a:effectLst>
                  <a:outerShdw blurRad="38100" dist="38100" dir="2700000" algn="tl">
                    <a:srgbClr val="000000">
                      <a:alpha val="43137"/>
                    </a:srgbClr>
                  </a:outerShdw>
                </a:effectLst>
                <a:latin typeface="Century Gothic" panose="020B0502020202020204" pitchFamily="34" charset="0"/>
                <a:ea typeface="Open Sans" panose="020B0606030504020204" pitchFamily="34" charset="0"/>
                <a:cs typeface="Arial" panose="020B0604020202020204" pitchFamily="34" charset="0"/>
              </a:rPr>
              <a:t>Independencia, Autoridad y Responsabilidad </a:t>
            </a:r>
          </a:p>
          <a:p>
            <a:pPr marL="176213" algn="ctr"/>
            <a:r>
              <a:rPr lang="es-CO" sz="1600" b="1" dirty="0">
                <a:solidFill>
                  <a:srgbClr val="002060"/>
                </a:solidFill>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definida en el Estatuto de Auditoría de Control Interno y Gestión</a:t>
            </a:r>
            <a:r>
              <a:rPr lang="es-CO" sz="2000" dirty="0">
                <a:solidFill>
                  <a:srgbClr val="002060"/>
                </a:solidFill>
                <a:effectLst>
                  <a:outerShdw blurRad="38100" dist="38100" dir="2700000" algn="tl">
                    <a:srgbClr val="000000">
                      <a:alpha val="43137"/>
                    </a:srgbClr>
                  </a:outerShdw>
                </a:effectLst>
                <a:latin typeface="Century Gothic" panose="020B0502020202020204" pitchFamily="34" charset="0"/>
                <a:ea typeface="Open Sans" panose="020B0606030504020204" pitchFamily="34" charset="0"/>
                <a:cs typeface="Arial" panose="020B0604020202020204" pitchFamily="34" charset="0"/>
              </a:rPr>
              <a:t>.</a:t>
            </a:r>
          </a:p>
        </p:txBody>
      </p:sp>
    </p:spTree>
    <p:extLst>
      <p:ext uri="{BB962C8B-B14F-4D97-AF65-F5344CB8AC3E}">
        <p14:creationId xmlns:p14="http://schemas.microsoft.com/office/powerpoint/2010/main" val="1990809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upo 28">
            <a:extLst>
              <a:ext uri="{FF2B5EF4-FFF2-40B4-BE49-F238E27FC236}">
                <a16:creationId xmlns:a16="http://schemas.microsoft.com/office/drawing/2014/main" id="{B933F47E-8B67-4355-B538-F09719CBD1C9}"/>
              </a:ext>
            </a:extLst>
          </p:cNvPr>
          <p:cNvGrpSpPr/>
          <p:nvPr/>
        </p:nvGrpSpPr>
        <p:grpSpPr>
          <a:xfrm>
            <a:off x="0" y="0"/>
            <a:ext cx="12177740" cy="6063916"/>
            <a:chOff x="1674307" y="1018380"/>
            <a:chExt cx="7272808" cy="3665177"/>
          </a:xfrm>
        </p:grpSpPr>
        <p:sp>
          <p:nvSpPr>
            <p:cNvPr id="31" name="Rectángulo 30">
              <a:extLst>
                <a:ext uri="{FF2B5EF4-FFF2-40B4-BE49-F238E27FC236}">
                  <a16:creationId xmlns:a16="http://schemas.microsoft.com/office/drawing/2014/main" id="{F80A90A0-B91C-45D3-B4CC-053B02C32BFC}"/>
                </a:ext>
              </a:extLst>
            </p:cNvPr>
            <p:cNvSpPr/>
            <p:nvPr/>
          </p:nvSpPr>
          <p:spPr>
            <a:xfrm>
              <a:off x="1674307" y="1018380"/>
              <a:ext cx="7272808" cy="3665177"/>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dirty="0"/>
            </a:p>
          </p:txBody>
        </p:sp>
        <p:sp>
          <p:nvSpPr>
            <p:cNvPr id="32" name="Title 1">
              <a:extLst>
                <a:ext uri="{FF2B5EF4-FFF2-40B4-BE49-F238E27FC236}">
                  <a16:creationId xmlns:a16="http://schemas.microsoft.com/office/drawing/2014/main" id="{1D9FB68E-71C6-4D03-9921-80D5FBD713B4}"/>
                </a:ext>
              </a:extLst>
            </p:cNvPr>
            <p:cNvSpPr txBox="1">
              <a:spLocks/>
            </p:cNvSpPr>
            <p:nvPr/>
          </p:nvSpPr>
          <p:spPr>
            <a:xfrm>
              <a:off x="2408128" y="3387284"/>
              <a:ext cx="5859191" cy="1080012"/>
            </a:xfrm>
            <a:prstGeom prst="rect">
              <a:avLst/>
            </a:prstGeom>
          </p:spPr>
          <p:txBody>
            <a:bodyPr vert="horz" lIns="43052" tIns="21526" rIns="43052" bIns="21526" rtlCol="0" anchor="ctr">
              <a:noAutofit/>
            </a:bodyPr>
            <a:lstStyle>
              <a:defPPr>
                <a:defRPr lang="es-CO"/>
              </a:defPPr>
              <a:lvl1pPr algn="r" defTabSz="914400" eaLnBrk="1" latinLnBrk="0" hangingPunct="1">
                <a:lnSpc>
                  <a:spcPct val="90000"/>
                </a:lnSpc>
                <a:buNone/>
                <a:defRPr sz="4400">
                  <a:solidFill>
                    <a:schemeClr val="bg1"/>
                  </a:solidFill>
                  <a:latin typeface="Arial"/>
                  <a:ea typeface="+mj-ea"/>
                  <a:cs typeface="+mj-cs"/>
                </a:defRPr>
              </a:lvl1pPr>
            </a:lstStyle>
            <a:p>
              <a:pPr algn="ctr"/>
              <a:r>
                <a:rPr lang="es-MX" sz="2400" b="1" dirty="0">
                  <a:latin typeface="Century Gothic" charset="0"/>
                  <a:ea typeface="Century Gothic" charset="0"/>
                  <a:cs typeface="Century Gothic" charset="0"/>
                </a:rPr>
                <a:t>4. Cumplimiento del PAA 2020.</a:t>
              </a:r>
            </a:p>
          </p:txBody>
        </p:sp>
      </p:grpSp>
      <p:pic>
        <p:nvPicPr>
          <p:cNvPr id="3" name="Imagen 2"/>
          <p:cNvPicPr>
            <a:picLocks noChangeAspect="1"/>
          </p:cNvPicPr>
          <p:nvPr/>
        </p:nvPicPr>
        <p:blipFill>
          <a:blip r:embed="rId3"/>
          <a:stretch>
            <a:fillRect/>
          </a:stretch>
        </p:blipFill>
        <p:spPr>
          <a:xfrm>
            <a:off x="3194137" y="1322035"/>
            <a:ext cx="5661763" cy="3078240"/>
          </a:xfrm>
          <a:prstGeom prst="rect">
            <a:avLst/>
          </a:prstGeom>
        </p:spPr>
      </p:pic>
    </p:spTree>
    <p:extLst>
      <p:ext uri="{BB962C8B-B14F-4D97-AF65-F5344CB8AC3E}">
        <p14:creationId xmlns:p14="http://schemas.microsoft.com/office/powerpoint/2010/main" val="383459414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8876</TotalTime>
  <Words>8055</Words>
  <Application>Microsoft Office PowerPoint</Application>
  <PresentationFormat>Panorámica</PresentationFormat>
  <Paragraphs>922</Paragraphs>
  <Slides>63</Slides>
  <Notes>52</Notes>
  <HiddenSlides>8</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63</vt:i4>
      </vt:variant>
    </vt:vector>
  </HeadingPairs>
  <TitlesOfParts>
    <vt:vector size="71" baseType="lpstr">
      <vt:lpstr>Arial</vt:lpstr>
      <vt:lpstr>Calibri</vt:lpstr>
      <vt:lpstr>Calibri Light</vt:lpstr>
      <vt:lpstr>Century Gothic</vt:lpstr>
      <vt:lpstr>Times New Roman</vt:lpstr>
      <vt:lpstr>Wingdings</vt:lpstr>
      <vt:lpstr>Tema de Office</vt:lpstr>
      <vt:lpstr>Imagen de mapa de bits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DESCRIPCIÓN</vt:lpstr>
      <vt:lpstr> DIRECTRICES</vt:lpstr>
      <vt:lpstr> DIRECTRICES</vt:lpstr>
      <vt:lpstr> OBJETIVOS</vt:lpstr>
      <vt:lpstr> Roles y responsabilidades</vt:lpstr>
      <vt:lpstr> INDICADORES</vt:lpstr>
      <vt:lpstr>      </vt:lpstr>
      <vt:lpstr>Índices dimensiones gestión y desempeño – FURAG 2019</vt:lpstr>
      <vt:lpstr>¿En dónde estamos ubicados institucionalmente?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Yimmy Alexander Marquez Alvarez</cp:lastModifiedBy>
  <cp:revision>572</cp:revision>
  <cp:lastPrinted>2020-07-29T18:39:59Z</cp:lastPrinted>
  <dcterms:created xsi:type="dcterms:W3CDTF">2020-01-03T15:34:15Z</dcterms:created>
  <dcterms:modified xsi:type="dcterms:W3CDTF">2020-08-03T23:37:07Z</dcterms:modified>
</cp:coreProperties>
</file>