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4" r:id="rId2"/>
    <p:sldId id="367" r:id="rId3"/>
    <p:sldId id="368" r:id="rId4"/>
    <p:sldId id="391" r:id="rId5"/>
    <p:sldId id="381" r:id="rId6"/>
    <p:sldId id="382" r:id="rId7"/>
    <p:sldId id="384" r:id="rId8"/>
    <p:sldId id="387" r:id="rId9"/>
    <p:sldId id="374" r:id="rId10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dy ospina" initials="lo [2]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FFFF"/>
    <a:srgbClr val="1E98DC"/>
    <a:srgbClr val="002060"/>
    <a:srgbClr val="008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3" autoAdjust="0"/>
    <p:restoredTop sz="94709"/>
  </p:normalViewPr>
  <p:slideViewPr>
    <p:cSldViewPr>
      <p:cViewPr varScale="1">
        <p:scale>
          <a:sx n="85" d="100"/>
          <a:sy n="85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890EF58-E09C-4F68-A09B-BF8C10BB93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35B2289-BD0A-4366-A4F4-ED37C7BC61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AEABA-7E63-49B9-B4EF-670EF7FCC83C}" type="datetimeFigureOut">
              <a:rPr lang="es-CO" smtClean="0"/>
              <a:t>14/03/2019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CA26BB-A448-47AF-BD25-546ABD42C8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650AFE-9B91-40D6-970B-0837B82698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E042D-D61A-4CE1-9FA9-6EC40BFCD9F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446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41A2B5-8A49-4D94-BD26-10DA88D2A0A3}" type="datetimeFigureOut">
              <a:rPr lang="en-US" smtClean="0"/>
              <a:pPr/>
              <a:t>3/14/2019</a:t>
            </a:fld>
            <a:endParaRPr lang="en-U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9C114F4-46C0-4D4E-BB64-5C10E75F9D8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114F4-46C0-4D4E-BB64-5C10E75F9D8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1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216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3936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8275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60399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63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3477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1260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107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427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2610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70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8875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636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t="9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E7838-688B-41B4-B0A1-388802B74B80}" type="datetimeFigureOut">
              <a:rPr lang="es-CO" smtClean="0"/>
              <a:pPr/>
              <a:t>14/03/2019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691D-F6EE-4236-A6A1-C0EBEE8C8CE0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7304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24" r:id="rId12"/>
    <p:sldLayoutId id="214748372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ángulo 5"/>
          <p:cNvSpPr/>
          <p:nvPr/>
        </p:nvSpPr>
        <p:spPr>
          <a:xfrm>
            <a:off x="25550" y="-27384"/>
            <a:ext cx="9144000" cy="1656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altLang="es-CO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altLang="es-CO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Tablero de Control Corporativo EAAB</a:t>
            </a:r>
          </a:p>
          <a:p>
            <a:pPr algn="ctr"/>
            <a:r>
              <a:rPr lang="es-CO" altLang="es-CO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 a Diciembre de 2018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139952" y="303892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CO" altLang="es-CO" sz="2000" b="1" dirty="0">
                <a:solidFill>
                  <a:srgbClr val="002060"/>
                </a:solidFill>
              </a:rPr>
              <a:t>Gerencia Corporativa de Planeamiento y Control</a:t>
            </a:r>
          </a:p>
          <a:p>
            <a:pPr lvl="0"/>
            <a:r>
              <a:rPr lang="es-CO" altLang="es-CO" sz="2000" b="1" dirty="0">
                <a:solidFill>
                  <a:srgbClr val="002060"/>
                </a:solidFill>
              </a:rPr>
              <a:t>Dirección de Planeación y Control de Resultados Corporativos</a:t>
            </a:r>
          </a:p>
        </p:txBody>
      </p:sp>
      <p:grpSp>
        <p:nvGrpSpPr>
          <p:cNvPr id="45" name="9 Grupo"/>
          <p:cNvGrpSpPr>
            <a:grpSpLocks/>
          </p:cNvGrpSpPr>
          <p:nvPr/>
        </p:nvGrpSpPr>
        <p:grpSpPr bwMode="auto">
          <a:xfrm>
            <a:off x="2024459" y="2996952"/>
            <a:ext cx="6408738" cy="938212"/>
            <a:chOff x="2043260" y="6219921"/>
            <a:chExt cx="6466559" cy="1002137"/>
          </a:xfrm>
        </p:grpSpPr>
        <p:cxnSp>
          <p:nvCxnSpPr>
            <p:cNvPr id="56" name="7 Conector recto"/>
            <p:cNvCxnSpPr/>
            <p:nvPr/>
          </p:nvCxnSpPr>
          <p:spPr>
            <a:xfrm>
              <a:off x="3923800" y="6219921"/>
              <a:ext cx="45860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8 Conector recto"/>
            <p:cNvCxnSpPr/>
            <p:nvPr/>
          </p:nvCxnSpPr>
          <p:spPr>
            <a:xfrm>
              <a:off x="3931810" y="6219921"/>
              <a:ext cx="0" cy="1002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9 Conector recto"/>
            <p:cNvCxnSpPr/>
            <p:nvPr/>
          </p:nvCxnSpPr>
          <p:spPr>
            <a:xfrm flipH="1" flipV="1">
              <a:off x="2043260" y="7222058"/>
              <a:ext cx="18885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ctángulo 60"/>
          <p:cNvSpPr/>
          <p:nvPr/>
        </p:nvSpPr>
        <p:spPr>
          <a:xfrm>
            <a:off x="6591309" y="5157192"/>
            <a:ext cx="1677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altLang="es-CO" dirty="0">
                <a:solidFill>
                  <a:srgbClr val="002060"/>
                </a:solidFill>
                <a:latin typeface="Impact" panose="020B0806030902050204" pitchFamily="34" charset="0"/>
              </a:rPr>
              <a:t>Marzo 4 de 2019</a:t>
            </a:r>
          </a:p>
        </p:txBody>
      </p:sp>
    </p:spTree>
    <p:extLst>
      <p:ext uri="{BB962C8B-B14F-4D97-AF65-F5344CB8AC3E}">
        <p14:creationId xmlns:p14="http://schemas.microsoft.com/office/powerpoint/2010/main" val="84790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736FE16-8FC9-4655-8E3B-F476812BF462}"/>
              </a:ext>
            </a:extLst>
          </p:cNvPr>
          <p:cNvSpPr txBox="1">
            <a:spLocks/>
          </p:cNvSpPr>
          <p:nvPr/>
        </p:nvSpPr>
        <p:spPr>
          <a:xfrm>
            <a:off x="449321" y="250325"/>
            <a:ext cx="8101013" cy="514379"/>
          </a:xfrm>
          <a:prstGeom prst="rect">
            <a:avLst/>
          </a:prstGeom>
          <a:noFill/>
          <a:ln>
            <a:noFill/>
          </a:ln>
        </p:spPr>
        <p:txBody>
          <a:bodyPr vert="horz" lIns="80359" tIns="40187" rIns="80359" bIns="4018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349187">
              <a:lnSpc>
                <a:spcPct val="80000"/>
              </a:lnSpc>
              <a:spcAft>
                <a:spcPts val="526"/>
              </a:spcAft>
              <a:buClr>
                <a:srgbClr val="65C3D4"/>
              </a:buClr>
              <a:buSzPct val="150000"/>
            </a:pPr>
            <a:r>
              <a:rPr lang="es-CO" sz="2572" b="1" dirty="0">
                <a:solidFill>
                  <a:srgbClr val="0070C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Misión-Visión-Valores Corporativos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DEA888B-8E2D-4FD7-A1D0-7BD4CD94CB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77" t="2058" r="11478" b="-959"/>
          <a:stretch/>
        </p:blipFill>
        <p:spPr>
          <a:xfrm>
            <a:off x="1547664" y="1052737"/>
            <a:ext cx="5832648" cy="470934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A11BA44-94E9-43C2-9D2A-0DBB41E5B6F6}"/>
              </a:ext>
            </a:extLst>
          </p:cNvPr>
          <p:cNvSpPr txBox="1"/>
          <p:nvPr/>
        </p:nvSpPr>
        <p:spPr>
          <a:xfrm>
            <a:off x="6156176" y="5013176"/>
            <a:ext cx="504056" cy="6768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0F70685-03FA-4995-B098-D798EAD8850D}"/>
              </a:ext>
            </a:extLst>
          </p:cNvPr>
          <p:cNvSpPr txBox="1"/>
          <p:nvPr/>
        </p:nvSpPr>
        <p:spPr>
          <a:xfrm>
            <a:off x="6740577" y="5013176"/>
            <a:ext cx="576064" cy="532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6489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2253" y="-27384"/>
            <a:ext cx="9144000" cy="860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71" y="104333"/>
            <a:ext cx="1396733" cy="621445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42725" y="260280"/>
            <a:ext cx="596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rPr>
              <a:t>ESTRUCTURA DE LOS INDICADORES ESTRATÉGICOS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D75D8D-2310-435E-8D52-44B09B51E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02815"/>
              </p:ext>
            </p:extLst>
          </p:nvPr>
        </p:nvGraphicFramePr>
        <p:xfrm>
          <a:off x="1533361" y="1772816"/>
          <a:ext cx="607277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10">
                  <a:extLst>
                    <a:ext uri="{9D8B030D-6E8A-4147-A177-3AD203B41FA5}">
                      <a16:colId xmlns:a16="http://schemas.microsoft.com/office/drawing/2014/main" val="448579152"/>
                    </a:ext>
                  </a:extLst>
                </a:gridCol>
                <a:gridCol w="2801077">
                  <a:extLst>
                    <a:ext uri="{9D8B030D-6E8A-4147-A177-3AD203B41FA5}">
                      <a16:colId xmlns:a16="http://schemas.microsoft.com/office/drawing/2014/main" val="121324229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01970484"/>
                    </a:ext>
                  </a:extLst>
                </a:gridCol>
                <a:gridCol w="1377948">
                  <a:extLst>
                    <a:ext uri="{9D8B030D-6E8A-4147-A177-3AD203B41FA5}">
                      <a16:colId xmlns:a16="http://schemas.microsoft.com/office/drawing/2014/main" val="3482960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Objetivos Estratégicos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Estrategias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Indicadores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181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Excelencia Empresarial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08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Eficiencia Operacional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904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Aporte a la calidad de vida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33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Liderazgo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263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Reputación y credibilidad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87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64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21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EFB0C754-45C3-4118-81E9-018EB488314C}"/>
              </a:ext>
            </a:extLst>
          </p:cNvPr>
          <p:cNvSpPr/>
          <p:nvPr/>
        </p:nvSpPr>
        <p:spPr>
          <a:xfrm>
            <a:off x="-2253" y="-27384"/>
            <a:ext cx="9144000" cy="860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BD8D861-516C-44BF-B92A-7AAA1FBD9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71" y="104333"/>
            <a:ext cx="1396733" cy="621445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773740E-E7B0-4E97-A252-8B02496AE386}"/>
              </a:ext>
            </a:extLst>
          </p:cNvPr>
          <p:cNvSpPr txBox="1"/>
          <p:nvPr/>
        </p:nvSpPr>
        <p:spPr>
          <a:xfrm>
            <a:off x="242725" y="260280"/>
            <a:ext cx="596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rPr>
              <a:t>RESULTADOS INDICADORES ESTRATÉGICOS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4EDE4CC-E0D4-4666-B794-AFAF9C428A23}"/>
              </a:ext>
            </a:extLst>
          </p:cNvPr>
          <p:cNvSpPr txBox="1"/>
          <p:nvPr/>
        </p:nvSpPr>
        <p:spPr>
          <a:xfrm>
            <a:off x="395536" y="573325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Valor Ebitda: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sin cierre contable se estimó un Ebitda de $972,914 millones. El valor registrado corresponde al cierre contable con ajuste de ingresos operacionales. La diferencia obedece al ajuste contable del inventario de agua y ajuste de ingresos contables. Es importante tener en cuenta que aún está pendiente la auditoría financiera de los Estados Financieros.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91B411F-233F-4E16-BA24-AA652246B476}"/>
              </a:ext>
            </a:extLst>
          </p:cNvPr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530225" y="908050"/>
            <a:ext cx="8077200" cy="46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62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EFB0C754-45C3-4118-81E9-018EB488314C}"/>
              </a:ext>
            </a:extLst>
          </p:cNvPr>
          <p:cNvSpPr/>
          <p:nvPr/>
        </p:nvSpPr>
        <p:spPr>
          <a:xfrm>
            <a:off x="-2253" y="-27384"/>
            <a:ext cx="9144000" cy="860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BD8D861-516C-44BF-B92A-7AAA1FBD9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71" y="104333"/>
            <a:ext cx="1396733" cy="621445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773740E-E7B0-4E97-A252-8B02496AE386}"/>
              </a:ext>
            </a:extLst>
          </p:cNvPr>
          <p:cNvSpPr txBox="1"/>
          <p:nvPr/>
        </p:nvSpPr>
        <p:spPr>
          <a:xfrm>
            <a:off x="242725" y="260280"/>
            <a:ext cx="596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rPr>
              <a:t>RESULTADOS INDICADORES ESTRATÉGICOS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8A36B8E-41EA-4748-9504-B23772B75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39" y="1092600"/>
            <a:ext cx="8271721" cy="46728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28DAD96-C66E-4A75-B399-D9A4A51997EF}"/>
              </a:ext>
            </a:extLst>
          </p:cNvPr>
          <p:cNvSpPr txBox="1"/>
          <p:nvPr/>
        </p:nvSpPr>
        <p:spPr>
          <a:xfrm>
            <a:off x="242725" y="5937230"/>
            <a:ext cx="588162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350" dirty="0"/>
              <a:t>NA: Metas no establecidas para el periodo de evaluación.</a:t>
            </a:r>
          </a:p>
        </p:txBody>
      </p:sp>
    </p:spTree>
    <p:extLst>
      <p:ext uri="{BB962C8B-B14F-4D97-AF65-F5344CB8AC3E}">
        <p14:creationId xmlns:p14="http://schemas.microsoft.com/office/powerpoint/2010/main" val="94584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5B553F7D-FFFC-4946-AFC5-B849CACC6A50}"/>
              </a:ext>
            </a:extLst>
          </p:cNvPr>
          <p:cNvSpPr/>
          <p:nvPr/>
        </p:nvSpPr>
        <p:spPr>
          <a:xfrm>
            <a:off x="-2253" y="-27384"/>
            <a:ext cx="9144000" cy="860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45419307-440D-4960-8DC1-52B7AFD737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71" y="104333"/>
            <a:ext cx="1396733" cy="621445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3EF70E3B-4367-4040-A515-7A2FB04093FE}"/>
              </a:ext>
            </a:extLst>
          </p:cNvPr>
          <p:cNvSpPr txBox="1"/>
          <p:nvPr/>
        </p:nvSpPr>
        <p:spPr>
          <a:xfrm>
            <a:off x="242725" y="260280"/>
            <a:ext cx="596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rPr>
              <a:t>RESULTADOS INDICADORES ESTRATÉGICOS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961724-A366-437C-BDDE-2E600BCCFC92}"/>
              </a:ext>
            </a:extLst>
          </p:cNvPr>
          <p:cNvPicPr/>
          <p:nvPr>
            <p:extLst/>
          </p:nvPr>
        </p:nvPicPr>
        <p:blipFill>
          <a:blip r:embed="rId3"/>
          <a:stretch>
            <a:fillRect/>
          </a:stretch>
        </p:blipFill>
        <p:spPr>
          <a:xfrm>
            <a:off x="471488" y="1001613"/>
            <a:ext cx="8272462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7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D69F4DB8-EE36-4DFA-93DC-A123F68992C0}"/>
              </a:ext>
            </a:extLst>
          </p:cNvPr>
          <p:cNvSpPr/>
          <p:nvPr/>
        </p:nvSpPr>
        <p:spPr>
          <a:xfrm>
            <a:off x="-2253" y="-27384"/>
            <a:ext cx="9144000" cy="860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5C149528-CF87-465E-9A0C-975AD4B01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71" y="104333"/>
            <a:ext cx="1396733" cy="621445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B64461C3-2D5B-4A57-A214-11D301446AD2}"/>
              </a:ext>
            </a:extLst>
          </p:cNvPr>
          <p:cNvSpPr txBox="1"/>
          <p:nvPr/>
        </p:nvSpPr>
        <p:spPr>
          <a:xfrm>
            <a:off x="242725" y="260280"/>
            <a:ext cx="596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rPr>
              <a:t>Notas: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B261B40-EF55-47E9-B4CF-DE755B1AE9D1}"/>
              </a:ext>
            </a:extLst>
          </p:cNvPr>
          <p:cNvSpPr txBox="1"/>
          <p:nvPr/>
        </p:nvSpPr>
        <p:spPr>
          <a:xfrm>
            <a:off x="242724" y="908720"/>
            <a:ext cx="8649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(1) Ejecución Plan de Inversiones: Compromisos vigencia / Presupuesto Vigencia </a:t>
            </a:r>
          </a:p>
          <a:p>
            <a:pPr algn="just"/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Se registra una mayor ejecución en compromisos de la vigencia ($865.763 millones)  en relación a 2017. Sin embargo, no se cumplió con la meta de 100% en relación al presupuesto vigente a diciembre 2018 de $1.172.985 millones. 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66F1017-FB3F-4228-9FB3-CBE5018C4475}"/>
              </a:ext>
            </a:extLst>
          </p:cNvPr>
          <p:cNvSpPr txBox="1"/>
          <p:nvPr/>
        </p:nvSpPr>
        <p:spPr>
          <a:xfrm>
            <a:off x="243385" y="1909737"/>
            <a:ext cx="8649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(2) DACAL: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Diferencia de Suscriptores Facturados de Acueducto y Alcantarillado sanitario excluyendo las cuentas del ciclo i sin viabilidad del servicio de alcantarillado sanitario. 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A878AE9-12C6-4AE9-9950-222BBF191616}"/>
              </a:ext>
            </a:extLst>
          </p:cNvPr>
          <p:cNvSpPr txBox="1"/>
          <p:nvPr/>
        </p:nvSpPr>
        <p:spPr>
          <a:xfrm>
            <a:off x="242724" y="2425704"/>
            <a:ext cx="8649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Factor de mayor incidencia: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Soacha: limitaciones en la provisión de alcantarillado al ciclo i (predios en proceso de legalización), que representa un 91.2% del DACAL.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En Bogotá, adicional al rezago en la gestión del ciclo i que representa el 72.6% del DACAL, hay otros factores como suscriptores con alcantarillado sin facturar (Policarpa Salavarrieta, San José de Bavaria).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F65C6CD-442F-47A4-B3E3-3B2B320D8CDD}"/>
              </a:ext>
            </a:extLst>
          </p:cNvPr>
          <p:cNvSpPr txBox="1"/>
          <p:nvPr/>
        </p:nvSpPr>
        <p:spPr>
          <a:xfrm>
            <a:off x="140006" y="3861048"/>
            <a:ext cx="885452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(3) Tiempo de atención de daños en redes de acueducto: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Áreas críticas: Zonas 2 y 3.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Factores que inciden en los resultados: 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-Planta de personal no disponible en un 100%,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-Limitaciones en equipo liviano y pesado (minicargador, misiles)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-Demora en el suministro de materiales. 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La planta de personal se ve afectada por: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prescripciones médicas, funciones no definidas en los actuales cargos que laboran en acueducto (operador de minicargador, mampostero), permisos sindicales, citas médicas. </a:t>
            </a:r>
          </a:p>
        </p:txBody>
      </p:sp>
    </p:spTree>
    <p:extLst>
      <p:ext uri="{BB962C8B-B14F-4D97-AF65-F5344CB8AC3E}">
        <p14:creationId xmlns:p14="http://schemas.microsoft.com/office/powerpoint/2010/main" val="359261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D69F4DB8-EE36-4DFA-93DC-A123F68992C0}"/>
              </a:ext>
            </a:extLst>
          </p:cNvPr>
          <p:cNvSpPr/>
          <p:nvPr/>
        </p:nvSpPr>
        <p:spPr>
          <a:xfrm>
            <a:off x="-2253" y="-27384"/>
            <a:ext cx="9144000" cy="8602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5C149528-CF87-465E-9A0C-975AD4B01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71" y="104333"/>
            <a:ext cx="1396733" cy="621445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B64461C3-2D5B-4A57-A214-11D301446AD2}"/>
              </a:ext>
            </a:extLst>
          </p:cNvPr>
          <p:cNvSpPr txBox="1"/>
          <p:nvPr/>
        </p:nvSpPr>
        <p:spPr>
          <a:xfrm>
            <a:off x="242725" y="260280"/>
            <a:ext cx="596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</a:rPr>
              <a:t>Notas: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66F1017-FB3F-4228-9FB3-CBE5018C4475}"/>
              </a:ext>
            </a:extLst>
          </p:cNvPr>
          <p:cNvSpPr txBox="1"/>
          <p:nvPr/>
        </p:nvSpPr>
        <p:spPr>
          <a:xfrm>
            <a:off x="211148" y="1120538"/>
            <a:ext cx="8649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(4) Avance PSMV: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Plan de Saneamiento y Control de Vertimientos, la ejecución del 14% con relación a la meta de 15.64% refleja un logro de 89.5%, muy cercano al 90% para ubicarse en un nivel satisfactorio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36AE3DF-95CF-43A7-A851-45A6609FD43C}"/>
              </a:ext>
            </a:extLst>
          </p:cNvPr>
          <p:cNvSpPr txBox="1"/>
          <p:nvPr/>
        </p:nvSpPr>
        <p:spPr>
          <a:xfrm>
            <a:off x="169912" y="338032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(7) Nuevos suscriptores facturados en Gachancipá: 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La alerta se genera debido a que no se ha cumplido con la meta que se determinó en la proyección.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6D13DB9-1612-418E-8F42-0F1F335FFF5C}"/>
              </a:ext>
            </a:extLst>
          </p:cNvPr>
          <p:cNvSpPr txBox="1"/>
          <p:nvPr/>
        </p:nvSpPr>
        <p:spPr>
          <a:xfrm>
            <a:off x="157537" y="244431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(6) Nuevos suscriptores facturados Acueducto en Soacha: 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La incorporación de suscriptores facturados es inferior en 1,912 cuentas frente a la meta propuesta a incorporar en Soacha en 2018. Se estimó un incremento en 2018 y la realidad muestra una importante reducción.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0FBA81E-9C3A-4CAB-9926-1ABBF519447D}"/>
              </a:ext>
            </a:extLst>
          </p:cNvPr>
          <p:cNvSpPr txBox="1"/>
          <p:nvPr/>
        </p:nvSpPr>
        <p:spPr>
          <a:xfrm>
            <a:off x="180233" y="1768890"/>
            <a:ext cx="8649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(5) Intervención de hectáreas: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con recursos de inversión se intervinieron 15 hectáreas en el año 2018 frente a la meta de 50 hectáreas. A nivel de mantenimiento integral la EAAB intervino 364,8 hectáreas de franja terrestre en 15 humedales.  </a:t>
            </a:r>
          </a:p>
        </p:txBody>
      </p:sp>
    </p:spTree>
    <p:extLst>
      <p:ext uri="{BB962C8B-B14F-4D97-AF65-F5344CB8AC3E}">
        <p14:creationId xmlns:p14="http://schemas.microsoft.com/office/powerpoint/2010/main" val="91708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B54D109-E11D-42A4-888B-9705998F9D64}"/>
              </a:ext>
            </a:extLst>
          </p:cNvPr>
          <p:cNvSpPr txBox="1"/>
          <p:nvPr/>
        </p:nvSpPr>
        <p:spPr>
          <a:xfrm>
            <a:off x="4047209" y="3166209"/>
            <a:ext cx="5969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latin typeface="Century Gothic" panose="020B0502020202020204" pitchFamily="34" charset="0"/>
              </a:rPr>
              <a:t>GRACIAS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61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21492</TotalTime>
  <Words>571</Words>
  <Application>Microsoft Office PowerPoint</Application>
  <PresentationFormat>Presentación en pantalla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Impact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Andres Borray Pena</dc:creator>
  <cp:lastModifiedBy>Harold Ricardo Cordoba Sanchez</cp:lastModifiedBy>
  <cp:revision>370</cp:revision>
  <cp:lastPrinted>2018-07-25T13:06:52Z</cp:lastPrinted>
  <dcterms:created xsi:type="dcterms:W3CDTF">2017-04-27T17:11:35Z</dcterms:created>
  <dcterms:modified xsi:type="dcterms:W3CDTF">2019-03-14T15:56:23Z</dcterms:modified>
</cp:coreProperties>
</file>