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74" r:id="rId3"/>
    <p:sldId id="297" r:id="rId4"/>
    <p:sldId id="298" r:id="rId5"/>
    <p:sldId id="300" r:id="rId6"/>
    <p:sldId id="301" r:id="rId7"/>
    <p:sldId id="307" r:id="rId8"/>
    <p:sldId id="308" r:id="rId9"/>
    <p:sldId id="309" r:id="rId10"/>
    <p:sldId id="304" r:id="rId11"/>
    <p:sldId id="305" r:id="rId12"/>
    <p:sldId id="265"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Vasquez Balanta" initials="EVB" lastIdx="1" clrIdx="0">
    <p:extLst>
      <p:ext uri="{19B8F6BF-5375-455C-9EA6-DF929625EA0E}">
        <p15:presenceInfo xmlns:p15="http://schemas.microsoft.com/office/powerpoint/2012/main" userId="20e1d2fb25cbd9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6357" autoAdjust="0"/>
  </p:normalViewPr>
  <p:slideViewPr>
    <p:cSldViewPr snapToGrid="0">
      <p:cViewPr varScale="1">
        <p:scale>
          <a:sx n="110" d="100"/>
          <a:sy n="110" d="100"/>
        </p:scale>
        <p:origin x="3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‹Nº›</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25B5A8E-410D-4FB7-9F4A-6E69CA2C168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43545"/>
            <a:ext cx="12192000" cy="6858000"/>
          </a:xfrm>
          <a:prstGeom prst="rect">
            <a:avLst/>
          </a:prstGeom>
        </p:spPr>
      </p:pic>
      <p:pic>
        <p:nvPicPr>
          <p:cNvPr id="4" name="Imagen 3">
            <a:extLst>
              <a:ext uri="{FF2B5EF4-FFF2-40B4-BE49-F238E27FC236}">
                <a16:creationId xmlns:a16="http://schemas.microsoft.com/office/drawing/2014/main" id="{39EC7EA2-C2DF-2AEC-CC78-8957E215EEA9}"/>
              </a:ext>
            </a:extLst>
          </p:cNvPr>
          <p:cNvPicPr>
            <a:picLocks noChangeAspect="1"/>
          </p:cNvPicPr>
          <p:nvPr/>
        </p:nvPicPr>
        <p:blipFill>
          <a:blip r:embed="rId3"/>
          <a:stretch>
            <a:fillRect/>
          </a:stretch>
        </p:blipFill>
        <p:spPr>
          <a:xfrm>
            <a:off x="4187429" y="5355237"/>
            <a:ext cx="3817142" cy="853178"/>
          </a:xfrm>
          <a:prstGeom prst="rect">
            <a:avLst/>
          </a:prstGeom>
        </p:spPr>
      </p:pic>
      <p:sp>
        <p:nvSpPr>
          <p:cNvPr id="7" name="CuadroTexto 6">
            <a:extLst>
              <a:ext uri="{FF2B5EF4-FFF2-40B4-BE49-F238E27FC236}">
                <a16:creationId xmlns:a16="http://schemas.microsoft.com/office/drawing/2014/main" id="{D6F99864-D834-9CC9-4058-1EC20F9024F0}"/>
              </a:ext>
            </a:extLst>
          </p:cNvPr>
          <p:cNvSpPr txBox="1"/>
          <p:nvPr/>
        </p:nvSpPr>
        <p:spPr>
          <a:xfrm>
            <a:off x="478631" y="1371724"/>
            <a:ext cx="6602653" cy="2862322"/>
          </a:xfrm>
          <a:prstGeom prst="rect">
            <a:avLst/>
          </a:prstGeom>
          <a:noFill/>
        </p:spPr>
        <p:txBody>
          <a:bodyPr wrap="square" rtlCol="0">
            <a:spAutoFit/>
          </a:bodyPr>
          <a:lstStyle/>
          <a:p>
            <a:pPr>
              <a:lnSpc>
                <a:spcPts val="5400"/>
              </a:lnSpc>
            </a:pPr>
            <a:r>
              <a:rPr lang="es-CO" sz="4800" b="1" dirty="0">
                <a:solidFill>
                  <a:schemeClr val="bg1"/>
                </a:solidFill>
                <a:latin typeface="Arial Black" panose="020B0604020202020204" pitchFamily="34" charset="0"/>
                <a:cs typeface="Arial Black" panose="020B0604020202020204" pitchFamily="34" charset="0"/>
              </a:rPr>
              <a:t>EMPRESA DE ACUEDUCTO Y ALCANTARILLADO DE BOGOTÁ E.S.P. </a:t>
            </a:r>
          </a:p>
        </p:txBody>
      </p:sp>
      <p:sp>
        <p:nvSpPr>
          <p:cNvPr id="9" name="CuadroTexto 8">
            <a:extLst>
              <a:ext uri="{FF2B5EF4-FFF2-40B4-BE49-F238E27FC236}">
                <a16:creationId xmlns:a16="http://schemas.microsoft.com/office/drawing/2014/main" id="{10B1B100-A22F-A76A-6DF2-BE31962D95C1}"/>
              </a:ext>
            </a:extLst>
          </p:cNvPr>
          <p:cNvSpPr txBox="1"/>
          <p:nvPr/>
        </p:nvSpPr>
        <p:spPr>
          <a:xfrm>
            <a:off x="7761766" y="1525613"/>
            <a:ext cx="3951601" cy="2554545"/>
          </a:xfrm>
          <a:prstGeom prst="rect">
            <a:avLst/>
          </a:prstGeom>
          <a:noFill/>
        </p:spPr>
        <p:txBody>
          <a:bodyPr wrap="square" rtlCol="0">
            <a:spAutoFit/>
          </a:bodyPr>
          <a:lstStyle/>
          <a:p>
            <a:pPr>
              <a:lnSpc>
                <a:spcPts val="4000"/>
              </a:lnSpc>
            </a:pPr>
            <a:r>
              <a:rPr lang="es-CO" sz="4000" dirty="0">
                <a:solidFill>
                  <a:schemeClr val="bg1"/>
                </a:solidFill>
                <a:latin typeface="Arial" panose="020B0604020202020204" pitchFamily="34" charset="0"/>
                <a:cs typeface="Arial" panose="020B0604020202020204" pitchFamily="34" charset="0"/>
              </a:rPr>
              <a:t>MÁS CERCA DE NUESTROS USUARIOS</a:t>
            </a:r>
          </a:p>
          <a:p>
            <a:pPr>
              <a:lnSpc>
                <a:spcPts val="2400"/>
              </a:lnSpc>
            </a:pPr>
            <a:r>
              <a:rPr lang="es-CO" sz="2400" spc="300" dirty="0">
                <a:solidFill>
                  <a:schemeClr val="bg1"/>
                </a:solidFill>
                <a:latin typeface="Arial" panose="020B0604020202020204" pitchFamily="34" charset="0"/>
                <a:cs typeface="Arial" panose="020B0604020202020204" pitchFamily="34" charset="0"/>
              </a:rPr>
              <a:t>CONSOLIDADO PQRS MES DE </a:t>
            </a:r>
            <a:r>
              <a:rPr lang="es-CO" sz="2400" b="1" spc="300" dirty="0">
                <a:solidFill>
                  <a:schemeClr val="bg1"/>
                </a:solidFill>
                <a:latin typeface="Arial" panose="020B0604020202020204" pitchFamily="34" charset="0"/>
                <a:cs typeface="Arial" panose="020B0604020202020204" pitchFamily="34" charset="0"/>
              </a:rPr>
              <a:t>MARZO 2024</a:t>
            </a:r>
          </a:p>
        </p:txBody>
      </p:sp>
    </p:spTree>
    <p:extLst>
      <p:ext uri="{BB962C8B-B14F-4D97-AF65-F5344CB8AC3E}">
        <p14:creationId xmlns:p14="http://schemas.microsoft.com/office/powerpoint/2010/main" val="115915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9831979"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CANALES DE ATENCIÓN MARZO  2023 - 2024</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9" name="CuadroTexto 8">
            <a:extLst>
              <a:ext uri="{FF2B5EF4-FFF2-40B4-BE49-F238E27FC236}">
                <a16:creationId xmlns:a16="http://schemas.microsoft.com/office/drawing/2014/main" id="{AA31B428-81F9-4B7B-95F5-AC1745495CFE}"/>
              </a:ext>
            </a:extLst>
          </p:cNvPr>
          <p:cNvSpPr txBox="1"/>
          <p:nvPr/>
        </p:nvSpPr>
        <p:spPr>
          <a:xfrm>
            <a:off x="10028950" y="1921335"/>
            <a:ext cx="2063932" cy="2292935"/>
          </a:xfrm>
          <a:prstGeom prst="rect">
            <a:avLst/>
          </a:prstGeom>
          <a:noFill/>
        </p:spPr>
        <p:txBody>
          <a:bodyPr wrap="square" rtlCol="0">
            <a:spAutoFit/>
          </a:bodyPr>
          <a:lstStyle/>
          <a:p>
            <a:pPr algn="just"/>
            <a:r>
              <a:rPr lang="es-MX" sz="1100" b="1" dirty="0">
                <a:latin typeface="Century Gothic" panose="020B0502020202020204" pitchFamily="34" charset="0"/>
              </a:rPr>
              <a:t>*Es importante aclarar que los datos del canal telefónico son todos aquellos que ameritan generación de contacto en Sistema de Información Comercial.</a:t>
            </a:r>
          </a:p>
          <a:p>
            <a:pPr algn="just"/>
            <a:r>
              <a:rPr lang="es-MX" sz="1100" dirty="0">
                <a:latin typeface="Century Gothic" panose="020B0502020202020204" pitchFamily="34" charset="0"/>
              </a:rPr>
              <a:t>No todas las llamadas que entran a la línea 116 son registradas en SAP, ejemplo horarios de atención, datos de apertura de caminatas ecológicas, etc. </a:t>
            </a:r>
            <a:endParaRPr lang="es-CO" sz="1100" dirty="0">
              <a:latin typeface="Century Gothic" panose="020B0502020202020204" pitchFamily="34" charset="0"/>
            </a:endParaRPr>
          </a:p>
        </p:txBody>
      </p:sp>
      <p:pic>
        <p:nvPicPr>
          <p:cNvPr id="14" name="Imagen 13">
            <a:extLst>
              <a:ext uri="{FF2B5EF4-FFF2-40B4-BE49-F238E27FC236}">
                <a16:creationId xmlns:a16="http://schemas.microsoft.com/office/drawing/2014/main" id="{AC963B4E-07D7-4D50-89D4-C9B51AF73789}"/>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152442" y="4643557"/>
            <a:ext cx="808011" cy="808011"/>
          </a:xfrm>
          <a:prstGeom prst="rect">
            <a:avLst/>
          </a:prstGeom>
        </p:spPr>
      </p:pic>
      <p:pic>
        <p:nvPicPr>
          <p:cNvPr id="15" name="Imagen 14">
            <a:extLst>
              <a:ext uri="{FF2B5EF4-FFF2-40B4-BE49-F238E27FC236}">
                <a16:creationId xmlns:a16="http://schemas.microsoft.com/office/drawing/2014/main" id="{246FB8D9-3A88-4CAA-8147-DAAD1963E66B}"/>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982087" y="4643557"/>
            <a:ext cx="401695" cy="401695"/>
          </a:xfrm>
          <a:prstGeom prst="rect">
            <a:avLst/>
          </a:prstGeom>
        </p:spPr>
      </p:pic>
      <p:pic>
        <p:nvPicPr>
          <p:cNvPr id="16" name="Imagen 15">
            <a:extLst>
              <a:ext uri="{FF2B5EF4-FFF2-40B4-BE49-F238E27FC236}">
                <a16:creationId xmlns:a16="http://schemas.microsoft.com/office/drawing/2014/main" id="{8475233C-D059-48CA-8E6C-F210AFA4C916}"/>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383782" y="5045252"/>
            <a:ext cx="320564" cy="320564"/>
          </a:xfrm>
          <a:prstGeom prst="rect">
            <a:avLst/>
          </a:prstGeom>
        </p:spPr>
      </p:pic>
      <p:pic>
        <p:nvPicPr>
          <p:cNvPr id="17" name="Imagen 16">
            <a:extLst>
              <a:ext uri="{FF2B5EF4-FFF2-40B4-BE49-F238E27FC236}">
                <a16:creationId xmlns:a16="http://schemas.microsoft.com/office/drawing/2014/main" id="{47DD0056-51F0-47A8-B620-F2265C0952AC}"/>
              </a:ext>
            </a:extLst>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800599" y="5451568"/>
            <a:ext cx="319058" cy="319058"/>
          </a:xfrm>
          <a:prstGeom prst="rect">
            <a:avLst/>
          </a:prstGeom>
        </p:spPr>
      </p:pic>
      <p:pic>
        <p:nvPicPr>
          <p:cNvPr id="3" name="Imagen 2">
            <a:extLst>
              <a:ext uri="{FF2B5EF4-FFF2-40B4-BE49-F238E27FC236}">
                <a16:creationId xmlns:a16="http://schemas.microsoft.com/office/drawing/2014/main" id="{3C57E4BB-B4C9-4077-AB86-14A637618898}"/>
              </a:ext>
            </a:extLst>
          </p:cNvPr>
          <p:cNvPicPr>
            <a:picLocks noChangeAspect="1"/>
          </p:cNvPicPr>
          <p:nvPr/>
        </p:nvPicPr>
        <p:blipFill>
          <a:blip r:embed="rId7"/>
          <a:stretch>
            <a:fillRect/>
          </a:stretch>
        </p:blipFill>
        <p:spPr>
          <a:xfrm>
            <a:off x="0" y="522514"/>
            <a:ext cx="9857362" cy="5439327"/>
          </a:xfrm>
          <a:prstGeom prst="rect">
            <a:avLst/>
          </a:prstGeom>
        </p:spPr>
      </p:pic>
    </p:spTree>
    <p:extLst>
      <p:ext uri="{BB962C8B-B14F-4D97-AF65-F5344CB8AC3E}">
        <p14:creationId xmlns:p14="http://schemas.microsoft.com/office/powerpoint/2010/main" val="158948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1" y="115844"/>
            <a:ext cx="6487886"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INFORMACIÓN DE INTERÉS</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9" name="CuadroTexto 8">
            <a:extLst>
              <a:ext uri="{FF2B5EF4-FFF2-40B4-BE49-F238E27FC236}">
                <a16:creationId xmlns:a16="http://schemas.microsoft.com/office/drawing/2014/main" id="{9762BCA9-AA0A-403F-963B-6D5FF54A7CCE}"/>
              </a:ext>
            </a:extLst>
          </p:cNvPr>
          <p:cNvSpPr txBox="1"/>
          <p:nvPr/>
        </p:nvSpPr>
        <p:spPr>
          <a:xfrm>
            <a:off x="7080069" y="1458229"/>
            <a:ext cx="4966016" cy="3985706"/>
          </a:xfrm>
          <a:prstGeom prst="rect">
            <a:avLst/>
          </a:prstGeom>
          <a:noFill/>
        </p:spPr>
        <p:txBody>
          <a:bodyPr wrap="square">
            <a:spAutoFit/>
          </a:bodyPr>
          <a:lstStyle/>
          <a:p>
            <a:pPr algn="just" rtl="0">
              <a:buFont typeface="Arial" panose="020B0604020202020204" pitchFamily="34" charset="0"/>
              <a:buChar char="•"/>
            </a:pPr>
            <a:r>
              <a:rPr lang="es-MX" sz="1100" i="1" dirty="0"/>
              <a:t>El Acueducto de Bogotá abrió a la comunidad las adecuaciones del corredor ambiental del Humedal Córdoba, el cual desarrolló un aula ambiental y senderos elevados para la contemplación y apropiación del ecosistema.</a:t>
            </a:r>
            <a:endParaRPr lang="es-MX" sz="1100" dirty="0"/>
          </a:p>
          <a:p>
            <a:pPr algn="just" rtl="0">
              <a:buFont typeface="Arial" panose="020B0604020202020204" pitchFamily="34" charset="0"/>
              <a:buChar char="•"/>
            </a:pPr>
            <a:r>
              <a:rPr lang="es-MX" sz="1100" i="1" dirty="0"/>
              <a:t>Con un área de 44 hectáreas, este humedal aporta a la mitigación del cambio climático y hace parte de los 17 ecosistemas de humedales de Bogotá.</a:t>
            </a:r>
            <a:endParaRPr lang="es-MX" sz="1100" dirty="0"/>
          </a:p>
          <a:p>
            <a:pPr algn="just" rtl="0">
              <a:buFont typeface="Arial" panose="020B0604020202020204" pitchFamily="34" charset="0"/>
              <a:buChar char="•"/>
            </a:pPr>
            <a:r>
              <a:rPr lang="es-MX" sz="1100" i="1" dirty="0"/>
              <a:t>Cerca de 1.2 millones de personas del noroccidente, particularmente en la localidad de Suba, se beneficiarán directamente de las mejoras de la Reserva Distrital de Humedal Córdoba.</a:t>
            </a:r>
            <a:endParaRPr lang="es-MX" sz="1100" dirty="0"/>
          </a:p>
          <a:p>
            <a:pPr algn="just" rtl="0"/>
            <a:r>
              <a:rPr lang="es-MX" sz="1100" dirty="0"/>
              <a:t>Con el objetivo ofrecer nuevos espacios para la educación ambiental y exaltar el valor de la naturaleza en la ciudad, la Empresa de Acueducto y Alcantarillado concluyó el proyecto Corredor Ambiental Humedal Córdoba, el cual incluye un aula ambiental, caseta de guardabosques y senderos elevados que fortalecerán actividades como el avistamiento de aves y del entorno natural.</a:t>
            </a:r>
          </a:p>
          <a:p>
            <a:pPr algn="just" rtl="0"/>
            <a:r>
              <a:rPr lang="es-MX" sz="1100" dirty="0"/>
              <a:t>El alcalde mayor, Carlos Fernando Galán acompañó la apertura de este corredor ambiental, cuya construcción inició hace cuatro años y tuvo una inversión de 12.300 millones de pesos, siguiendo los lineamientos definidos por el Plan de Manejo Ambiental.</a:t>
            </a:r>
          </a:p>
          <a:p>
            <a:pPr algn="just" rtl="0"/>
            <a:r>
              <a:rPr lang="es-MX" sz="1100" dirty="0"/>
              <a:t>La nueva red de senderos elevados cuenta con más de dos kilómetros, los cuales tuvieron en cuenta el acceso para personas con movilidad reducida que mejora el tránsito de esta población en entornos naturales.</a:t>
            </a:r>
          </a:p>
          <a:p>
            <a:pPr algn="just" rtl="0"/>
            <a:r>
              <a:rPr lang="es-MX" sz="1100" dirty="0"/>
              <a:t>Además de la protección y hábitat para las especies, el humedal Córdoba hace su aporte en la mitigación del cambio climático en la capital “refrigerando” el ambiente ante las altas temperaturas o conteniendo inundaciones en las intensas lluvias.</a:t>
            </a:r>
          </a:p>
        </p:txBody>
      </p:sp>
      <p:pic>
        <p:nvPicPr>
          <p:cNvPr id="3" name="Imagen 2">
            <a:extLst>
              <a:ext uri="{FF2B5EF4-FFF2-40B4-BE49-F238E27FC236}">
                <a16:creationId xmlns:a16="http://schemas.microsoft.com/office/drawing/2014/main" id="{12B71984-6C67-4C59-9E9E-52A0F777E9AE}"/>
              </a:ext>
            </a:extLst>
          </p:cNvPr>
          <p:cNvPicPr>
            <a:picLocks noChangeAspect="1"/>
          </p:cNvPicPr>
          <p:nvPr/>
        </p:nvPicPr>
        <p:blipFill>
          <a:blip r:embed="rId3"/>
          <a:stretch>
            <a:fillRect/>
          </a:stretch>
        </p:blipFill>
        <p:spPr>
          <a:xfrm>
            <a:off x="436114" y="641280"/>
            <a:ext cx="6118493" cy="3098412"/>
          </a:xfrm>
          <a:prstGeom prst="rect">
            <a:avLst/>
          </a:prstGeom>
        </p:spPr>
      </p:pic>
      <p:pic>
        <p:nvPicPr>
          <p:cNvPr id="7" name="Imagen 6">
            <a:extLst>
              <a:ext uri="{FF2B5EF4-FFF2-40B4-BE49-F238E27FC236}">
                <a16:creationId xmlns:a16="http://schemas.microsoft.com/office/drawing/2014/main" id="{26632102-1401-47FE-A24E-4CF81205E3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804" y="3858457"/>
            <a:ext cx="2957512" cy="1636346"/>
          </a:xfrm>
          <a:prstGeom prst="rect">
            <a:avLst/>
          </a:prstGeom>
        </p:spPr>
      </p:pic>
      <p:pic>
        <p:nvPicPr>
          <p:cNvPr id="11" name="Imagen 10">
            <a:extLst>
              <a:ext uri="{FF2B5EF4-FFF2-40B4-BE49-F238E27FC236}">
                <a16:creationId xmlns:a16="http://schemas.microsoft.com/office/drawing/2014/main" id="{40947844-0305-4653-B31F-79633E5B71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4960" y="3877525"/>
            <a:ext cx="2449647" cy="1617278"/>
          </a:xfrm>
          <a:prstGeom prst="rect">
            <a:avLst/>
          </a:prstGeom>
        </p:spPr>
      </p:pic>
    </p:spTree>
    <p:extLst>
      <p:ext uri="{BB962C8B-B14F-4D97-AF65-F5344CB8AC3E}">
        <p14:creationId xmlns:p14="http://schemas.microsoft.com/office/powerpoint/2010/main" val="164060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F6857C6-A808-0E50-EA85-0BF89A409AA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id="{B1DA6A0E-9A56-934D-5E98-4469AFFCE1F2}"/>
              </a:ext>
            </a:extLst>
          </p:cNvPr>
          <p:cNvPicPr>
            <a:picLocks noChangeAspect="1"/>
          </p:cNvPicPr>
          <p:nvPr/>
        </p:nvPicPr>
        <p:blipFill>
          <a:blip r:embed="rId3"/>
          <a:stretch>
            <a:fillRect/>
          </a:stretch>
        </p:blipFill>
        <p:spPr>
          <a:xfrm>
            <a:off x="3815316" y="2668772"/>
            <a:ext cx="4561368" cy="1520456"/>
          </a:xfrm>
          <a:prstGeom prst="rect">
            <a:avLst/>
          </a:prstGeom>
        </p:spPr>
      </p:pic>
      <p:sp>
        <p:nvSpPr>
          <p:cNvPr id="8" name="CuadroTexto 7">
            <a:extLst>
              <a:ext uri="{FF2B5EF4-FFF2-40B4-BE49-F238E27FC236}">
                <a16:creationId xmlns:a16="http://schemas.microsoft.com/office/drawing/2014/main" id="{F065F4DE-ECF1-4499-B239-C1D8FEAF3FC0}"/>
              </a:ext>
            </a:extLst>
          </p:cNvPr>
          <p:cNvSpPr txBox="1"/>
          <p:nvPr/>
        </p:nvSpPr>
        <p:spPr>
          <a:xfrm>
            <a:off x="4678135" y="1899331"/>
            <a:ext cx="2835729" cy="769441"/>
          </a:xfrm>
          <a:prstGeom prst="rect">
            <a:avLst/>
          </a:prstGeom>
          <a:noFill/>
        </p:spPr>
        <p:txBody>
          <a:bodyPr wrap="square">
            <a:spAutoFit/>
          </a:bodyPr>
          <a:lstStyle/>
          <a:p>
            <a:r>
              <a:rPr lang="es-CO" sz="4400" b="1" dirty="0">
                <a:solidFill>
                  <a:schemeClr val="bg1"/>
                </a:solidFill>
                <a:latin typeface="Arial" panose="020B0604020202020204" pitchFamily="34" charset="0"/>
                <a:cs typeface="Arial" panose="020B0604020202020204" pitchFamily="34" charset="0"/>
              </a:rPr>
              <a:t>GRACIAS</a:t>
            </a:r>
            <a:endParaRPr lang="es-CO" sz="4400" b="1" dirty="0"/>
          </a:p>
        </p:txBody>
      </p:sp>
    </p:spTree>
    <p:extLst>
      <p:ext uri="{BB962C8B-B14F-4D97-AF65-F5344CB8AC3E}">
        <p14:creationId xmlns:p14="http://schemas.microsoft.com/office/powerpoint/2010/main" val="405999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2"/>
            <a:ext cx="12192000" cy="50801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462008" y="134655"/>
            <a:ext cx="3554692"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CANALES DE ATENCIÓN</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99" name="CuadroTexto 98">
            <a:extLst>
              <a:ext uri="{FF2B5EF4-FFF2-40B4-BE49-F238E27FC236}">
                <a16:creationId xmlns:a16="http://schemas.microsoft.com/office/drawing/2014/main" id="{54875AB3-24D7-47DA-B685-1D53A80837B4}"/>
              </a:ext>
            </a:extLst>
          </p:cNvPr>
          <p:cNvSpPr txBox="1"/>
          <p:nvPr/>
        </p:nvSpPr>
        <p:spPr>
          <a:xfrm>
            <a:off x="487118" y="2216901"/>
            <a:ext cx="2348834" cy="769441"/>
          </a:xfrm>
          <a:prstGeom prst="rect">
            <a:avLst/>
          </a:prstGeom>
          <a:noFill/>
        </p:spPr>
        <p:txBody>
          <a:bodyPr wrap="square">
            <a:spAutoFit/>
          </a:bodyPr>
          <a:lstStyle/>
          <a:p>
            <a:r>
              <a:rPr lang="es-ES" sz="1600" b="1" dirty="0">
                <a:solidFill>
                  <a:schemeClr val="accent1">
                    <a:lumMod val="75000"/>
                  </a:schemeClr>
                </a:solidFill>
                <a:latin typeface="Arial Black" panose="020B0604020202020204" pitchFamily="34" charset="0"/>
                <a:cs typeface="Arial Black" panose="020B0604020202020204" pitchFamily="34" charset="0"/>
              </a:rPr>
              <a:t>CONTACT CENTER</a:t>
            </a:r>
          </a:p>
          <a:p>
            <a:r>
              <a:rPr lang="es-ES" sz="1400" dirty="0">
                <a:solidFill>
                  <a:schemeClr val="tx1">
                    <a:lumMod val="75000"/>
                    <a:lumOff val="25000"/>
                  </a:schemeClr>
                </a:solidFill>
                <a:latin typeface="Arial" panose="020B0604020202020204" pitchFamily="34" charset="0"/>
                <a:cs typeface="Arial" panose="020B0604020202020204" pitchFamily="34" charset="0"/>
              </a:rPr>
              <a:t>Llamadas, chat, videollamada 7*24</a:t>
            </a:r>
            <a:endParaRPr lang="es-CO"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0" name="CuadroTexto 99">
            <a:extLst>
              <a:ext uri="{FF2B5EF4-FFF2-40B4-BE49-F238E27FC236}">
                <a16:creationId xmlns:a16="http://schemas.microsoft.com/office/drawing/2014/main" id="{109C0991-F6B7-4C0E-B870-7C7231D00B8D}"/>
              </a:ext>
            </a:extLst>
          </p:cNvPr>
          <p:cNvSpPr txBox="1"/>
          <p:nvPr/>
        </p:nvSpPr>
        <p:spPr>
          <a:xfrm>
            <a:off x="4287066" y="2205304"/>
            <a:ext cx="3068634" cy="769441"/>
          </a:xfrm>
          <a:prstGeom prst="rect">
            <a:avLst/>
          </a:prstGeom>
          <a:noFill/>
        </p:spPr>
        <p:txBody>
          <a:bodyPr wrap="square">
            <a:spAutoFit/>
          </a:bodyPr>
          <a:lstStyle/>
          <a:p>
            <a:r>
              <a:rPr lang="es-ES" sz="1600" b="1" dirty="0">
                <a:solidFill>
                  <a:schemeClr val="accent1">
                    <a:lumMod val="75000"/>
                  </a:schemeClr>
                </a:solidFill>
                <a:latin typeface="Arial Black" panose="020B0604020202020204" pitchFamily="34" charset="0"/>
                <a:cs typeface="Arial Black" panose="020B0604020202020204" pitchFamily="34" charset="0"/>
              </a:rPr>
              <a:t>WEB</a:t>
            </a:r>
          </a:p>
          <a:p>
            <a:r>
              <a:rPr lang="es-ES" sz="1400" dirty="0">
                <a:solidFill>
                  <a:schemeClr val="tx1">
                    <a:lumMod val="75000"/>
                    <a:lumOff val="25000"/>
                  </a:schemeClr>
                </a:solidFill>
                <a:latin typeface="Arial" panose="020B0604020202020204" pitchFamily="34" charset="0"/>
                <a:cs typeface="Arial" panose="020B0604020202020204" pitchFamily="34" charset="0"/>
              </a:rPr>
              <a:t>Recepción PQR a través de la página web Bogotá te escucha</a:t>
            </a:r>
          </a:p>
        </p:txBody>
      </p:sp>
      <p:sp>
        <p:nvSpPr>
          <p:cNvPr id="101" name="CuadroTexto 100">
            <a:extLst>
              <a:ext uri="{FF2B5EF4-FFF2-40B4-BE49-F238E27FC236}">
                <a16:creationId xmlns:a16="http://schemas.microsoft.com/office/drawing/2014/main" id="{97E69F3D-1AB9-44DA-B418-31D0860B676A}"/>
              </a:ext>
            </a:extLst>
          </p:cNvPr>
          <p:cNvSpPr txBox="1"/>
          <p:nvPr/>
        </p:nvSpPr>
        <p:spPr>
          <a:xfrm>
            <a:off x="8162772" y="2193676"/>
            <a:ext cx="3498356" cy="954107"/>
          </a:xfrm>
          <a:prstGeom prst="rect">
            <a:avLst/>
          </a:prstGeom>
          <a:noFill/>
        </p:spPr>
        <p:txBody>
          <a:bodyPr wrap="square">
            <a:spAutoFit/>
          </a:bodyPr>
          <a:lstStyle/>
          <a:p>
            <a:r>
              <a:rPr lang="es-ES" sz="1400" dirty="0">
                <a:solidFill>
                  <a:schemeClr val="tx1">
                    <a:lumMod val="75000"/>
                    <a:lumOff val="25000"/>
                  </a:schemeClr>
                </a:solidFill>
                <a:latin typeface="Arial" panose="020B0604020202020204" pitchFamily="34" charset="0"/>
                <a:cs typeface="Arial" panose="020B0604020202020204" pitchFamily="34" charset="0"/>
              </a:rPr>
              <a:t>Recepción de algunas tipologías de solicitudes por correo electrónico. </a:t>
            </a:r>
            <a:r>
              <a:rPr lang="es-ES" sz="1400" dirty="0" err="1">
                <a:solidFill>
                  <a:schemeClr val="tx1">
                    <a:lumMod val="75000"/>
                    <a:lumOff val="25000"/>
                  </a:schemeClr>
                </a:solidFill>
                <a:latin typeface="Arial" panose="020B0604020202020204" pitchFamily="34" charset="0"/>
                <a:cs typeface="Arial" panose="020B0604020202020204" pitchFamily="34" charset="0"/>
              </a:rPr>
              <a:t>Ej</a:t>
            </a:r>
            <a:r>
              <a:rPr lang="es-ES" sz="1400" dirty="0">
                <a:solidFill>
                  <a:schemeClr val="tx1">
                    <a:lumMod val="75000"/>
                    <a:lumOff val="25000"/>
                  </a:schemeClr>
                </a:solidFill>
                <a:latin typeface="Arial" panose="020B0604020202020204" pitchFamily="34" charset="0"/>
                <a:cs typeface="Arial" panose="020B0604020202020204" pitchFamily="34" charset="0"/>
              </a:rPr>
              <a:t>: Acuerdos de pago y recuperación de consumos</a:t>
            </a:r>
          </a:p>
        </p:txBody>
      </p:sp>
      <p:pic>
        <p:nvPicPr>
          <p:cNvPr id="102" name="Imagen 101">
            <a:extLst>
              <a:ext uri="{FF2B5EF4-FFF2-40B4-BE49-F238E27FC236}">
                <a16:creationId xmlns:a16="http://schemas.microsoft.com/office/drawing/2014/main" id="{BF473C00-1E01-4548-893C-7750BDFF5DB6}"/>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0174" y="963089"/>
            <a:ext cx="1207893" cy="1207893"/>
          </a:xfrm>
          <a:prstGeom prst="rect">
            <a:avLst/>
          </a:prstGeom>
          <a:ln>
            <a:noFill/>
          </a:ln>
        </p:spPr>
      </p:pic>
      <p:pic>
        <p:nvPicPr>
          <p:cNvPr id="103" name="Imagen 102">
            <a:extLst>
              <a:ext uri="{FF2B5EF4-FFF2-40B4-BE49-F238E27FC236}">
                <a16:creationId xmlns:a16="http://schemas.microsoft.com/office/drawing/2014/main" id="{CC619B95-0F2A-4998-B493-4D2739B519AB}"/>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84317" y="1038847"/>
            <a:ext cx="1248606" cy="1248606"/>
          </a:xfrm>
          <a:prstGeom prst="rect">
            <a:avLst/>
          </a:prstGeom>
        </p:spPr>
      </p:pic>
      <p:pic>
        <p:nvPicPr>
          <p:cNvPr id="104" name="Imagen 103">
            <a:extLst>
              <a:ext uri="{FF2B5EF4-FFF2-40B4-BE49-F238E27FC236}">
                <a16:creationId xmlns:a16="http://schemas.microsoft.com/office/drawing/2014/main" id="{A76239A4-CDDA-4B52-AB6C-93B3B5DE5D40}"/>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258453" y="963089"/>
            <a:ext cx="1207893" cy="1207893"/>
          </a:xfrm>
          <a:prstGeom prst="rect">
            <a:avLst/>
          </a:prstGeom>
        </p:spPr>
      </p:pic>
      <p:sp>
        <p:nvSpPr>
          <p:cNvPr id="105" name="CuadroTexto 104">
            <a:extLst>
              <a:ext uri="{FF2B5EF4-FFF2-40B4-BE49-F238E27FC236}">
                <a16:creationId xmlns:a16="http://schemas.microsoft.com/office/drawing/2014/main" id="{AC16819A-F74D-4693-BEFF-AACAC778CFE1}"/>
              </a:ext>
            </a:extLst>
          </p:cNvPr>
          <p:cNvSpPr txBox="1"/>
          <p:nvPr/>
        </p:nvSpPr>
        <p:spPr>
          <a:xfrm>
            <a:off x="9466346" y="1151764"/>
            <a:ext cx="1865143" cy="738664"/>
          </a:xfrm>
          <a:prstGeom prst="rect">
            <a:avLst/>
          </a:prstGeom>
          <a:noFill/>
        </p:spPr>
        <p:txBody>
          <a:bodyPr wrap="square">
            <a:spAutoFit/>
          </a:bodyPr>
          <a:lstStyle/>
          <a:p>
            <a:r>
              <a:rPr lang="es-ES" sz="1400" b="1" dirty="0">
                <a:solidFill>
                  <a:schemeClr val="accent1">
                    <a:lumMod val="75000"/>
                  </a:schemeClr>
                </a:solidFill>
                <a:latin typeface="Arial Black" panose="020B0604020202020204" pitchFamily="34" charset="0"/>
                <a:cs typeface="Arial Black" panose="020B0604020202020204" pitchFamily="34" charset="0"/>
              </a:rPr>
              <a:t>CORREOS ELECTRONICOS CORPORATIVOS</a:t>
            </a:r>
          </a:p>
        </p:txBody>
      </p:sp>
      <p:pic>
        <p:nvPicPr>
          <p:cNvPr id="106" name="Picture 2" descr="Card image cap">
            <a:extLst>
              <a:ext uri="{FF2B5EF4-FFF2-40B4-BE49-F238E27FC236}">
                <a16:creationId xmlns:a16="http://schemas.microsoft.com/office/drawing/2014/main" id="{8D474972-E5A2-486D-AE4F-D71AE89A3AE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82762" y="1325825"/>
            <a:ext cx="1355859" cy="527739"/>
          </a:xfrm>
          <a:prstGeom prst="rect">
            <a:avLst/>
          </a:prstGeom>
          <a:noFill/>
          <a:extLst>
            <a:ext uri="{909E8E84-426E-40DD-AFC4-6F175D3DCCD1}">
              <a14:hiddenFill xmlns:a14="http://schemas.microsoft.com/office/drawing/2010/main">
                <a:solidFill>
                  <a:srgbClr val="FFFFFF"/>
                </a:solidFill>
              </a14:hiddenFill>
            </a:ext>
          </a:extLst>
        </p:spPr>
      </p:pic>
      <p:sp>
        <p:nvSpPr>
          <p:cNvPr id="107" name="CuadroTexto 106">
            <a:extLst>
              <a:ext uri="{FF2B5EF4-FFF2-40B4-BE49-F238E27FC236}">
                <a16:creationId xmlns:a16="http://schemas.microsoft.com/office/drawing/2014/main" id="{6D8BD4D9-1A12-435D-BD3C-99B2C69F696B}"/>
              </a:ext>
            </a:extLst>
          </p:cNvPr>
          <p:cNvSpPr txBox="1"/>
          <p:nvPr/>
        </p:nvSpPr>
        <p:spPr>
          <a:xfrm>
            <a:off x="428102" y="4560215"/>
            <a:ext cx="3554692" cy="1415772"/>
          </a:xfrm>
          <a:prstGeom prst="rect">
            <a:avLst/>
          </a:prstGeom>
          <a:noFill/>
        </p:spPr>
        <p:txBody>
          <a:bodyPr wrap="square">
            <a:spAutoFit/>
          </a:bodyPr>
          <a:lstStyle/>
          <a:p>
            <a:r>
              <a:rPr lang="es-ES" sz="1600" b="1" dirty="0">
                <a:solidFill>
                  <a:schemeClr val="accent1">
                    <a:lumMod val="75000"/>
                  </a:schemeClr>
                </a:solidFill>
                <a:latin typeface="Arial Black" panose="020B0604020202020204" pitchFamily="34" charset="0"/>
                <a:cs typeface="Arial Black" panose="020B0604020202020204" pitchFamily="34" charset="0"/>
              </a:rPr>
              <a:t>CLIENTES PREFERENCIALES</a:t>
            </a:r>
          </a:p>
          <a:p>
            <a:r>
              <a:rPr lang="es-ES" sz="1400" dirty="0">
                <a:solidFill>
                  <a:schemeClr val="tx1">
                    <a:lumMod val="75000"/>
                    <a:lumOff val="25000"/>
                  </a:schemeClr>
                </a:solidFill>
                <a:latin typeface="Arial" panose="020B0604020202020204" pitchFamily="34" charset="0"/>
                <a:cs typeface="Arial" panose="020B0604020202020204" pitchFamily="34" charset="0"/>
              </a:rPr>
              <a:t>Atención por un staff de Profesionales quienes recepcionan y atienden las solicitudes de Grandes consumidores y entidades oficiales por diversos canales corporativos para tal fin</a:t>
            </a:r>
          </a:p>
        </p:txBody>
      </p:sp>
      <p:sp>
        <p:nvSpPr>
          <p:cNvPr id="108" name="CuadroTexto 107">
            <a:extLst>
              <a:ext uri="{FF2B5EF4-FFF2-40B4-BE49-F238E27FC236}">
                <a16:creationId xmlns:a16="http://schemas.microsoft.com/office/drawing/2014/main" id="{B74FF990-F000-40EA-9DB3-7FD87CB3CF81}"/>
              </a:ext>
            </a:extLst>
          </p:cNvPr>
          <p:cNvSpPr txBox="1"/>
          <p:nvPr/>
        </p:nvSpPr>
        <p:spPr>
          <a:xfrm>
            <a:off x="6244045" y="4452493"/>
            <a:ext cx="5873325" cy="1631216"/>
          </a:xfrm>
          <a:prstGeom prst="rect">
            <a:avLst/>
          </a:prstGeom>
          <a:noFill/>
        </p:spPr>
        <p:txBody>
          <a:bodyPr wrap="square">
            <a:spAutoFit/>
          </a:bodyPr>
          <a:lstStyle/>
          <a:p>
            <a:r>
              <a:rPr lang="es-ES" sz="1600" b="1" dirty="0">
                <a:solidFill>
                  <a:schemeClr val="accent1">
                    <a:lumMod val="75000"/>
                  </a:schemeClr>
                </a:solidFill>
                <a:latin typeface="Arial Black" panose="020B0604020202020204" pitchFamily="34" charset="0"/>
                <a:cs typeface="Arial Black" panose="020B0604020202020204" pitchFamily="34" charset="0"/>
              </a:rPr>
              <a:t>ATENCIÓN PRESENCIAL</a:t>
            </a:r>
          </a:p>
          <a:p>
            <a:pPr algn="just"/>
            <a:r>
              <a:rPr lang="es-ES" sz="1400" b="1" dirty="0">
                <a:solidFill>
                  <a:schemeClr val="tx1">
                    <a:lumMod val="75000"/>
                    <a:lumOff val="25000"/>
                  </a:schemeClr>
                </a:solidFill>
                <a:latin typeface="Arial" panose="020B0604020202020204" pitchFamily="34" charset="0"/>
                <a:cs typeface="Arial" panose="020B0604020202020204" pitchFamily="34" charset="0"/>
              </a:rPr>
              <a:t>SuperCADE</a:t>
            </a:r>
            <a:r>
              <a:rPr lang="es-ES" sz="1400" dirty="0">
                <a:solidFill>
                  <a:schemeClr val="tx1">
                    <a:lumMod val="75000"/>
                    <a:lumOff val="25000"/>
                  </a:schemeClr>
                </a:solidFill>
                <a:latin typeface="Arial" panose="020B0604020202020204" pitchFamily="34" charset="0"/>
                <a:cs typeface="Arial" panose="020B0604020202020204" pitchFamily="34" charset="0"/>
              </a:rPr>
              <a:t>: Suba - CAD - 20 de Julio – Engativá – Manitas – Bosa - Américas. </a:t>
            </a:r>
          </a:p>
          <a:p>
            <a:pPr algn="just"/>
            <a:r>
              <a:rPr lang="es-ES" sz="1400" b="1" dirty="0">
                <a:solidFill>
                  <a:schemeClr val="tx1">
                    <a:lumMod val="75000"/>
                    <a:lumOff val="25000"/>
                  </a:schemeClr>
                </a:solidFill>
                <a:latin typeface="Arial" panose="020B0604020202020204" pitchFamily="34" charset="0"/>
                <a:cs typeface="Arial" panose="020B0604020202020204" pitchFamily="34" charset="0"/>
              </a:rPr>
              <a:t>CADE: </a:t>
            </a:r>
            <a:r>
              <a:rPr lang="es-ES" sz="1400" dirty="0">
                <a:solidFill>
                  <a:schemeClr val="tx1">
                    <a:lumMod val="75000"/>
                    <a:lumOff val="25000"/>
                  </a:schemeClr>
                </a:solidFill>
                <a:latin typeface="Arial" panose="020B0604020202020204" pitchFamily="34" charset="0"/>
                <a:cs typeface="Arial" panose="020B0604020202020204" pitchFamily="34" charset="0"/>
              </a:rPr>
              <a:t>Servitá - Santa Lucía</a:t>
            </a:r>
          </a:p>
          <a:p>
            <a:pPr algn="just"/>
            <a:r>
              <a:rPr lang="es-MX" sz="1400" b="1" dirty="0">
                <a:solidFill>
                  <a:schemeClr val="tx1">
                    <a:lumMod val="75000"/>
                    <a:lumOff val="25000"/>
                  </a:schemeClr>
                </a:solidFill>
                <a:latin typeface="Arial" panose="020B0604020202020204" pitchFamily="34" charset="0"/>
                <a:cs typeface="Arial" panose="020B0604020202020204" pitchFamily="34" charset="0"/>
              </a:rPr>
              <a:t>Punto de Atención: </a:t>
            </a:r>
            <a:r>
              <a:rPr lang="es-MX" sz="1400" dirty="0">
                <a:solidFill>
                  <a:schemeClr val="tx1">
                    <a:lumMod val="75000"/>
                    <a:lumOff val="25000"/>
                  </a:schemeClr>
                </a:solidFill>
                <a:latin typeface="Arial" panose="020B0604020202020204" pitchFamily="34" charset="0"/>
                <a:cs typeface="Arial" panose="020B0604020202020204" pitchFamily="34" charset="0"/>
              </a:rPr>
              <a:t>Pau Niza Zona 1, Punto de Atención San Diego Zona 2, </a:t>
            </a:r>
            <a:r>
              <a:rPr lang="es-ES" sz="1400" dirty="0">
                <a:solidFill>
                  <a:schemeClr val="tx1">
                    <a:lumMod val="75000"/>
                    <a:lumOff val="25000"/>
                  </a:schemeClr>
                </a:solidFill>
                <a:latin typeface="Arial" panose="020B0604020202020204" pitchFamily="34" charset="0"/>
                <a:cs typeface="Arial" panose="020B0604020202020204" pitchFamily="34" charset="0"/>
              </a:rPr>
              <a:t>Centro Nariño Zona 3, </a:t>
            </a:r>
            <a:r>
              <a:rPr lang="es-MX" sz="1400" dirty="0">
                <a:solidFill>
                  <a:schemeClr val="tx1">
                    <a:lumMod val="75000"/>
                    <a:lumOff val="25000"/>
                  </a:schemeClr>
                </a:solidFill>
                <a:latin typeface="Arial" panose="020B0604020202020204" pitchFamily="34" charset="0"/>
                <a:cs typeface="Arial" panose="020B0604020202020204" pitchFamily="34" charset="0"/>
              </a:rPr>
              <a:t>Punto de Atención San Benito Zona 4, Punto de Atención UNISUR  y Centro Comercial Soacha Parque zona 5.</a:t>
            </a:r>
            <a:endParaRPr lang="es-ES" sz="1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9" name="Imagen 108">
            <a:extLst>
              <a:ext uri="{FF2B5EF4-FFF2-40B4-BE49-F238E27FC236}">
                <a16:creationId xmlns:a16="http://schemas.microsoft.com/office/drawing/2014/main" id="{B1D37F8B-D436-4428-A96D-FD0A589B897F}"/>
              </a:ext>
            </a:extLst>
          </p:cNvPr>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89829" y="3202935"/>
            <a:ext cx="1207893" cy="1207893"/>
          </a:xfrm>
          <a:prstGeom prst="rect">
            <a:avLst/>
          </a:prstGeom>
        </p:spPr>
      </p:pic>
      <p:pic>
        <p:nvPicPr>
          <p:cNvPr id="110" name="Imagen 109">
            <a:extLst>
              <a:ext uri="{FF2B5EF4-FFF2-40B4-BE49-F238E27FC236}">
                <a16:creationId xmlns:a16="http://schemas.microsoft.com/office/drawing/2014/main" id="{1B185A44-108B-4543-BB36-C0E23A5CFD17}"/>
              </a:ext>
            </a:extLst>
          </p:cNvPr>
          <p:cNvPicPr>
            <a:picLocks noChangeAspect="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0174" y="3405712"/>
            <a:ext cx="1154503" cy="1154503"/>
          </a:xfrm>
          <a:prstGeom prst="rect">
            <a:avLst/>
          </a:prstGeom>
        </p:spPr>
      </p:pic>
    </p:spTree>
    <p:extLst>
      <p:ext uri="{BB962C8B-B14F-4D97-AF65-F5344CB8AC3E}">
        <p14:creationId xmlns:p14="http://schemas.microsoft.com/office/powerpoint/2010/main" val="382786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2"/>
            <a:ext cx="12192000" cy="50801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462008" y="134655"/>
            <a:ext cx="3554692"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CANALES DE ATENCIÓN</a:t>
            </a:r>
            <a:endParaRPr lang="en-US" sz="2000" b="1" dirty="0">
              <a:solidFill>
                <a:schemeClr val="bg1"/>
              </a:solidFill>
              <a:latin typeface="Arial Black" panose="020B0604020202020204" pitchFamily="34" charset="0"/>
              <a:cs typeface="Arial Black" panose="020B0604020202020204" pitchFamily="34" charset="0"/>
            </a:endParaRPr>
          </a:p>
        </p:txBody>
      </p:sp>
      <p:graphicFrame>
        <p:nvGraphicFramePr>
          <p:cNvPr id="17" name="Tabla 16">
            <a:extLst>
              <a:ext uri="{FF2B5EF4-FFF2-40B4-BE49-F238E27FC236}">
                <a16:creationId xmlns:a16="http://schemas.microsoft.com/office/drawing/2014/main" id="{DA15A332-DBFE-49F2-93A8-F9556932D116}"/>
              </a:ext>
            </a:extLst>
          </p:cNvPr>
          <p:cNvGraphicFramePr>
            <a:graphicFrameLocks noGrp="1"/>
          </p:cNvGraphicFramePr>
          <p:nvPr>
            <p:extLst>
              <p:ext uri="{D42A27DB-BD31-4B8C-83A1-F6EECF244321}">
                <p14:modId xmlns:p14="http://schemas.microsoft.com/office/powerpoint/2010/main" val="682636853"/>
              </p:ext>
            </p:extLst>
          </p:nvPr>
        </p:nvGraphicFramePr>
        <p:xfrm>
          <a:off x="7890480" y="951158"/>
          <a:ext cx="4171408" cy="4443822"/>
        </p:xfrm>
        <a:graphic>
          <a:graphicData uri="http://schemas.openxmlformats.org/drawingml/2006/table">
            <a:tbl>
              <a:tblPr/>
              <a:tblGrid>
                <a:gridCol w="444403">
                  <a:extLst>
                    <a:ext uri="{9D8B030D-6E8A-4147-A177-3AD203B41FA5}">
                      <a16:colId xmlns:a16="http://schemas.microsoft.com/office/drawing/2014/main" val="44651896"/>
                    </a:ext>
                  </a:extLst>
                </a:gridCol>
                <a:gridCol w="1057518">
                  <a:extLst>
                    <a:ext uri="{9D8B030D-6E8A-4147-A177-3AD203B41FA5}">
                      <a16:colId xmlns:a16="http://schemas.microsoft.com/office/drawing/2014/main" val="3911775178"/>
                    </a:ext>
                  </a:extLst>
                </a:gridCol>
                <a:gridCol w="1031859">
                  <a:extLst>
                    <a:ext uri="{9D8B030D-6E8A-4147-A177-3AD203B41FA5}">
                      <a16:colId xmlns:a16="http://schemas.microsoft.com/office/drawing/2014/main" val="2645769865"/>
                    </a:ext>
                  </a:extLst>
                </a:gridCol>
                <a:gridCol w="1637628">
                  <a:extLst>
                    <a:ext uri="{9D8B030D-6E8A-4147-A177-3AD203B41FA5}">
                      <a16:colId xmlns:a16="http://schemas.microsoft.com/office/drawing/2014/main" val="3188147614"/>
                    </a:ext>
                  </a:extLst>
                </a:gridCol>
              </a:tblGrid>
              <a:tr h="171486">
                <a:tc gridSpan="4">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RED CADES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58172399"/>
                  </a:ext>
                </a:extLst>
              </a:tr>
              <a:tr h="269478">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Zona</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Sedes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Dirección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Horario</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033362036"/>
                  </a:ext>
                </a:extLst>
              </a:tr>
              <a:tr h="465462">
                <a:tc rowSpan="2">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1</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SUBA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CL 45 103B 90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6722730"/>
                  </a:ext>
                </a:extLst>
              </a:tr>
              <a:tr h="269478">
                <a:tc vMerge="1">
                  <a:txBody>
                    <a:bodyPr/>
                    <a:lstStyle/>
                    <a:p>
                      <a:endParaRPr lang="es-CO"/>
                    </a:p>
                  </a:txBody>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CADE SERVITA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Calle 165 #7-39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52358923"/>
                  </a:ext>
                </a:extLst>
              </a:tr>
              <a:tr h="465462">
                <a:tc rowSpan="2">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2</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CAD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AK 30 No. 25-90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1797290"/>
                  </a:ext>
                </a:extLst>
              </a:tr>
              <a:tr h="465462">
                <a:tc vMerge="1">
                  <a:txBody>
                    <a:bodyPr/>
                    <a:lstStyle/>
                    <a:p>
                      <a:endParaRPr lang="es-CO"/>
                    </a:p>
                  </a:txBody>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ENGATIVA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Tv 113b #66-54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45192484"/>
                  </a:ext>
                </a:extLst>
              </a:tr>
              <a:tr h="465462">
                <a:tc rowSpan="3">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4</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SUPERCADE 20 JULIO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KR 5A 30C 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41991889"/>
                  </a:ext>
                </a:extLst>
              </a:tr>
              <a:tr h="465462">
                <a:tc vMerge="1">
                  <a:txBody>
                    <a:bodyPr/>
                    <a:lstStyle/>
                    <a:p>
                      <a:endParaRPr lang="es-CO"/>
                    </a:p>
                  </a:txBody>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MANITAS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Carrera 18 L 70 B-50 SUR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1464395"/>
                  </a:ext>
                </a:extLst>
              </a:tr>
              <a:tr h="367470">
                <a:tc vMerge="1">
                  <a:txBody>
                    <a:bodyPr/>
                    <a:lstStyle/>
                    <a:p>
                      <a:endParaRPr lang="es-CO"/>
                    </a:p>
                  </a:txBody>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CADE SANTA LUCIA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Av. Caracas No. 41B – 30 sur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33551136"/>
                  </a:ext>
                </a:extLst>
              </a:tr>
              <a:tr h="465462">
                <a:tc rowSpan="2">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5</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BOSA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AC 57R SUR 72D 12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1828951"/>
                  </a:ext>
                </a:extLst>
              </a:tr>
              <a:tr h="465462">
                <a:tc vMerge="1">
                  <a:txBody>
                    <a:bodyPr/>
                    <a:lstStyle/>
                    <a:p>
                      <a:endParaRPr lang="es-CO"/>
                    </a:p>
                  </a:txBody>
                  <a:tcPr/>
                </a:tc>
                <a:tc>
                  <a:txBody>
                    <a:bodyPr/>
                    <a:lstStyle/>
                    <a:p>
                      <a:pPr algn="l"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SUPERCADE AMERICAS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AK 86 43 55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6483435"/>
                  </a:ext>
                </a:extLst>
              </a:tr>
            </a:tbl>
          </a:graphicData>
        </a:graphic>
      </p:graphicFrame>
      <p:graphicFrame>
        <p:nvGraphicFramePr>
          <p:cNvPr id="18" name="Tabla 17">
            <a:extLst>
              <a:ext uri="{FF2B5EF4-FFF2-40B4-BE49-F238E27FC236}">
                <a16:creationId xmlns:a16="http://schemas.microsoft.com/office/drawing/2014/main" id="{CDDBBDC5-B11F-4AD9-8116-3227B2879034}"/>
              </a:ext>
            </a:extLst>
          </p:cNvPr>
          <p:cNvGraphicFramePr>
            <a:graphicFrameLocks noGrp="1"/>
          </p:cNvGraphicFramePr>
          <p:nvPr>
            <p:extLst>
              <p:ext uri="{D42A27DB-BD31-4B8C-83A1-F6EECF244321}">
                <p14:modId xmlns:p14="http://schemas.microsoft.com/office/powerpoint/2010/main" val="797615028"/>
              </p:ext>
            </p:extLst>
          </p:nvPr>
        </p:nvGraphicFramePr>
        <p:xfrm>
          <a:off x="3486307" y="951158"/>
          <a:ext cx="4301814" cy="3623447"/>
        </p:xfrm>
        <a:graphic>
          <a:graphicData uri="http://schemas.openxmlformats.org/drawingml/2006/table">
            <a:tbl>
              <a:tblPr/>
              <a:tblGrid>
                <a:gridCol w="476069">
                  <a:extLst>
                    <a:ext uri="{9D8B030D-6E8A-4147-A177-3AD203B41FA5}">
                      <a16:colId xmlns:a16="http://schemas.microsoft.com/office/drawing/2014/main" val="3219439665"/>
                    </a:ext>
                  </a:extLst>
                </a:gridCol>
                <a:gridCol w="1305848">
                  <a:extLst>
                    <a:ext uri="{9D8B030D-6E8A-4147-A177-3AD203B41FA5}">
                      <a16:colId xmlns:a16="http://schemas.microsoft.com/office/drawing/2014/main" val="591411118"/>
                    </a:ext>
                  </a:extLst>
                </a:gridCol>
                <a:gridCol w="1131530">
                  <a:extLst>
                    <a:ext uri="{9D8B030D-6E8A-4147-A177-3AD203B41FA5}">
                      <a16:colId xmlns:a16="http://schemas.microsoft.com/office/drawing/2014/main" val="839609864"/>
                    </a:ext>
                  </a:extLst>
                </a:gridCol>
                <a:gridCol w="1388367">
                  <a:extLst>
                    <a:ext uri="{9D8B030D-6E8A-4147-A177-3AD203B41FA5}">
                      <a16:colId xmlns:a16="http://schemas.microsoft.com/office/drawing/2014/main" val="1608191335"/>
                    </a:ext>
                  </a:extLst>
                </a:gridCol>
              </a:tblGrid>
              <a:tr h="0">
                <a:tc gridSpan="4">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PUNTOS PROPIOS ATENCIÓN PRESENCIAL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05320912"/>
                  </a:ext>
                </a:extLst>
              </a:tr>
              <a:tr h="320975">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ZONA</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PUNTO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a:solidFill>
                            <a:srgbClr val="FFFFFF"/>
                          </a:solidFill>
                          <a:effectLst/>
                          <a:latin typeface="Arial" panose="020B0604020202020204" pitchFamily="34" charset="0"/>
                          <a:cs typeface="Arial" panose="020B0604020202020204" pitchFamily="34" charset="0"/>
                        </a:rPr>
                        <a:t>DIRECCIÓN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HORARIO</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91183967"/>
                  </a:ext>
                </a:extLst>
              </a:tr>
              <a:tr h="47509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1</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Niza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AV SUBA 118-53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59173033"/>
                  </a:ext>
                </a:extLst>
              </a:tr>
              <a:tr h="47509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2</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San Diego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CARRERA 7 # 33 - 53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8389511"/>
                  </a:ext>
                </a:extLst>
              </a:tr>
              <a:tr h="47509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3</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Centro Nariño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Calle 22C # 40 - 99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1833249"/>
                  </a:ext>
                </a:extLst>
              </a:tr>
              <a:tr h="47509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4</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San Benito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Carrera 19 C No.55-64/72 sur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1520988"/>
                  </a:ext>
                </a:extLst>
              </a:tr>
              <a:tr h="110378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5</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UNISUR</a:t>
                      </a:r>
                    </a:p>
                    <a:p>
                      <a:pPr algn="l" rtl="0" fontAlgn="ctr"/>
                      <a:endPar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l" rtl="0" fontAlgn="ctr"/>
                      <a:endPar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l" rtl="0" fontAlgn="ctr"/>
                      <a:r>
                        <a:rPr lang="es-CO"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Centro Comercial Soacha parque </a:t>
                      </a:r>
                      <a:endParaRPr lang="es-MX"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Carrera 4 No. 28 -10 (Soacha)</a:t>
                      </a:r>
                    </a:p>
                    <a:p>
                      <a:pPr marL="0" algn="l" defTabSz="914400" rtl="0" eaLnBrk="1" fontAlgn="ctr" latinLnBrk="0" hangingPunct="1"/>
                      <a:endParaRPr lang="es-CO"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p>
                      <a:pPr marL="0" algn="l" defTabSz="914400" rtl="0" eaLnBrk="1" fontAlgn="ctr" latinLnBrk="0" hangingPunct="1"/>
                      <a:endParaRPr lang="es-CO"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p>
                      <a:pPr marL="0" algn="l" defTabSz="914400" rtl="0" eaLnBrk="1" fontAlgn="ctr" latinLnBrk="0" hangingPunct="1"/>
                      <a:r>
                        <a:rPr lang="es-CO"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Carrera 7 No. 12 - 42 Local 258 (Soacha)</a:t>
                      </a:r>
                    </a:p>
                    <a:p>
                      <a:pPr algn="l" rtl="0" fontAlgn="ctr"/>
                      <a:endPar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l" rtl="0" fontAlgn="ctr"/>
                      <a:endPar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3711433"/>
                  </a:ext>
                </a:extLst>
              </a:tr>
            </a:tbl>
          </a:graphicData>
        </a:graphic>
      </p:graphicFrame>
      <p:pic>
        <p:nvPicPr>
          <p:cNvPr id="3" name="Imagen 2">
            <a:extLst>
              <a:ext uri="{FF2B5EF4-FFF2-40B4-BE49-F238E27FC236}">
                <a16:creationId xmlns:a16="http://schemas.microsoft.com/office/drawing/2014/main" id="{C4B4E1D4-9124-4B7B-ACBA-5EE92B2CA6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10" y="1033796"/>
            <a:ext cx="3384718" cy="5086427"/>
          </a:xfrm>
          <a:prstGeom prst="rect">
            <a:avLst/>
          </a:prstGeom>
        </p:spPr>
      </p:pic>
      <p:sp>
        <p:nvSpPr>
          <p:cNvPr id="21" name="CuadroTexto 20">
            <a:extLst>
              <a:ext uri="{FF2B5EF4-FFF2-40B4-BE49-F238E27FC236}">
                <a16:creationId xmlns:a16="http://schemas.microsoft.com/office/drawing/2014/main" id="{5261ACAA-53AD-443F-9B84-93CEEA5DBF7C}"/>
              </a:ext>
            </a:extLst>
          </p:cNvPr>
          <p:cNvSpPr txBox="1"/>
          <p:nvPr/>
        </p:nvSpPr>
        <p:spPr>
          <a:xfrm>
            <a:off x="3537487" y="4765580"/>
            <a:ext cx="4108639" cy="1600438"/>
          </a:xfrm>
          <a:prstGeom prst="rect">
            <a:avLst/>
          </a:prstGeom>
          <a:noFill/>
        </p:spPr>
        <p:txBody>
          <a:bodyPr wrap="square" rtlCol="0">
            <a:spAutoFit/>
          </a:bodyPr>
          <a:lstStyle/>
          <a:p>
            <a:pPr marL="285750" indent="-285750">
              <a:buFont typeface="Arial" panose="020B0604020202020204" pitchFamily="34" charset="0"/>
              <a:buChar char="•"/>
            </a:pPr>
            <a:r>
              <a:rPr lang="es-CO" sz="1400" b="1" dirty="0">
                <a:latin typeface="Century Gothic" panose="020B0502020202020204" pitchFamily="34" charset="0"/>
              </a:rPr>
              <a:t>Actualmente la EAAB-ESP tiene 6 puntos propios funcionando.</a:t>
            </a:r>
          </a:p>
          <a:p>
            <a:pPr marL="285750" indent="-285750">
              <a:buFont typeface="Arial" panose="020B0604020202020204" pitchFamily="34" charset="0"/>
              <a:buChar char="•"/>
            </a:pPr>
            <a:endParaRPr lang="es-CO" sz="1400" b="1" dirty="0">
              <a:latin typeface="Century Gothic" panose="020B0502020202020204" pitchFamily="34" charset="0"/>
            </a:endParaRPr>
          </a:p>
          <a:p>
            <a:pPr marL="285750" indent="-285750">
              <a:buFont typeface="Arial" panose="020B0604020202020204" pitchFamily="34" charset="0"/>
              <a:buChar char="•"/>
            </a:pPr>
            <a:r>
              <a:rPr lang="es-CO" sz="1400" b="1" dirty="0">
                <a:latin typeface="Century Gothic" panose="020B0502020202020204" pitchFamily="34" charset="0"/>
              </a:rPr>
              <a:t>También tiene presencia en 9 puntos de la Red CADE</a:t>
            </a:r>
          </a:p>
          <a:p>
            <a:endParaRPr lang="es-CO" sz="1400" b="1" dirty="0"/>
          </a:p>
          <a:p>
            <a:endParaRPr lang="es-CO" sz="1400" b="1" dirty="0"/>
          </a:p>
        </p:txBody>
      </p:sp>
    </p:spTree>
    <p:extLst>
      <p:ext uri="{BB962C8B-B14F-4D97-AF65-F5344CB8AC3E}">
        <p14:creationId xmlns:p14="http://schemas.microsoft.com/office/powerpoint/2010/main" val="15534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462006" y="134655"/>
            <a:ext cx="6156507"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PQRS 2023 – 2024 CORTE MARZO</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9" name="CuadroTexto 8">
            <a:extLst>
              <a:ext uri="{FF2B5EF4-FFF2-40B4-BE49-F238E27FC236}">
                <a16:creationId xmlns:a16="http://schemas.microsoft.com/office/drawing/2014/main" id="{53C8E30D-FA31-4A0F-A9F8-2F8EEE6FFFB9}"/>
              </a:ext>
            </a:extLst>
          </p:cNvPr>
          <p:cNvSpPr txBox="1"/>
          <p:nvPr/>
        </p:nvSpPr>
        <p:spPr>
          <a:xfrm>
            <a:off x="8803392" y="2413337"/>
            <a:ext cx="3144767" cy="2031325"/>
          </a:xfrm>
          <a:prstGeom prst="rect">
            <a:avLst/>
          </a:prstGeom>
          <a:noFill/>
        </p:spPr>
        <p:txBody>
          <a:bodyPr wrap="square" rtlCol="0">
            <a:spAutoFit/>
          </a:bodyPr>
          <a:lstStyle/>
          <a:p>
            <a:pPr marL="285750" indent="-285750" algn="just">
              <a:buFont typeface="Arial" panose="020B0604020202020204" pitchFamily="34" charset="0"/>
              <a:buChar char="•"/>
            </a:pPr>
            <a:r>
              <a:rPr lang="es-CO" sz="1400" dirty="0">
                <a:latin typeface="Century Gothic" panose="020B0502020202020204" pitchFamily="34" charset="0"/>
                <a:cs typeface="Calibri" panose="020F0502020204030204" pitchFamily="34" charset="0"/>
              </a:rPr>
              <a:t>En esta gráfica se ve el comportamiento total de las Peticiones, Quejas, Reclamos, Recursos, Fallos de Recursos de la SSPD y Solicitudes; lo anterior con corte al mes de </a:t>
            </a:r>
            <a:r>
              <a:rPr lang="es-CO" sz="1400" b="1" dirty="0">
                <a:latin typeface="Century Gothic" panose="020B0502020202020204" pitchFamily="34" charset="0"/>
                <a:cs typeface="Calibri" panose="020F0502020204030204" pitchFamily="34" charset="0"/>
              </a:rPr>
              <a:t>marzo</a:t>
            </a:r>
            <a:r>
              <a:rPr lang="es-CO" sz="1400" dirty="0">
                <a:latin typeface="Century Gothic" panose="020B0502020202020204" pitchFamily="34" charset="0"/>
                <a:cs typeface="Calibri" panose="020F0502020204030204" pitchFamily="34" charset="0"/>
              </a:rPr>
              <a:t> para los años 2023 y 2024.</a:t>
            </a:r>
          </a:p>
          <a:p>
            <a:pPr algn="just"/>
            <a:endParaRPr lang="es-CO" sz="1400" dirty="0">
              <a:solidFill>
                <a:schemeClr val="tx1">
                  <a:lumMod val="65000"/>
                  <a:lumOff val="35000"/>
                </a:schemeClr>
              </a:solidFill>
              <a:latin typeface="Century Gothic" panose="020B050202020202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9A45A31F-239D-4238-ABE3-CB4DA27C5C4F}"/>
              </a:ext>
            </a:extLst>
          </p:cNvPr>
          <p:cNvPicPr>
            <a:picLocks noChangeAspect="1"/>
          </p:cNvPicPr>
          <p:nvPr/>
        </p:nvPicPr>
        <p:blipFill>
          <a:blip r:embed="rId3"/>
          <a:stretch>
            <a:fillRect/>
          </a:stretch>
        </p:blipFill>
        <p:spPr>
          <a:xfrm>
            <a:off x="-8878" y="522515"/>
            <a:ext cx="5257773" cy="2712706"/>
          </a:xfrm>
          <a:prstGeom prst="rect">
            <a:avLst/>
          </a:prstGeom>
        </p:spPr>
      </p:pic>
      <p:pic>
        <p:nvPicPr>
          <p:cNvPr id="8" name="Imagen 7">
            <a:extLst>
              <a:ext uri="{FF2B5EF4-FFF2-40B4-BE49-F238E27FC236}">
                <a16:creationId xmlns:a16="http://schemas.microsoft.com/office/drawing/2014/main" id="{AD31C7C1-CAF7-4B68-B45E-6E862D1ED31B}"/>
              </a:ext>
            </a:extLst>
          </p:cNvPr>
          <p:cNvPicPr>
            <a:picLocks noChangeAspect="1"/>
          </p:cNvPicPr>
          <p:nvPr/>
        </p:nvPicPr>
        <p:blipFill>
          <a:blip r:embed="rId4"/>
          <a:stretch>
            <a:fillRect/>
          </a:stretch>
        </p:blipFill>
        <p:spPr>
          <a:xfrm>
            <a:off x="1" y="3235221"/>
            <a:ext cx="5248894" cy="2734590"/>
          </a:xfrm>
          <a:prstGeom prst="rect">
            <a:avLst/>
          </a:prstGeom>
        </p:spPr>
      </p:pic>
      <p:pic>
        <p:nvPicPr>
          <p:cNvPr id="12" name="Imagen 11">
            <a:extLst>
              <a:ext uri="{FF2B5EF4-FFF2-40B4-BE49-F238E27FC236}">
                <a16:creationId xmlns:a16="http://schemas.microsoft.com/office/drawing/2014/main" id="{4D36DAD2-B47A-40DC-8177-08EE81F9D6CF}"/>
              </a:ext>
            </a:extLst>
          </p:cNvPr>
          <p:cNvPicPr>
            <a:picLocks noChangeAspect="1"/>
          </p:cNvPicPr>
          <p:nvPr/>
        </p:nvPicPr>
        <p:blipFill>
          <a:blip r:embed="rId5"/>
          <a:stretch>
            <a:fillRect/>
          </a:stretch>
        </p:blipFill>
        <p:spPr>
          <a:xfrm>
            <a:off x="5330693" y="781680"/>
            <a:ext cx="3390900" cy="1885950"/>
          </a:xfrm>
          <a:prstGeom prst="rect">
            <a:avLst/>
          </a:prstGeom>
        </p:spPr>
      </p:pic>
      <p:pic>
        <p:nvPicPr>
          <p:cNvPr id="15" name="Imagen 14">
            <a:extLst>
              <a:ext uri="{FF2B5EF4-FFF2-40B4-BE49-F238E27FC236}">
                <a16:creationId xmlns:a16="http://schemas.microsoft.com/office/drawing/2014/main" id="{502C11C0-B9EF-4DE2-BAA4-12DB7DEA7570}"/>
              </a:ext>
            </a:extLst>
          </p:cNvPr>
          <p:cNvPicPr>
            <a:picLocks noChangeAspect="1"/>
          </p:cNvPicPr>
          <p:nvPr/>
        </p:nvPicPr>
        <p:blipFill>
          <a:blip r:embed="rId6"/>
          <a:stretch>
            <a:fillRect/>
          </a:stretch>
        </p:blipFill>
        <p:spPr>
          <a:xfrm>
            <a:off x="5330693" y="3659541"/>
            <a:ext cx="3429000" cy="1885950"/>
          </a:xfrm>
          <a:prstGeom prst="rect">
            <a:avLst/>
          </a:prstGeom>
        </p:spPr>
      </p:pic>
    </p:spTree>
    <p:extLst>
      <p:ext uri="{BB962C8B-B14F-4D97-AF65-F5344CB8AC3E}">
        <p14:creationId xmlns:p14="http://schemas.microsoft.com/office/powerpoint/2010/main" val="150301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95794" y="134655"/>
            <a:ext cx="10589623" cy="269094"/>
          </a:xfrm>
          <a:prstGeom prst="rect">
            <a:avLst/>
          </a:prstGeom>
        </p:spPr>
        <p:txBody>
          <a:bodyPr anchor="t">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0258245"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LINEAL PQRS 2023 – 2024 CORTE MES DE MARZO</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10" name="CuadroTexto 9">
            <a:extLst>
              <a:ext uri="{FF2B5EF4-FFF2-40B4-BE49-F238E27FC236}">
                <a16:creationId xmlns:a16="http://schemas.microsoft.com/office/drawing/2014/main" id="{3FE1603E-ABA2-4C37-997F-0E6CD3970B0D}"/>
              </a:ext>
            </a:extLst>
          </p:cNvPr>
          <p:cNvSpPr txBox="1"/>
          <p:nvPr/>
        </p:nvSpPr>
        <p:spPr>
          <a:xfrm>
            <a:off x="496389" y="5709294"/>
            <a:ext cx="11477897" cy="261610"/>
          </a:xfrm>
          <a:prstGeom prst="rect">
            <a:avLst/>
          </a:prstGeom>
          <a:noFill/>
        </p:spPr>
        <p:txBody>
          <a:bodyPr wrap="square" rtlCol="0">
            <a:spAutoFit/>
          </a:bodyPr>
          <a:lstStyle/>
          <a:p>
            <a:pPr algn="just"/>
            <a:r>
              <a:rPr lang="es-CO" sz="1100" b="1" dirty="0">
                <a:solidFill>
                  <a:schemeClr val="accent1">
                    <a:lumMod val="50000"/>
                  </a:schemeClr>
                </a:solidFill>
                <a:highlight>
                  <a:srgbClr val="00FFFF"/>
                </a:highlight>
                <a:latin typeface="Century Gothic" panose="020B0502020202020204" pitchFamily="34" charset="0"/>
                <a:cs typeface="Calibri" panose="020F0502020204030204" pitchFamily="34" charset="0"/>
              </a:rPr>
              <a:t>En estas gráficas se visualiza el comparativo de las PQRS años 2023 v/s 2024. Específicamente en las Solicitudes se evidencia una disminución en marzo de este año</a:t>
            </a:r>
          </a:p>
        </p:txBody>
      </p:sp>
      <p:pic>
        <p:nvPicPr>
          <p:cNvPr id="3" name="Imagen 2">
            <a:extLst>
              <a:ext uri="{FF2B5EF4-FFF2-40B4-BE49-F238E27FC236}">
                <a16:creationId xmlns:a16="http://schemas.microsoft.com/office/drawing/2014/main" id="{7AD54F1F-59C3-4582-B305-972335254C0B}"/>
              </a:ext>
            </a:extLst>
          </p:cNvPr>
          <p:cNvPicPr>
            <a:picLocks noChangeAspect="1"/>
          </p:cNvPicPr>
          <p:nvPr/>
        </p:nvPicPr>
        <p:blipFill>
          <a:blip r:embed="rId3"/>
          <a:stretch>
            <a:fillRect/>
          </a:stretch>
        </p:blipFill>
        <p:spPr>
          <a:xfrm>
            <a:off x="0" y="849016"/>
            <a:ext cx="4049488" cy="2254614"/>
          </a:xfrm>
          <a:prstGeom prst="rect">
            <a:avLst/>
          </a:prstGeom>
        </p:spPr>
      </p:pic>
      <p:pic>
        <p:nvPicPr>
          <p:cNvPr id="7" name="Imagen 6">
            <a:extLst>
              <a:ext uri="{FF2B5EF4-FFF2-40B4-BE49-F238E27FC236}">
                <a16:creationId xmlns:a16="http://schemas.microsoft.com/office/drawing/2014/main" id="{616F9766-1973-4FBB-9937-9BFA83A4C28C}"/>
              </a:ext>
            </a:extLst>
          </p:cNvPr>
          <p:cNvPicPr>
            <a:picLocks noChangeAspect="1"/>
          </p:cNvPicPr>
          <p:nvPr/>
        </p:nvPicPr>
        <p:blipFill>
          <a:blip r:embed="rId4"/>
          <a:stretch>
            <a:fillRect/>
          </a:stretch>
        </p:blipFill>
        <p:spPr>
          <a:xfrm>
            <a:off x="4058195" y="875520"/>
            <a:ext cx="4043190" cy="2254614"/>
          </a:xfrm>
          <a:prstGeom prst="rect">
            <a:avLst/>
          </a:prstGeom>
        </p:spPr>
      </p:pic>
      <p:pic>
        <p:nvPicPr>
          <p:cNvPr id="11" name="Imagen 10">
            <a:extLst>
              <a:ext uri="{FF2B5EF4-FFF2-40B4-BE49-F238E27FC236}">
                <a16:creationId xmlns:a16="http://schemas.microsoft.com/office/drawing/2014/main" id="{3F9E9F9B-86CB-431F-A04E-A75ED96C39F3}"/>
              </a:ext>
            </a:extLst>
          </p:cNvPr>
          <p:cNvPicPr>
            <a:picLocks noChangeAspect="1"/>
          </p:cNvPicPr>
          <p:nvPr/>
        </p:nvPicPr>
        <p:blipFill>
          <a:blip r:embed="rId5"/>
          <a:stretch>
            <a:fillRect/>
          </a:stretch>
        </p:blipFill>
        <p:spPr>
          <a:xfrm>
            <a:off x="8118802" y="887096"/>
            <a:ext cx="4036893" cy="2254614"/>
          </a:xfrm>
          <a:prstGeom prst="rect">
            <a:avLst/>
          </a:prstGeom>
        </p:spPr>
      </p:pic>
      <p:pic>
        <p:nvPicPr>
          <p:cNvPr id="13" name="Imagen 12">
            <a:extLst>
              <a:ext uri="{FF2B5EF4-FFF2-40B4-BE49-F238E27FC236}">
                <a16:creationId xmlns:a16="http://schemas.microsoft.com/office/drawing/2014/main" id="{9215764A-BD6A-4F1A-B48A-7FC3FE912FDD}"/>
              </a:ext>
            </a:extLst>
          </p:cNvPr>
          <p:cNvPicPr>
            <a:picLocks noChangeAspect="1"/>
          </p:cNvPicPr>
          <p:nvPr/>
        </p:nvPicPr>
        <p:blipFill>
          <a:blip r:embed="rId6"/>
          <a:stretch>
            <a:fillRect/>
          </a:stretch>
        </p:blipFill>
        <p:spPr>
          <a:xfrm>
            <a:off x="4069315" y="3175341"/>
            <a:ext cx="4049487" cy="2533953"/>
          </a:xfrm>
          <a:prstGeom prst="rect">
            <a:avLst/>
          </a:prstGeom>
        </p:spPr>
      </p:pic>
      <p:pic>
        <p:nvPicPr>
          <p:cNvPr id="15" name="Imagen 14">
            <a:extLst>
              <a:ext uri="{FF2B5EF4-FFF2-40B4-BE49-F238E27FC236}">
                <a16:creationId xmlns:a16="http://schemas.microsoft.com/office/drawing/2014/main" id="{064DBEB8-F6B3-4B5E-872F-63FBE8DB93E6}"/>
              </a:ext>
            </a:extLst>
          </p:cNvPr>
          <p:cNvPicPr>
            <a:picLocks noChangeAspect="1"/>
          </p:cNvPicPr>
          <p:nvPr/>
        </p:nvPicPr>
        <p:blipFill>
          <a:blip r:embed="rId7"/>
          <a:stretch>
            <a:fillRect/>
          </a:stretch>
        </p:blipFill>
        <p:spPr>
          <a:xfrm>
            <a:off x="0" y="3167327"/>
            <a:ext cx="4049487" cy="2533953"/>
          </a:xfrm>
          <a:prstGeom prst="rect">
            <a:avLst/>
          </a:prstGeom>
        </p:spPr>
      </p:pic>
      <p:pic>
        <p:nvPicPr>
          <p:cNvPr id="18" name="Imagen 17">
            <a:extLst>
              <a:ext uri="{FF2B5EF4-FFF2-40B4-BE49-F238E27FC236}">
                <a16:creationId xmlns:a16="http://schemas.microsoft.com/office/drawing/2014/main" id="{FD80993C-51B1-497D-8311-F40023BE327D}"/>
              </a:ext>
            </a:extLst>
          </p:cNvPr>
          <p:cNvPicPr>
            <a:picLocks noChangeAspect="1"/>
          </p:cNvPicPr>
          <p:nvPr/>
        </p:nvPicPr>
        <p:blipFill>
          <a:blip r:embed="rId8"/>
          <a:stretch>
            <a:fillRect/>
          </a:stretch>
        </p:blipFill>
        <p:spPr>
          <a:xfrm>
            <a:off x="8138630" y="3148958"/>
            <a:ext cx="4017065" cy="2586719"/>
          </a:xfrm>
          <a:prstGeom prst="rect">
            <a:avLst/>
          </a:prstGeom>
        </p:spPr>
      </p:pic>
    </p:spTree>
    <p:extLst>
      <p:ext uri="{BB962C8B-B14F-4D97-AF65-F5344CB8AC3E}">
        <p14:creationId xmlns:p14="http://schemas.microsoft.com/office/powerpoint/2010/main" val="385289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382103"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CLASE Y ACTIVIDAD CORTE A MARZO</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4" name="Imagen 3">
            <a:extLst>
              <a:ext uri="{FF2B5EF4-FFF2-40B4-BE49-F238E27FC236}">
                <a16:creationId xmlns:a16="http://schemas.microsoft.com/office/drawing/2014/main" id="{E282B101-91C3-47C4-A07D-122F649B85F2}"/>
              </a:ext>
            </a:extLst>
          </p:cNvPr>
          <p:cNvPicPr>
            <a:picLocks noChangeAspect="1"/>
          </p:cNvPicPr>
          <p:nvPr/>
        </p:nvPicPr>
        <p:blipFill>
          <a:blip r:embed="rId3"/>
          <a:stretch>
            <a:fillRect/>
          </a:stretch>
        </p:blipFill>
        <p:spPr>
          <a:xfrm>
            <a:off x="0" y="522514"/>
            <a:ext cx="8574146" cy="2720409"/>
          </a:xfrm>
          <a:prstGeom prst="rect">
            <a:avLst/>
          </a:prstGeom>
        </p:spPr>
      </p:pic>
      <p:pic>
        <p:nvPicPr>
          <p:cNvPr id="7" name="Imagen 6">
            <a:extLst>
              <a:ext uri="{FF2B5EF4-FFF2-40B4-BE49-F238E27FC236}">
                <a16:creationId xmlns:a16="http://schemas.microsoft.com/office/drawing/2014/main" id="{702C3F9D-FCA5-4618-93F2-A2C935C3EBBE}"/>
              </a:ext>
            </a:extLst>
          </p:cNvPr>
          <p:cNvPicPr>
            <a:picLocks noChangeAspect="1"/>
          </p:cNvPicPr>
          <p:nvPr/>
        </p:nvPicPr>
        <p:blipFill>
          <a:blip r:embed="rId4"/>
          <a:stretch>
            <a:fillRect/>
          </a:stretch>
        </p:blipFill>
        <p:spPr>
          <a:xfrm>
            <a:off x="3521414" y="3242923"/>
            <a:ext cx="8574146" cy="2720409"/>
          </a:xfrm>
          <a:prstGeom prst="rect">
            <a:avLst/>
          </a:prstGeom>
        </p:spPr>
      </p:pic>
    </p:spTree>
    <p:extLst>
      <p:ext uri="{BB962C8B-B14F-4D97-AF65-F5344CB8AC3E}">
        <p14:creationId xmlns:p14="http://schemas.microsoft.com/office/powerpoint/2010/main" val="64988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382103"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CLASE Y ACTIVIDAD CORTE A MARZO</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4" name="Imagen 3">
            <a:extLst>
              <a:ext uri="{FF2B5EF4-FFF2-40B4-BE49-F238E27FC236}">
                <a16:creationId xmlns:a16="http://schemas.microsoft.com/office/drawing/2014/main" id="{F6BE41C9-25B5-4025-9573-EEEFF2BF7831}"/>
              </a:ext>
            </a:extLst>
          </p:cNvPr>
          <p:cNvPicPr>
            <a:picLocks noChangeAspect="1"/>
          </p:cNvPicPr>
          <p:nvPr/>
        </p:nvPicPr>
        <p:blipFill>
          <a:blip r:embed="rId3"/>
          <a:stretch>
            <a:fillRect/>
          </a:stretch>
        </p:blipFill>
        <p:spPr>
          <a:xfrm>
            <a:off x="112759" y="560060"/>
            <a:ext cx="7855130" cy="2773584"/>
          </a:xfrm>
          <a:prstGeom prst="rect">
            <a:avLst/>
          </a:prstGeom>
        </p:spPr>
      </p:pic>
      <p:pic>
        <p:nvPicPr>
          <p:cNvPr id="7" name="Imagen 6">
            <a:extLst>
              <a:ext uri="{FF2B5EF4-FFF2-40B4-BE49-F238E27FC236}">
                <a16:creationId xmlns:a16="http://schemas.microsoft.com/office/drawing/2014/main" id="{97CB7915-46D8-48BD-981F-34BF292A64C2}"/>
              </a:ext>
            </a:extLst>
          </p:cNvPr>
          <p:cNvPicPr>
            <a:picLocks noChangeAspect="1"/>
          </p:cNvPicPr>
          <p:nvPr/>
        </p:nvPicPr>
        <p:blipFill>
          <a:blip r:embed="rId4"/>
          <a:stretch>
            <a:fillRect/>
          </a:stretch>
        </p:blipFill>
        <p:spPr>
          <a:xfrm>
            <a:off x="3939702" y="3371189"/>
            <a:ext cx="8164317" cy="2631226"/>
          </a:xfrm>
          <a:prstGeom prst="rect">
            <a:avLst/>
          </a:prstGeom>
        </p:spPr>
      </p:pic>
    </p:spTree>
    <p:extLst>
      <p:ext uri="{BB962C8B-B14F-4D97-AF65-F5344CB8AC3E}">
        <p14:creationId xmlns:p14="http://schemas.microsoft.com/office/powerpoint/2010/main" val="322228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382103"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CLASE Y ACTIVIDAD CORTE A MARZO</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3" name="Imagen 2">
            <a:extLst>
              <a:ext uri="{FF2B5EF4-FFF2-40B4-BE49-F238E27FC236}">
                <a16:creationId xmlns:a16="http://schemas.microsoft.com/office/drawing/2014/main" id="{A5066686-D807-4A7C-914D-8A7D7AE6971A}"/>
              </a:ext>
            </a:extLst>
          </p:cNvPr>
          <p:cNvPicPr>
            <a:picLocks noChangeAspect="1"/>
          </p:cNvPicPr>
          <p:nvPr/>
        </p:nvPicPr>
        <p:blipFill>
          <a:blip r:embed="rId3"/>
          <a:stretch>
            <a:fillRect/>
          </a:stretch>
        </p:blipFill>
        <p:spPr>
          <a:xfrm>
            <a:off x="117781" y="625400"/>
            <a:ext cx="8698858" cy="2687659"/>
          </a:xfrm>
          <a:prstGeom prst="rect">
            <a:avLst/>
          </a:prstGeom>
        </p:spPr>
      </p:pic>
      <p:pic>
        <p:nvPicPr>
          <p:cNvPr id="5" name="Imagen 4">
            <a:extLst>
              <a:ext uri="{FF2B5EF4-FFF2-40B4-BE49-F238E27FC236}">
                <a16:creationId xmlns:a16="http://schemas.microsoft.com/office/drawing/2014/main" id="{EBDA8CBC-5C7B-416F-BF8D-40494EDFED28}"/>
              </a:ext>
            </a:extLst>
          </p:cNvPr>
          <p:cNvPicPr>
            <a:picLocks noChangeAspect="1"/>
          </p:cNvPicPr>
          <p:nvPr/>
        </p:nvPicPr>
        <p:blipFill>
          <a:blip r:embed="rId4"/>
          <a:stretch>
            <a:fillRect/>
          </a:stretch>
        </p:blipFill>
        <p:spPr>
          <a:xfrm>
            <a:off x="4467209" y="3394163"/>
            <a:ext cx="6914893" cy="2625454"/>
          </a:xfrm>
          <a:prstGeom prst="rect">
            <a:avLst/>
          </a:prstGeom>
        </p:spPr>
      </p:pic>
    </p:spTree>
    <p:extLst>
      <p:ext uri="{BB962C8B-B14F-4D97-AF65-F5344CB8AC3E}">
        <p14:creationId xmlns:p14="http://schemas.microsoft.com/office/powerpoint/2010/main" val="346829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965577"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CLASE DE USO CORTE A MARZO 2023 - 2024</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3" name="Imagen 2">
            <a:extLst>
              <a:ext uri="{FF2B5EF4-FFF2-40B4-BE49-F238E27FC236}">
                <a16:creationId xmlns:a16="http://schemas.microsoft.com/office/drawing/2014/main" id="{90A863BA-E38B-44A3-B431-A62D6501AE92}"/>
              </a:ext>
            </a:extLst>
          </p:cNvPr>
          <p:cNvPicPr>
            <a:picLocks noChangeAspect="1"/>
          </p:cNvPicPr>
          <p:nvPr/>
        </p:nvPicPr>
        <p:blipFill>
          <a:blip r:embed="rId3"/>
          <a:stretch>
            <a:fillRect/>
          </a:stretch>
        </p:blipFill>
        <p:spPr>
          <a:xfrm>
            <a:off x="2130357" y="541326"/>
            <a:ext cx="6992768" cy="5430554"/>
          </a:xfrm>
          <a:prstGeom prst="rect">
            <a:avLst/>
          </a:prstGeom>
        </p:spPr>
      </p:pic>
    </p:spTree>
    <p:extLst>
      <p:ext uri="{BB962C8B-B14F-4D97-AF65-F5344CB8AC3E}">
        <p14:creationId xmlns:p14="http://schemas.microsoft.com/office/powerpoint/2010/main" val="48948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21655</TotalTime>
  <Words>1079</Words>
  <Application>Microsoft Office PowerPoint</Application>
  <PresentationFormat>Panorámica</PresentationFormat>
  <Paragraphs>107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Arial Black</vt:lpstr>
      <vt:lpstr>Calibri</vt:lpstr>
      <vt:lpstr>Calibri Light</vt:lpstr>
      <vt:lpstr>Century Gothic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Vasquez Balanta</dc:creator>
  <cp:lastModifiedBy>Hugo Mauricio D Vivero Rodriguez</cp:lastModifiedBy>
  <cp:revision>283</cp:revision>
  <cp:lastPrinted>2024-01-15T18:50:11Z</cp:lastPrinted>
  <dcterms:created xsi:type="dcterms:W3CDTF">2020-08-10T12:19:35Z</dcterms:created>
  <dcterms:modified xsi:type="dcterms:W3CDTF">2024-04-08T20:14:08Z</dcterms:modified>
</cp:coreProperties>
</file>