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4" r:id="rId3"/>
    <p:sldId id="297" r:id="rId4"/>
    <p:sldId id="298" r:id="rId5"/>
    <p:sldId id="300" r:id="rId6"/>
    <p:sldId id="301" r:id="rId7"/>
    <p:sldId id="307" r:id="rId8"/>
    <p:sldId id="308" r:id="rId9"/>
    <p:sldId id="309" r:id="rId10"/>
    <p:sldId id="304" r:id="rId11"/>
    <p:sldId id="305" r:id="rId12"/>
    <p:sldId id="265"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Vasquez Balanta" initials="EVB" lastIdx="1" clrIdx="0">
    <p:extLst>
      <p:ext uri="{19B8F6BF-5375-455C-9EA6-DF929625EA0E}">
        <p15:presenceInfo xmlns:p15="http://schemas.microsoft.com/office/powerpoint/2012/main" userId="20e1d2fb25cbd9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6357" autoAdjust="0"/>
  </p:normalViewPr>
  <p:slideViewPr>
    <p:cSldViewPr snapToGrid="0">
      <p:cViewPr varScale="1">
        <p:scale>
          <a:sx n="68" d="100"/>
          <a:sy n="68" d="100"/>
        </p:scale>
        <p:origin x="6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5B5A8E-410D-4FB7-9F4A-6E69CA2C16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3545"/>
            <a:ext cx="12192000" cy="6858000"/>
          </a:xfrm>
          <a:prstGeom prst="rect">
            <a:avLst/>
          </a:prstGeom>
        </p:spPr>
      </p:pic>
      <p:pic>
        <p:nvPicPr>
          <p:cNvPr id="4" name="Imagen 3">
            <a:extLst>
              <a:ext uri="{FF2B5EF4-FFF2-40B4-BE49-F238E27FC236}">
                <a16:creationId xmlns:a16="http://schemas.microsoft.com/office/drawing/2014/main" id="{39EC7EA2-C2DF-2AEC-CC78-8957E215EEA9}"/>
              </a:ext>
            </a:extLst>
          </p:cNvPr>
          <p:cNvPicPr>
            <a:picLocks noChangeAspect="1"/>
          </p:cNvPicPr>
          <p:nvPr/>
        </p:nvPicPr>
        <p:blipFill>
          <a:blip r:embed="rId3"/>
          <a:stretch>
            <a:fillRect/>
          </a:stretch>
        </p:blipFill>
        <p:spPr>
          <a:xfrm>
            <a:off x="4187429" y="5355237"/>
            <a:ext cx="3817142" cy="853178"/>
          </a:xfrm>
          <a:prstGeom prst="rect">
            <a:avLst/>
          </a:prstGeom>
        </p:spPr>
      </p:pic>
      <p:sp>
        <p:nvSpPr>
          <p:cNvPr id="7" name="CuadroTexto 6">
            <a:extLst>
              <a:ext uri="{FF2B5EF4-FFF2-40B4-BE49-F238E27FC236}">
                <a16:creationId xmlns:a16="http://schemas.microsoft.com/office/drawing/2014/main" id="{D6F99864-D834-9CC9-4058-1EC20F9024F0}"/>
              </a:ext>
            </a:extLst>
          </p:cNvPr>
          <p:cNvSpPr txBox="1"/>
          <p:nvPr/>
        </p:nvSpPr>
        <p:spPr>
          <a:xfrm>
            <a:off x="478631" y="1371724"/>
            <a:ext cx="6602653" cy="2862322"/>
          </a:xfrm>
          <a:prstGeom prst="rect">
            <a:avLst/>
          </a:prstGeom>
          <a:noFill/>
        </p:spPr>
        <p:txBody>
          <a:bodyPr wrap="square" rtlCol="0">
            <a:spAutoFit/>
          </a:bodyPr>
          <a:lstStyle/>
          <a:p>
            <a:pPr>
              <a:lnSpc>
                <a:spcPts val="5400"/>
              </a:lnSpc>
            </a:pPr>
            <a:r>
              <a:rPr lang="es-CO" sz="4800" b="1" dirty="0">
                <a:solidFill>
                  <a:schemeClr val="bg1"/>
                </a:solidFill>
                <a:latin typeface="Arial Black" panose="020B0604020202020204" pitchFamily="34" charset="0"/>
                <a:cs typeface="Arial Black" panose="020B0604020202020204" pitchFamily="34" charset="0"/>
              </a:rPr>
              <a:t>EMPRESA DE ACUEDUCTO Y ALCANTARILLADO DE BOGOTÁ E.S.P. </a:t>
            </a:r>
          </a:p>
        </p:txBody>
      </p:sp>
      <p:sp>
        <p:nvSpPr>
          <p:cNvPr id="9" name="CuadroTexto 8">
            <a:extLst>
              <a:ext uri="{FF2B5EF4-FFF2-40B4-BE49-F238E27FC236}">
                <a16:creationId xmlns:a16="http://schemas.microsoft.com/office/drawing/2014/main" id="{10B1B100-A22F-A76A-6DF2-BE31962D95C1}"/>
              </a:ext>
            </a:extLst>
          </p:cNvPr>
          <p:cNvSpPr txBox="1"/>
          <p:nvPr/>
        </p:nvSpPr>
        <p:spPr>
          <a:xfrm>
            <a:off x="7761766" y="1525613"/>
            <a:ext cx="3951601" cy="2554545"/>
          </a:xfrm>
          <a:prstGeom prst="rect">
            <a:avLst/>
          </a:prstGeom>
          <a:noFill/>
        </p:spPr>
        <p:txBody>
          <a:bodyPr wrap="square" rtlCol="0">
            <a:spAutoFit/>
          </a:bodyPr>
          <a:lstStyle/>
          <a:p>
            <a:pPr>
              <a:lnSpc>
                <a:spcPts val="4000"/>
              </a:lnSpc>
            </a:pPr>
            <a:r>
              <a:rPr lang="es-CO" sz="4000" dirty="0">
                <a:solidFill>
                  <a:schemeClr val="bg1"/>
                </a:solidFill>
                <a:latin typeface="Arial" panose="020B0604020202020204" pitchFamily="34" charset="0"/>
                <a:cs typeface="Arial" panose="020B0604020202020204" pitchFamily="34" charset="0"/>
              </a:rPr>
              <a:t>MÁS CERCA DE NUESTROS USUARIOS</a:t>
            </a:r>
          </a:p>
          <a:p>
            <a:pPr>
              <a:lnSpc>
                <a:spcPts val="2400"/>
              </a:lnSpc>
            </a:pPr>
            <a:r>
              <a:rPr lang="es-CO" sz="2400" spc="300" dirty="0">
                <a:solidFill>
                  <a:schemeClr val="bg1"/>
                </a:solidFill>
                <a:latin typeface="Arial" panose="020B0604020202020204" pitchFamily="34" charset="0"/>
                <a:cs typeface="Arial" panose="020B0604020202020204" pitchFamily="34" charset="0"/>
              </a:rPr>
              <a:t>CONSOLIDADO PQRS MES DE </a:t>
            </a:r>
            <a:r>
              <a:rPr lang="es-CO" sz="2400" b="1" spc="300" dirty="0">
                <a:solidFill>
                  <a:schemeClr val="bg1"/>
                </a:solidFill>
                <a:latin typeface="Arial" panose="020B0604020202020204" pitchFamily="34" charset="0"/>
                <a:cs typeface="Arial" panose="020B0604020202020204" pitchFamily="34" charset="0"/>
              </a:rPr>
              <a:t>ABRIL 2024</a:t>
            </a:r>
          </a:p>
        </p:txBody>
      </p:sp>
    </p:spTree>
    <p:extLst>
      <p:ext uri="{BB962C8B-B14F-4D97-AF65-F5344CB8AC3E}">
        <p14:creationId xmlns:p14="http://schemas.microsoft.com/office/powerpoint/2010/main" val="115915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9831979"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CANALES DE ATENCIÓN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AA31B428-81F9-4B7B-95F5-AC1745495CFE}"/>
              </a:ext>
            </a:extLst>
          </p:cNvPr>
          <p:cNvSpPr txBox="1"/>
          <p:nvPr/>
        </p:nvSpPr>
        <p:spPr>
          <a:xfrm>
            <a:off x="10028950" y="1921335"/>
            <a:ext cx="2063932" cy="2292935"/>
          </a:xfrm>
          <a:prstGeom prst="rect">
            <a:avLst/>
          </a:prstGeom>
          <a:noFill/>
        </p:spPr>
        <p:txBody>
          <a:bodyPr wrap="square" rtlCol="0">
            <a:spAutoFit/>
          </a:bodyPr>
          <a:lstStyle/>
          <a:p>
            <a:pPr algn="just"/>
            <a:r>
              <a:rPr lang="es-MX" sz="1100" b="1" dirty="0">
                <a:latin typeface="Century Gothic" panose="020B0502020202020204" pitchFamily="34" charset="0"/>
              </a:rPr>
              <a:t>*Es importante aclarar que los datos del canal telefónico son todos aquellos que ameritan generación de contacto en Sistema de Información Comercial.</a:t>
            </a:r>
          </a:p>
          <a:p>
            <a:pPr algn="just"/>
            <a:r>
              <a:rPr lang="es-MX" sz="1100" dirty="0">
                <a:latin typeface="Century Gothic" panose="020B0502020202020204" pitchFamily="34" charset="0"/>
              </a:rPr>
              <a:t>No todas las llamadas que entran a la línea 116 son registradas en SAP, ejemplo horarios de atención, datos de apertura de caminatas ecológicas, etc. </a:t>
            </a:r>
            <a:endParaRPr lang="es-CO" sz="1100" dirty="0">
              <a:latin typeface="Century Gothic" panose="020B0502020202020204" pitchFamily="34" charset="0"/>
            </a:endParaRPr>
          </a:p>
        </p:txBody>
      </p:sp>
      <p:pic>
        <p:nvPicPr>
          <p:cNvPr id="14" name="Imagen 13">
            <a:extLst>
              <a:ext uri="{FF2B5EF4-FFF2-40B4-BE49-F238E27FC236}">
                <a16:creationId xmlns:a16="http://schemas.microsoft.com/office/drawing/2014/main" id="{AC963B4E-07D7-4D50-89D4-C9B51AF7378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152442" y="4643557"/>
            <a:ext cx="808011" cy="808011"/>
          </a:xfrm>
          <a:prstGeom prst="rect">
            <a:avLst/>
          </a:prstGeom>
        </p:spPr>
      </p:pic>
      <p:pic>
        <p:nvPicPr>
          <p:cNvPr id="15" name="Imagen 14">
            <a:extLst>
              <a:ext uri="{FF2B5EF4-FFF2-40B4-BE49-F238E27FC236}">
                <a16:creationId xmlns:a16="http://schemas.microsoft.com/office/drawing/2014/main" id="{246FB8D9-3A88-4CAA-8147-DAAD1963E66B}"/>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82087" y="4643557"/>
            <a:ext cx="401695" cy="401695"/>
          </a:xfrm>
          <a:prstGeom prst="rect">
            <a:avLst/>
          </a:prstGeom>
        </p:spPr>
      </p:pic>
      <p:pic>
        <p:nvPicPr>
          <p:cNvPr id="16" name="Imagen 15">
            <a:extLst>
              <a:ext uri="{FF2B5EF4-FFF2-40B4-BE49-F238E27FC236}">
                <a16:creationId xmlns:a16="http://schemas.microsoft.com/office/drawing/2014/main" id="{8475233C-D059-48CA-8E6C-F210AFA4C916}"/>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383782" y="5045252"/>
            <a:ext cx="320564" cy="320564"/>
          </a:xfrm>
          <a:prstGeom prst="rect">
            <a:avLst/>
          </a:prstGeom>
        </p:spPr>
      </p:pic>
      <p:pic>
        <p:nvPicPr>
          <p:cNvPr id="17" name="Imagen 16">
            <a:extLst>
              <a:ext uri="{FF2B5EF4-FFF2-40B4-BE49-F238E27FC236}">
                <a16:creationId xmlns:a16="http://schemas.microsoft.com/office/drawing/2014/main" id="{47DD0056-51F0-47A8-B620-F2265C0952AC}"/>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800599" y="5451568"/>
            <a:ext cx="319058" cy="319058"/>
          </a:xfrm>
          <a:prstGeom prst="rect">
            <a:avLst/>
          </a:prstGeom>
        </p:spPr>
      </p:pic>
      <p:pic>
        <p:nvPicPr>
          <p:cNvPr id="4" name="Imagen 3">
            <a:extLst>
              <a:ext uri="{FF2B5EF4-FFF2-40B4-BE49-F238E27FC236}">
                <a16:creationId xmlns:a16="http://schemas.microsoft.com/office/drawing/2014/main" id="{98CFE275-7639-4F93-A701-7F83F1A2E890}"/>
              </a:ext>
            </a:extLst>
          </p:cNvPr>
          <p:cNvPicPr>
            <a:picLocks noChangeAspect="1"/>
          </p:cNvPicPr>
          <p:nvPr/>
        </p:nvPicPr>
        <p:blipFill>
          <a:blip r:embed="rId7"/>
          <a:stretch>
            <a:fillRect/>
          </a:stretch>
        </p:blipFill>
        <p:spPr>
          <a:xfrm>
            <a:off x="63001" y="668797"/>
            <a:ext cx="9705975" cy="2505075"/>
          </a:xfrm>
          <a:prstGeom prst="rect">
            <a:avLst/>
          </a:prstGeom>
        </p:spPr>
      </p:pic>
      <p:pic>
        <p:nvPicPr>
          <p:cNvPr id="7" name="Imagen 6">
            <a:extLst>
              <a:ext uri="{FF2B5EF4-FFF2-40B4-BE49-F238E27FC236}">
                <a16:creationId xmlns:a16="http://schemas.microsoft.com/office/drawing/2014/main" id="{9B450441-4D13-492D-8124-56E3C7B90AB0}"/>
              </a:ext>
            </a:extLst>
          </p:cNvPr>
          <p:cNvPicPr>
            <a:picLocks noChangeAspect="1"/>
          </p:cNvPicPr>
          <p:nvPr/>
        </p:nvPicPr>
        <p:blipFill>
          <a:blip r:embed="rId8"/>
          <a:stretch>
            <a:fillRect/>
          </a:stretch>
        </p:blipFill>
        <p:spPr>
          <a:xfrm>
            <a:off x="64494" y="3160496"/>
            <a:ext cx="9667875" cy="2733675"/>
          </a:xfrm>
          <a:prstGeom prst="rect">
            <a:avLst/>
          </a:prstGeom>
        </p:spPr>
      </p:pic>
    </p:spTree>
    <p:extLst>
      <p:ext uri="{BB962C8B-B14F-4D97-AF65-F5344CB8AC3E}">
        <p14:creationId xmlns:p14="http://schemas.microsoft.com/office/powerpoint/2010/main" val="158948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1" y="115844"/>
            <a:ext cx="6487886"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INFORMACIÓN DE INTERÉS</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8" name="Imagen 7">
            <a:extLst>
              <a:ext uri="{FF2B5EF4-FFF2-40B4-BE49-F238E27FC236}">
                <a16:creationId xmlns:a16="http://schemas.microsoft.com/office/drawing/2014/main" id="{52D013E3-EFF6-46A7-9FCC-6E55F6710170}"/>
              </a:ext>
            </a:extLst>
          </p:cNvPr>
          <p:cNvPicPr>
            <a:picLocks noChangeAspect="1"/>
          </p:cNvPicPr>
          <p:nvPr/>
        </p:nvPicPr>
        <p:blipFill>
          <a:blip r:embed="rId3"/>
          <a:stretch>
            <a:fillRect/>
          </a:stretch>
        </p:blipFill>
        <p:spPr>
          <a:xfrm>
            <a:off x="3309518" y="522515"/>
            <a:ext cx="5454434" cy="2388746"/>
          </a:xfrm>
          <a:prstGeom prst="rect">
            <a:avLst/>
          </a:prstGeom>
        </p:spPr>
      </p:pic>
      <p:sp>
        <p:nvSpPr>
          <p:cNvPr id="14" name="CuadroTexto 13">
            <a:extLst>
              <a:ext uri="{FF2B5EF4-FFF2-40B4-BE49-F238E27FC236}">
                <a16:creationId xmlns:a16="http://schemas.microsoft.com/office/drawing/2014/main" id="{F84B384B-6FC9-46CC-944C-B78FF54E283C}"/>
              </a:ext>
            </a:extLst>
          </p:cNvPr>
          <p:cNvSpPr txBox="1"/>
          <p:nvPr/>
        </p:nvSpPr>
        <p:spPr>
          <a:xfrm>
            <a:off x="182880" y="3030026"/>
            <a:ext cx="11774658" cy="3093154"/>
          </a:xfrm>
          <a:prstGeom prst="rect">
            <a:avLst/>
          </a:prstGeom>
          <a:noFill/>
        </p:spPr>
        <p:txBody>
          <a:bodyPr wrap="square">
            <a:spAutoFit/>
          </a:bodyPr>
          <a:lstStyle/>
          <a:p>
            <a:pPr algn="just" rtl="0">
              <a:buFont typeface="Arial" panose="020B0604020202020204" pitchFamily="34" charset="0"/>
              <a:buChar char="•"/>
            </a:pPr>
            <a:r>
              <a:rPr lang="es-MX" sz="1300" i="1" dirty="0">
                <a:latin typeface="Arial" panose="020B0604020202020204" pitchFamily="34" charset="0"/>
                <a:cs typeface="Arial" panose="020B0604020202020204" pitchFamily="34" charset="0"/>
              </a:rPr>
              <a:t>En promedio se redujo el consumo a 15,7 m3/segundo lo que significa un ahorro total de 2.472.768 metros cúbicos.</a:t>
            </a:r>
            <a:endParaRPr lang="es-MX" sz="1300" dirty="0">
              <a:latin typeface="Arial" panose="020B0604020202020204" pitchFamily="34" charset="0"/>
              <a:cs typeface="Arial" panose="020B0604020202020204" pitchFamily="34" charset="0"/>
            </a:endParaRPr>
          </a:p>
          <a:p>
            <a:pPr algn="just" rtl="0">
              <a:buFont typeface="Arial" panose="020B0604020202020204" pitchFamily="34" charset="0"/>
              <a:buChar char="•"/>
            </a:pPr>
            <a:r>
              <a:rPr lang="es-MX" sz="1300" i="1" dirty="0">
                <a:latin typeface="Arial" panose="020B0604020202020204" pitchFamily="34" charset="0"/>
                <a:cs typeface="Arial" panose="020B0604020202020204" pitchFamily="34" charset="0"/>
              </a:rPr>
              <a:t>La presencia de las lluvias alivian, pero no garantizan un llenado óptimo de los embalses.</a:t>
            </a:r>
            <a:endParaRPr lang="es-MX" sz="1300" dirty="0">
              <a:latin typeface="Arial" panose="020B0604020202020204" pitchFamily="34" charset="0"/>
              <a:cs typeface="Arial" panose="020B0604020202020204" pitchFamily="34" charset="0"/>
            </a:endParaRPr>
          </a:p>
          <a:p>
            <a:pPr algn="just" rtl="0">
              <a:buFont typeface="Arial" panose="020B0604020202020204" pitchFamily="34" charset="0"/>
              <a:buChar char="•"/>
            </a:pPr>
            <a:r>
              <a:rPr lang="es-MX" sz="1300" i="1" dirty="0">
                <a:latin typeface="Arial" panose="020B0604020202020204" pitchFamily="34" charset="0"/>
                <a:cs typeface="Arial" panose="020B0604020202020204" pitchFamily="34" charset="0"/>
              </a:rPr>
              <a:t>El compromiso de la ciudadanía es fundamental y permite que la meta de ahorro esté cada vez más cerca.</a:t>
            </a:r>
            <a:endParaRPr lang="es-MX" sz="1300" dirty="0">
              <a:latin typeface="Arial" panose="020B0604020202020204" pitchFamily="34" charset="0"/>
              <a:cs typeface="Arial" panose="020B0604020202020204" pitchFamily="34" charset="0"/>
            </a:endParaRPr>
          </a:p>
          <a:p>
            <a:pPr algn="just" rtl="0">
              <a:buFont typeface="Arial" panose="020B0604020202020204" pitchFamily="34" charset="0"/>
              <a:buChar char="•"/>
            </a:pPr>
            <a:r>
              <a:rPr lang="es-MX" sz="1300" i="1" dirty="0">
                <a:latin typeface="Arial" panose="020B0604020202020204" pitchFamily="34" charset="0"/>
                <a:cs typeface="Arial" panose="020B0604020202020204" pitchFamily="34" charset="0"/>
              </a:rPr>
              <a:t>“Estamos convencidos que con un esfuerzo adicional podremos llegar a esas cifras ideales que hemos planteado como lograr 15 metros cúbicos por segundo”, aseguró el alcalde Galán.</a:t>
            </a:r>
            <a:endParaRPr lang="es-MX" sz="1300" dirty="0">
              <a:latin typeface="Arial" panose="020B0604020202020204" pitchFamily="34" charset="0"/>
              <a:cs typeface="Arial" panose="020B0604020202020204" pitchFamily="34" charset="0"/>
            </a:endParaRPr>
          </a:p>
          <a:p>
            <a:pPr algn="just" rtl="0"/>
            <a:r>
              <a:rPr lang="es-MX" sz="1300" dirty="0">
                <a:latin typeface="Arial" panose="020B0604020202020204" pitchFamily="34" charset="0"/>
                <a:cs typeface="Arial" panose="020B0604020202020204" pitchFamily="34" charset="0"/>
              </a:rPr>
              <a:t>Tras 15 días de restricciones del servicio de agua en Bogotá y en los municipios abastecidos por la Empresa de Acueducto y Alcantarillado de Bogotá (EAAB), el alcalde Mayor Carlos Fernando Galán, informó que se mantiene el actual esquema como medida para prevenir el desabastecimiento en la ciudad ante el bajo nivel de agua en los embalses del sistema Chingaza. “Hemos tomado la decisión de mantener las restricciones como están en este momento”, anunció el mandatario.</a:t>
            </a:r>
          </a:p>
          <a:p>
            <a:pPr algn="just" rtl="0"/>
            <a:r>
              <a:rPr lang="es-MX" sz="1300" dirty="0">
                <a:latin typeface="Arial" panose="020B0604020202020204" pitchFamily="34" charset="0"/>
                <a:cs typeface="Arial" panose="020B0604020202020204" pitchFamily="34" charset="0"/>
              </a:rPr>
              <a:t>El alcalde Galán comentó que las medidas no se cambiarán porque han tenido un impacto positivo y muy cerca de lo esperado: “estamos convencidos que con un esfuerzo adicional podremos llegar a esas cifras ideales que hemos planteado como lograr 15 metros cúbicos por segundo”.</a:t>
            </a:r>
            <a:br>
              <a:rPr lang="es-MX" sz="1300" dirty="0">
                <a:latin typeface="Arial" panose="020B0604020202020204" pitchFamily="34" charset="0"/>
                <a:cs typeface="Arial" panose="020B0604020202020204" pitchFamily="34" charset="0"/>
              </a:rPr>
            </a:br>
            <a:r>
              <a:rPr lang="es-MX" sz="1300" dirty="0">
                <a:latin typeface="Arial" panose="020B0604020202020204" pitchFamily="34" charset="0"/>
                <a:cs typeface="Arial" panose="020B0604020202020204" pitchFamily="34" charset="0"/>
              </a:rPr>
              <a:t>Esta situación evita, por ahora, el endurecimiento de la medida y permite continuar con cortes de agua de 24 horas más el tiempo de recuperación de servicio a lo largo de nueve turnos.</a:t>
            </a:r>
          </a:p>
          <a:p>
            <a:pPr algn="just" rtl="0"/>
            <a:r>
              <a:rPr lang="es-MX" sz="1300" dirty="0">
                <a:latin typeface="Arial" panose="020B0604020202020204" pitchFamily="34" charset="0"/>
                <a:cs typeface="Arial" panose="020B0604020202020204" pitchFamily="34" charset="0"/>
              </a:rPr>
              <a:t>En las dos primeras semanas de evaluación de la medida, la ciudad se acerca a los 15 metros cúbicos por segundo en el consumo de agua y las lluvias de los últimos días muestran una leve recuperación de los embalses.</a:t>
            </a:r>
          </a:p>
        </p:txBody>
      </p:sp>
    </p:spTree>
    <p:extLst>
      <p:ext uri="{BB962C8B-B14F-4D97-AF65-F5344CB8AC3E}">
        <p14:creationId xmlns:p14="http://schemas.microsoft.com/office/powerpoint/2010/main" val="164060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F6857C6-A808-0E50-EA85-0BF89A409A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B1DA6A0E-9A56-934D-5E98-4469AFFCE1F2}"/>
              </a:ext>
            </a:extLst>
          </p:cNvPr>
          <p:cNvPicPr>
            <a:picLocks noChangeAspect="1"/>
          </p:cNvPicPr>
          <p:nvPr/>
        </p:nvPicPr>
        <p:blipFill>
          <a:blip r:embed="rId3"/>
          <a:stretch>
            <a:fillRect/>
          </a:stretch>
        </p:blipFill>
        <p:spPr>
          <a:xfrm>
            <a:off x="3815316" y="2668772"/>
            <a:ext cx="4561368" cy="1520456"/>
          </a:xfrm>
          <a:prstGeom prst="rect">
            <a:avLst/>
          </a:prstGeom>
        </p:spPr>
      </p:pic>
      <p:sp>
        <p:nvSpPr>
          <p:cNvPr id="8" name="CuadroTexto 7">
            <a:extLst>
              <a:ext uri="{FF2B5EF4-FFF2-40B4-BE49-F238E27FC236}">
                <a16:creationId xmlns:a16="http://schemas.microsoft.com/office/drawing/2014/main" id="{F065F4DE-ECF1-4499-B239-C1D8FEAF3FC0}"/>
              </a:ext>
            </a:extLst>
          </p:cNvPr>
          <p:cNvSpPr txBox="1"/>
          <p:nvPr/>
        </p:nvSpPr>
        <p:spPr>
          <a:xfrm>
            <a:off x="4678135" y="1899331"/>
            <a:ext cx="2835729" cy="769441"/>
          </a:xfrm>
          <a:prstGeom prst="rect">
            <a:avLst/>
          </a:prstGeom>
          <a:noFill/>
        </p:spPr>
        <p:txBody>
          <a:bodyPr wrap="square">
            <a:spAutoFit/>
          </a:bodyPr>
          <a:lstStyle/>
          <a:p>
            <a:r>
              <a:rPr lang="es-CO" sz="4400" b="1" dirty="0">
                <a:solidFill>
                  <a:schemeClr val="bg1"/>
                </a:solidFill>
                <a:latin typeface="Arial" panose="020B0604020202020204" pitchFamily="34" charset="0"/>
                <a:cs typeface="Arial" panose="020B0604020202020204" pitchFamily="34" charset="0"/>
              </a:rPr>
              <a:t>GRACIAS</a:t>
            </a:r>
            <a:endParaRPr lang="es-CO" sz="4400" b="1" dirty="0"/>
          </a:p>
        </p:txBody>
      </p:sp>
    </p:spTree>
    <p:extLst>
      <p:ext uri="{BB962C8B-B14F-4D97-AF65-F5344CB8AC3E}">
        <p14:creationId xmlns:p14="http://schemas.microsoft.com/office/powerpoint/2010/main" val="405999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2"/>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9" name="CuadroTexto 98">
            <a:extLst>
              <a:ext uri="{FF2B5EF4-FFF2-40B4-BE49-F238E27FC236}">
                <a16:creationId xmlns:a16="http://schemas.microsoft.com/office/drawing/2014/main" id="{54875AB3-24D7-47DA-B685-1D53A80837B4}"/>
              </a:ext>
            </a:extLst>
          </p:cNvPr>
          <p:cNvSpPr txBox="1"/>
          <p:nvPr/>
        </p:nvSpPr>
        <p:spPr>
          <a:xfrm>
            <a:off x="487118" y="2216901"/>
            <a:ext cx="23488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CONTACT CENTER</a:t>
            </a:r>
          </a:p>
          <a:p>
            <a:r>
              <a:rPr lang="es-ES" sz="1400" dirty="0">
                <a:solidFill>
                  <a:schemeClr val="tx1">
                    <a:lumMod val="75000"/>
                    <a:lumOff val="25000"/>
                  </a:schemeClr>
                </a:solidFill>
                <a:latin typeface="Arial" panose="020B0604020202020204" pitchFamily="34" charset="0"/>
                <a:cs typeface="Arial" panose="020B0604020202020204" pitchFamily="34" charset="0"/>
              </a:rPr>
              <a:t>Llamadas, chat, videollamada 7*24</a:t>
            </a:r>
            <a:endParaRPr lang="es-CO"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0" name="CuadroTexto 99">
            <a:extLst>
              <a:ext uri="{FF2B5EF4-FFF2-40B4-BE49-F238E27FC236}">
                <a16:creationId xmlns:a16="http://schemas.microsoft.com/office/drawing/2014/main" id="{109C0991-F6B7-4C0E-B870-7C7231D00B8D}"/>
              </a:ext>
            </a:extLst>
          </p:cNvPr>
          <p:cNvSpPr txBox="1"/>
          <p:nvPr/>
        </p:nvSpPr>
        <p:spPr>
          <a:xfrm>
            <a:off x="4287066" y="2205304"/>
            <a:ext cx="30686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WEB</a:t>
            </a:r>
          </a:p>
          <a:p>
            <a:r>
              <a:rPr lang="es-ES" sz="1400" dirty="0">
                <a:solidFill>
                  <a:schemeClr val="tx1">
                    <a:lumMod val="75000"/>
                    <a:lumOff val="25000"/>
                  </a:schemeClr>
                </a:solidFill>
                <a:latin typeface="Arial" panose="020B0604020202020204" pitchFamily="34" charset="0"/>
                <a:cs typeface="Arial" panose="020B0604020202020204" pitchFamily="34" charset="0"/>
              </a:rPr>
              <a:t>Recepción PQR a través de la página web Bogotá te escucha</a:t>
            </a:r>
          </a:p>
        </p:txBody>
      </p:sp>
      <p:sp>
        <p:nvSpPr>
          <p:cNvPr id="101" name="CuadroTexto 100">
            <a:extLst>
              <a:ext uri="{FF2B5EF4-FFF2-40B4-BE49-F238E27FC236}">
                <a16:creationId xmlns:a16="http://schemas.microsoft.com/office/drawing/2014/main" id="{97E69F3D-1AB9-44DA-B418-31D0860B676A}"/>
              </a:ext>
            </a:extLst>
          </p:cNvPr>
          <p:cNvSpPr txBox="1"/>
          <p:nvPr/>
        </p:nvSpPr>
        <p:spPr>
          <a:xfrm>
            <a:off x="8162772" y="2193676"/>
            <a:ext cx="3498356" cy="954107"/>
          </a:xfrm>
          <a:prstGeom prst="rect">
            <a:avLst/>
          </a:prstGeom>
          <a:noFill/>
        </p:spPr>
        <p:txBody>
          <a:bodyPr wrap="square">
            <a:spAutoFit/>
          </a:bodyPr>
          <a:lstStyle/>
          <a:p>
            <a:r>
              <a:rPr lang="es-ES" sz="1400" dirty="0">
                <a:solidFill>
                  <a:schemeClr val="tx1">
                    <a:lumMod val="75000"/>
                    <a:lumOff val="25000"/>
                  </a:schemeClr>
                </a:solidFill>
                <a:latin typeface="Arial" panose="020B0604020202020204" pitchFamily="34" charset="0"/>
                <a:cs typeface="Arial" panose="020B0604020202020204" pitchFamily="34" charset="0"/>
              </a:rPr>
              <a:t>Recepción de algunas tipologías de solicitudes por correo electrónico. </a:t>
            </a:r>
            <a:r>
              <a:rPr lang="es-ES" sz="1400" dirty="0" err="1">
                <a:solidFill>
                  <a:schemeClr val="tx1">
                    <a:lumMod val="75000"/>
                    <a:lumOff val="25000"/>
                  </a:schemeClr>
                </a:solidFill>
                <a:latin typeface="Arial" panose="020B0604020202020204" pitchFamily="34" charset="0"/>
                <a:cs typeface="Arial" panose="020B0604020202020204" pitchFamily="34" charset="0"/>
              </a:rPr>
              <a:t>Ej</a:t>
            </a:r>
            <a:r>
              <a:rPr lang="es-ES" sz="1400" dirty="0">
                <a:solidFill>
                  <a:schemeClr val="tx1">
                    <a:lumMod val="75000"/>
                    <a:lumOff val="25000"/>
                  </a:schemeClr>
                </a:solidFill>
                <a:latin typeface="Arial" panose="020B0604020202020204" pitchFamily="34" charset="0"/>
                <a:cs typeface="Arial" panose="020B0604020202020204" pitchFamily="34" charset="0"/>
              </a:rPr>
              <a:t>: Acuerdos de pago y recuperación de consumos</a:t>
            </a:r>
          </a:p>
        </p:txBody>
      </p:sp>
      <p:pic>
        <p:nvPicPr>
          <p:cNvPr id="102" name="Imagen 101">
            <a:extLst>
              <a:ext uri="{FF2B5EF4-FFF2-40B4-BE49-F238E27FC236}">
                <a16:creationId xmlns:a16="http://schemas.microsoft.com/office/drawing/2014/main" id="{BF473C00-1E01-4548-893C-7750BDFF5DB6}"/>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963089"/>
            <a:ext cx="1207893" cy="1207893"/>
          </a:xfrm>
          <a:prstGeom prst="rect">
            <a:avLst/>
          </a:prstGeom>
          <a:ln>
            <a:noFill/>
          </a:ln>
        </p:spPr>
      </p:pic>
      <p:pic>
        <p:nvPicPr>
          <p:cNvPr id="103" name="Imagen 102">
            <a:extLst>
              <a:ext uri="{FF2B5EF4-FFF2-40B4-BE49-F238E27FC236}">
                <a16:creationId xmlns:a16="http://schemas.microsoft.com/office/drawing/2014/main" id="{CC619B95-0F2A-4998-B493-4D2739B519AB}"/>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84317" y="1038847"/>
            <a:ext cx="1248606" cy="1248606"/>
          </a:xfrm>
          <a:prstGeom prst="rect">
            <a:avLst/>
          </a:prstGeom>
        </p:spPr>
      </p:pic>
      <p:pic>
        <p:nvPicPr>
          <p:cNvPr id="104" name="Imagen 103">
            <a:extLst>
              <a:ext uri="{FF2B5EF4-FFF2-40B4-BE49-F238E27FC236}">
                <a16:creationId xmlns:a16="http://schemas.microsoft.com/office/drawing/2014/main" id="{A76239A4-CDDA-4B52-AB6C-93B3B5DE5D40}"/>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58453" y="963089"/>
            <a:ext cx="1207893" cy="1207893"/>
          </a:xfrm>
          <a:prstGeom prst="rect">
            <a:avLst/>
          </a:prstGeom>
        </p:spPr>
      </p:pic>
      <p:sp>
        <p:nvSpPr>
          <p:cNvPr id="105" name="CuadroTexto 104">
            <a:extLst>
              <a:ext uri="{FF2B5EF4-FFF2-40B4-BE49-F238E27FC236}">
                <a16:creationId xmlns:a16="http://schemas.microsoft.com/office/drawing/2014/main" id="{AC16819A-F74D-4693-BEFF-AACAC778CFE1}"/>
              </a:ext>
            </a:extLst>
          </p:cNvPr>
          <p:cNvSpPr txBox="1"/>
          <p:nvPr/>
        </p:nvSpPr>
        <p:spPr>
          <a:xfrm>
            <a:off x="9466346" y="1151764"/>
            <a:ext cx="1865143" cy="738664"/>
          </a:xfrm>
          <a:prstGeom prst="rect">
            <a:avLst/>
          </a:prstGeom>
          <a:noFill/>
        </p:spPr>
        <p:txBody>
          <a:bodyPr wrap="square">
            <a:spAutoFit/>
          </a:bodyPr>
          <a:lstStyle/>
          <a:p>
            <a:r>
              <a:rPr lang="es-ES" sz="1400" b="1" dirty="0">
                <a:solidFill>
                  <a:schemeClr val="accent1">
                    <a:lumMod val="75000"/>
                  </a:schemeClr>
                </a:solidFill>
                <a:latin typeface="Arial Black" panose="020B0604020202020204" pitchFamily="34" charset="0"/>
                <a:cs typeface="Arial Black" panose="020B0604020202020204" pitchFamily="34" charset="0"/>
              </a:rPr>
              <a:t>CORREOS ELECTRONICOS CORPORATIVOS</a:t>
            </a:r>
          </a:p>
        </p:txBody>
      </p:sp>
      <p:pic>
        <p:nvPicPr>
          <p:cNvPr id="106" name="Picture 2" descr="Card image cap">
            <a:extLst>
              <a:ext uri="{FF2B5EF4-FFF2-40B4-BE49-F238E27FC236}">
                <a16:creationId xmlns:a16="http://schemas.microsoft.com/office/drawing/2014/main" id="{8D474972-E5A2-486D-AE4F-D71AE89A3AE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2762" y="1325825"/>
            <a:ext cx="1355859" cy="527739"/>
          </a:xfrm>
          <a:prstGeom prst="rect">
            <a:avLst/>
          </a:prstGeom>
          <a:noFill/>
          <a:extLst>
            <a:ext uri="{909E8E84-426E-40DD-AFC4-6F175D3DCCD1}">
              <a14:hiddenFill xmlns:a14="http://schemas.microsoft.com/office/drawing/2010/main">
                <a:solidFill>
                  <a:srgbClr val="FFFFFF"/>
                </a:solidFill>
              </a14:hiddenFill>
            </a:ext>
          </a:extLst>
        </p:spPr>
      </p:pic>
      <p:sp>
        <p:nvSpPr>
          <p:cNvPr id="107" name="CuadroTexto 106">
            <a:extLst>
              <a:ext uri="{FF2B5EF4-FFF2-40B4-BE49-F238E27FC236}">
                <a16:creationId xmlns:a16="http://schemas.microsoft.com/office/drawing/2014/main" id="{6D8BD4D9-1A12-435D-BD3C-99B2C69F696B}"/>
              </a:ext>
            </a:extLst>
          </p:cNvPr>
          <p:cNvSpPr txBox="1"/>
          <p:nvPr/>
        </p:nvSpPr>
        <p:spPr>
          <a:xfrm>
            <a:off x="428102" y="4560215"/>
            <a:ext cx="3554692" cy="1415772"/>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CLIENTES PREFERENCIALES</a:t>
            </a:r>
          </a:p>
          <a:p>
            <a:r>
              <a:rPr lang="es-ES" sz="1400" dirty="0">
                <a:solidFill>
                  <a:schemeClr val="tx1">
                    <a:lumMod val="75000"/>
                    <a:lumOff val="25000"/>
                  </a:schemeClr>
                </a:solidFill>
                <a:latin typeface="Arial" panose="020B0604020202020204" pitchFamily="34" charset="0"/>
                <a:cs typeface="Arial" panose="020B0604020202020204" pitchFamily="34" charset="0"/>
              </a:rPr>
              <a:t>Atención por un staff de Profesionales quienes recepcionan y atienden las solicitudes de Grandes consumidores y entidades oficiales por diversos canales corporativos para tal fin</a:t>
            </a:r>
          </a:p>
        </p:txBody>
      </p:sp>
      <p:sp>
        <p:nvSpPr>
          <p:cNvPr id="108" name="CuadroTexto 107">
            <a:extLst>
              <a:ext uri="{FF2B5EF4-FFF2-40B4-BE49-F238E27FC236}">
                <a16:creationId xmlns:a16="http://schemas.microsoft.com/office/drawing/2014/main" id="{B74FF990-F000-40EA-9DB3-7FD87CB3CF81}"/>
              </a:ext>
            </a:extLst>
          </p:cNvPr>
          <p:cNvSpPr txBox="1"/>
          <p:nvPr/>
        </p:nvSpPr>
        <p:spPr>
          <a:xfrm>
            <a:off x="6244045" y="4452493"/>
            <a:ext cx="5873325" cy="1631216"/>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ATENCIÓN PRESENCIAL</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SuperCADE</a:t>
            </a:r>
            <a:r>
              <a:rPr lang="es-ES" sz="1400" dirty="0">
                <a:solidFill>
                  <a:schemeClr val="tx1">
                    <a:lumMod val="75000"/>
                    <a:lumOff val="25000"/>
                  </a:schemeClr>
                </a:solidFill>
                <a:latin typeface="Arial" panose="020B0604020202020204" pitchFamily="34" charset="0"/>
                <a:cs typeface="Arial" panose="020B0604020202020204" pitchFamily="34" charset="0"/>
              </a:rPr>
              <a:t>: Suba - CAD - 20 de Julio – Engativá – Manitas – Bosa - Américas. </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CADE: </a:t>
            </a:r>
            <a:r>
              <a:rPr lang="es-ES" sz="1400" dirty="0">
                <a:solidFill>
                  <a:schemeClr val="tx1">
                    <a:lumMod val="75000"/>
                    <a:lumOff val="25000"/>
                  </a:schemeClr>
                </a:solidFill>
                <a:latin typeface="Arial" panose="020B0604020202020204" pitchFamily="34" charset="0"/>
                <a:cs typeface="Arial" panose="020B0604020202020204" pitchFamily="34" charset="0"/>
              </a:rPr>
              <a:t>Servitá - Santa Lucía</a:t>
            </a:r>
          </a:p>
          <a:p>
            <a:pPr algn="just"/>
            <a:r>
              <a:rPr lang="es-MX" sz="1400" b="1" dirty="0">
                <a:solidFill>
                  <a:schemeClr val="tx1">
                    <a:lumMod val="75000"/>
                    <a:lumOff val="25000"/>
                  </a:schemeClr>
                </a:solidFill>
                <a:latin typeface="Arial" panose="020B0604020202020204" pitchFamily="34" charset="0"/>
                <a:cs typeface="Arial" panose="020B0604020202020204" pitchFamily="34" charset="0"/>
              </a:rPr>
              <a:t>Punto de Atención: </a:t>
            </a:r>
            <a:r>
              <a:rPr lang="es-MX" sz="1400" dirty="0">
                <a:solidFill>
                  <a:schemeClr val="tx1">
                    <a:lumMod val="75000"/>
                    <a:lumOff val="25000"/>
                  </a:schemeClr>
                </a:solidFill>
                <a:latin typeface="Arial" panose="020B0604020202020204" pitchFamily="34" charset="0"/>
                <a:cs typeface="Arial" panose="020B0604020202020204" pitchFamily="34" charset="0"/>
              </a:rPr>
              <a:t>Pau Niza Zona 1, Punto de Atención San Diego Zona 2, </a:t>
            </a:r>
            <a:r>
              <a:rPr lang="es-ES" sz="1400" dirty="0">
                <a:solidFill>
                  <a:schemeClr val="tx1">
                    <a:lumMod val="75000"/>
                    <a:lumOff val="25000"/>
                  </a:schemeClr>
                </a:solidFill>
                <a:latin typeface="Arial" panose="020B0604020202020204" pitchFamily="34" charset="0"/>
                <a:cs typeface="Arial" panose="020B0604020202020204" pitchFamily="34" charset="0"/>
              </a:rPr>
              <a:t>Centro Nariño Zona 3, </a:t>
            </a:r>
            <a:r>
              <a:rPr lang="es-MX" sz="1400" dirty="0">
                <a:solidFill>
                  <a:schemeClr val="tx1">
                    <a:lumMod val="75000"/>
                    <a:lumOff val="25000"/>
                  </a:schemeClr>
                </a:solidFill>
                <a:latin typeface="Arial" panose="020B0604020202020204" pitchFamily="34" charset="0"/>
                <a:cs typeface="Arial" panose="020B0604020202020204" pitchFamily="34" charset="0"/>
              </a:rPr>
              <a:t>Punto de Atención San Benito Zona 4, Punto de Atención UNISUR  y Centro Comercial Soacha Parque zona 5.</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9" name="Imagen 108">
            <a:extLst>
              <a:ext uri="{FF2B5EF4-FFF2-40B4-BE49-F238E27FC236}">
                <a16:creationId xmlns:a16="http://schemas.microsoft.com/office/drawing/2014/main" id="{B1D37F8B-D436-4428-A96D-FD0A589B897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89829" y="3202935"/>
            <a:ext cx="1207893" cy="1207893"/>
          </a:xfrm>
          <a:prstGeom prst="rect">
            <a:avLst/>
          </a:prstGeom>
        </p:spPr>
      </p:pic>
      <p:pic>
        <p:nvPicPr>
          <p:cNvPr id="110" name="Imagen 109">
            <a:extLst>
              <a:ext uri="{FF2B5EF4-FFF2-40B4-BE49-F238E27FC236}">
                <a16:creationId xmlns:a16="http://schemas.microsoft.com/office/drawing/2014/main" id="{1B185A44-108B-4543-BB36-C0E23A5CFD17}"/>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3405712"/>
            <a:ext cx="1154503" cy="1154503"/>
          </a:xfrm>
          <a:prstGeom prst="rect">
            <a:avLst/>
          </a:prstGeom>
        </p:spPr>
      </p:pic>
    </p:spTree>
    <p:extLst>
      <p:ext uri="{BB962C8B-B14F-4D97-AF65-F5344CB8AC3E}">
        <p14:creationId xmlns:p14="http://schemas.microsoft.com/office/powerpoint/2010/main" val="382786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2"/>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a:t>
            </a:r>
            <a:endParaRPr lang="en-US" sz="2000" b="1" dirty="0">
              <a:solidFill>
                <a:schemeClr val="bg1"/>
              </a:solidFill>
              <a:latin typeface="Arial Black" panose="020B0604020202020204" pitchFamily="34" charset="0"/>
              <a:cs typeface="Arial Black" panose="020B0604020202020204" pitchFamily="34" charset="0"/>
            </a:endParaRPr>
          </a:p>
        </p:txBody>
      </p:sp>
      <p:graphicFrame>
        <p:nvGraphicFramePr>
          <p:cNvPr id="17" name="Tabla 16">
            <a:extLst>
              <a:ext uri="{FF2B5EF4-FFF2-40B4-BE49-F238E27FC236}">
                <a16:creationId xmlns:a16="http://schemas.microsoft.com/office/drawing/2014/main" id="{DA15A332-DBFE-49F2-93A8-F9556932D116}"/>
              </a:ext>
            </a:extLst>
          </p:cNvPr>
          <p:cNvGraphicFramePr>
            <a:graphicFrameLocks noGrp="1"/>
          </p:cNvGraphicFramePr>
          <p:nvPr>
            <p:extLst>
              <p:ext uri="{D42A27DB-BD31-4B8C-83A1-F6EECF244321}">
                <p14:modId xmlns:p14="http://schemas.microsoft.com/office/powerpoint/2010/main" val="682636853"/>
              </p:ext>
            </p:extLst>
          </p:nvPr>
        </p:nvGraphicFramePr>
        <p:xfrm>
          <a:off x="7890480" y="951158"/>
          <a:ext cx="4171408" cy="4443822"/>
        </p:xfrm>
        <a:graphic>
          <a:graphicData uri="http://schemas.openxmlformats.org/drawingml/2006/table">
            <a:tbl>
              <a:tblPr/>
              <a:tblGrid>
                <a:gridCol w="444403">
                  <a:extLst>
                    <a:ext uri="{9D8B030D-6E8A-4147-A177-3AD203B41FA5}">
                      <a16:colId xmlns:a16="http://schemas.microsoft.com/office/drawing/2014/main" val="44651896"/>
                    </a:ext>
                  </a:extLst>
                </a:gridCol>
                <a:gridCol w="1057518">
                  <a:extLst>
                    <a:ext uri="{9D8B030D-6E8A-4147-A177-3AD203B41FA5}">
                      <a16:colId xmlns:a16="http://schemas.microsoft.com/office/drawing/2014/main" val="3911775178"/>
                    </a:ext>
                  </a:extLst>
                </a:gridCol>
                <a:gridCol w="1031859">
                  <a:extLst>
                    <a:ext uri="{9D8B030D-6E8A-4147-A177-3AD203B41FA5}">
                      <a16:colId xmlns:a16="http://schemas.microsoft.com/office/drawing/2014/main" val="2645769865"/>
                    </a:ext>
                  </a:extLst>
                </a:gridCol>
                <a:gridCol w="1637628">
                  <a:extLst>
                    <a:ext uri="{9D8B030D-6E8A-4147-A177-3AD203B41FA5}">
                      <a16:colId xmlns:a16="http://schemas.microsoft.com/office/drawing/2014/main" val="3188147614"/>
                    </a:ext>
                  </a:extLst>
                </a:gridCol>
              </a:tblGrid>
              <a:tr h="171486">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RED CADES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58172399"/>
                  </a:ext>
                </a:extLst>
              </a:tr>
              <a:tr h="269478">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Sedes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33620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SUBA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CL 45 103B 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722730"/>
                  </a:ext>
                </a:extLst>
              </a:tr>
              <a:tr h="269478">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SERVITA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Calle 165 #7-39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358923"/>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CAD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AK 30 No. 25-90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1797290"/>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ENGATIVA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Tv 113b #66-54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5192484"/>
                  </a:ext>
                </a:extLst>
              </a:tr>
              <a:tr h="465462">
                <a:tc rowSpan="3">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20 JULIO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KR 5A 30C 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1991889"/>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MANITAS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18 L 70 B-50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1464395"/>
                  </a:ext>
                </a:extLst>
              </a:tr>
              <a:tr h="367470">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SANTA LUCIA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Av. Caracas No. 41B – 30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35511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BOSA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AC 57R SUR 72D 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1828951"/>
                  </a:ext>
                </a:extLst>
              </a:tr>
              <a:tr h="465462">
                <a:tc vMerge="1">
                  <a:txBody>
                    <a:bodyPr/>
                    <a:lstStyle/>
                    <a:p>
                      <a:endParaRPr lang="es-CO"/>
                    </a:p>
                  </a:txBody>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AMERICAS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AK 86 43 55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6483435"/>
                  </a:ext>
                </a:extLst>
              </a:tr>
            </a:tbl>
          </a:graphicData>
        </a:graphic>
      </p:graphicFrame>
      <p:graphicFrame>
        <p:nvGraphicFramePr>
          <p:cNvPr id="18" name="Tabla 17">
            <a:extLst>
              <a:ext uri="{FF2B5EF4-FFF2-40B4-BE49-F238E27FC236}">
                <a16:creationId xmlns:a16="http://schemas.microsoft.com/office/drawing/2014/main" id="{CDDBBDC5-B11F-4AD9-8116-3227B2879034}"/>
              </a:ext>
            </a:extLst>
          </p:cNvPr>
          <p:cNvGraphicFramePr>
            <a:graphicFrameLocks noGrp="1"/>
          </p:cNvGraphicFramePr>
          <p:nvPr>
            <p:extLst>
              <p:ext uri="{D42A27DB-BD31-4B8C-83A1-F6EECF244321}">
                <p14:modId xmlns:p14="http://schemas.microsoft.com/office/powerpoint/2010/main" val="797615028"/>
              </p:ext>
            </p:extLst>
          </p:nvPr>
        </p:nvGraphicFramePr>
        <p:xfrm>
          <a:off x="3486307" y="951158"/>
          <a:ext cx="4301814" cy="3623447"/>
        </p:xfrm>
        <a:graphic>
          <a:graphicData uri="http://schemas.openxmlformats.org/drawingml/2006/table">
            <a:tbl>
              <a:tblPr/>
              <a:tblGrid>
                <a:gridCol w="476069">
                  <a:extLst>
                    <a:ext uri="{9D8B030D-6E8A-4147-A177-3AD203B41FA5}">
                      <a16:colId xmlns:a16="http://schemas.microsoft.com/office/drawing/2014/main" val="3219439665"/>
                    </a:ext>
                  </a:extLst>
                </a:gridCol>
                <a:gridCol w="1305848">
                  <a:extLst>
                    <a:ext uri="{9D8B030D-6E8A-4147-A177-3AD203B41FA5}">
                      <a16:colId xmlns:a16="http://schemas.microsoft.com/office/drawing/2014/main" val="591411118"/>
                    </a:ext>
                  </a:extLst>
                </a:gridCol>
                <a:gridCol w="1131530">
                  <a:extLst>
                    <a:ext uri="{9D8B030D-6E8A-4147-A177-3AD203B41FA5}">
                      <a16:colId xmlns:a16="http://schemas.microsoft.com/office/drawing/2014/main" val="839609864"/>
                    </a:ext>
                  </a:extLst>
                </a:gridCol>
                <a:gridCol w="1388367">
                  <a:extLst>
                    <a:ext uri="{9D8B030D-6E8A-4147-A177-3AD203B41FA5}">
                      <a16:colId xmlns:a16="http://schemas.microsoft.com/office/drawing/2014/main" val="1608191335"/>
                    </a:ext>
                  </a:extLst>
                </a:gridCol>
              </a:tblGrid>
              <a:tr h="0">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PUNTOS PROPIOS ATENCIÓN PRESENCIAL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05320912"/>
                  </a:ext>
                </a:extLst>
              </a:tr>
              <a:tr h="320975">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91183967"/>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Niza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AV SUBA 118-53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9173033"/>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Diego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7 # 33 - 53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389511"/>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3</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Centro Nariño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Calle 22C # 40 - 99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1833249"/>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Benito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19 C No.55-64/72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1520988"/>
                  </a:ext>
                </a:extLst>
              </a:tr>
              <a:tr h="110378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UNISUR</a:t>
                      </a: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Centro Comercial Soacha parque </a:t>
                      </a:r>
                      <a:endParaRPr lang="es-MX"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4 No. 28 -10 (Soacha)</a:t>
                      </a: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Carrera 7 No. 12 - 42 Local 258 (Soacha)</a:t>
                      </a: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3711433"/>
                  </a:ext>
                </a:extLst>
              </a:tr>
            </a:tbl>
          </a:graphicData>
        </a:graphic>
      </p:graphicFrame>
      <p:pic>
        <p:nvPicPr>
          <p:cNvPr id="3" name="Imagen 2">
            <a:extLst>
              <a:ext uri="{FF2B5EF4-FFF2-40B4-BE49-F238E27FC236}">
                <a16:creationId xmlns:a16="http://schemas.microsoft.com/office/drawing/2014/main" id="{C4B4E1D4-9124-4B7B-ACBA-5EE92B2CA6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10" y="1033796"/>
            <a:ext cx="3384718" cy="5086427"/>
          </a:xfrm>
          <a:prstGeom prst="rect">
            <a:avLst/>
          </a:prstGeom>
        </p:spPr>
      </p:pic>
      <p:sp>
        <p:nvSpPr>
          <p:cNvPr id="21" name="CuadroTexto 20">
            <a:extLst>
              <a:ext uri="{FF2B5EF4-FFF2-40B4-BE49-F238E27FC236}">
                <a16:creationId xmlns:a16="http://schemas.microsoft.com/office/drawing/2014/main" id="{5261ACAA-53AD-443F-9B84-93CEEA5DBF7C}"/>
              </a:ext>
            </a:extLst>
          </p:cNvPr>
          <p:cNvSpPr txBox="1"/>
          <p:nvPr/>
        </p:nvSpPr>
        <p:spPr>
          <a:xfrm>
            <a:off x="3537487" y="4765580"/>
            <a:ext cx="4108639" cy="1600438"/>
          </a:xfrm>
          <a:prstGeom prst="rect">
            <a:avLst/>
          </a:prstGeom>
          <a:noFill/>
        </p:spPr>
        <p:txBody>
          <a:bodyPr wrap="square" rtlCol="0">
            <a:spAutoFit/>
          </a:bodyPr>
          <a:lstStyle/>
          <a:p>
            <a:pPr marL="285750" indent="-285750">
              <a:buFont typeface="Arial" panose="020B0604020202020204" pitchFamily="34" charset="0"/>
              <a:buChar char="•"/>
            </a:pPr>
            <a:r>
              <a:rPr lang="es-CO" sz="1400" b="1" dirty="0">
                <a:latin typeface="Century Gothic" panose="020B0502020202020204" pitchFamily="34" charset="0"/>
              </a:rPr>
              <a:t>Actualmente la EAAB-ESP tiene 6 puntos propios funcionando.</a:t>
            </a:r>
          </a:p>
          <a:p>
            <a:pPr marL="285750" indent="-285750">
              <a:buFont typeface="Arial" panose="020B0604020202020204" pitchFamily="34" charset="0"/>
              <a:buChar char="•"/>
            </a:pPr>
            <a:endParaRPr lang="es-CO" sz="1400" b="1" dirty="0">
              <a:latin typeface="Century Gothic" panose="020B0502020202020204" pitchFamily="34" charset="0"/>
            </a:endParaRPr>
          </a:p>
          <a:p>
            <a:pPr marL="285750" indent="-285750">
              <a:buFont typeface="Arial" panose="020B0604020202020204" pitchFamily="34" charset="0"/>
              <a:buChar char="•"/>
            </a:pPr>
            <a:r>
              <a:rPr lang="es-CO" sz="1400" b="1" dirty="0">
                <a:latin typeface="Century Gothic" panose="020B0502020202020204" pitchFamily="34" charset="0"/>
              </a:rPr>
              <a:t>También tiene presencia en 9 puntos de la Red CADE</a:t>
            </a:r>
          </a:p>
          <a:p>
            <a:endParaRPr lang="es-CO" sz="1400" b="1" dirty="0"/>
          </a:p>
          <a:p>
            <a:endParaRPr lang="es-CO" sz="1400" b="1" dirty="0"/>
          </a:p>
        </p:txBody>
      </p:sp>
    </p:spTree>
    <p:extLst>
      <p:ext uri="{BB962C8B-B14F-4D97-AF65-F5344CB8AC3E}">
        <p14:creationId xmlns:p14="http://schemas.microsoft.com/office/powerpoint/2010/main" val="15534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6" y="134655"/>
            <a:ext cx="615650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PQRS 2023 – 2024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53C8E30D-FA31-4A0F-A9F8-2F8EEE6FFFB9}"/>
              </a:ext>
            </a:extLst>
          </p:cNvPr>
          <p:cNvSpPr txBox="1"/>
          <p:nvPr/>
        </p:nvSpPr>
        <p:spPr>
          <a:xfrm>
            <a:off x="8803392" y="2413337"/>
            <a:ext cx="3144767" cy="1815882"/>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latin typeface="Century Gothic" panose="020B0502020202020204" pitchFamily="34" charset="0"/>
                <a:cs typeface="Calibri" panose="020F0502020204030204" pitchFamily="34" charset="0"/>
              </a:rPr>
              <a:t>En esta gráfica se ve el comportamiento total de las Peticiones, Quejas, Reclamos, Recursos, Fallos de Recursos de la SSPD y Solicitudes; lo anterior con corte al mes de </a:t>
            </a:r>
            <a:r>
              <a:rPr lang="es-CO" sz="1400" b="1" dirty="0">
                <a:latin typeface="Century Gothic" panose="020B0502020202020204" pitchFamily="34" charset="0"/>
                <a:cs typeface="Calibri" panose="020F0502020204030204" pitchFamily="34" charset="0"/>
              </a:rPr>
              <a:t>abril</a:t>
            </a:r>
            <a:r>
              <a:rPr lang="es-CO" sz="1400" dirty="0">
                <a:latin typeface="Century Gothic" panose="020B0502020202020204" pitchFamily="34" charset="0"/>
                <a:cs typeface="Calibri" panose="020F0502020204030204" pitchFamily="34" charset="0"/>
              </a:rPr>
              <a:t> para los años 2023 y 2024.</a:t>
            </a:r>
          </a:p>
          <a:p>
            <a:pPr algn="just"/>
            <a:endParaRPr lang="es-CO" sz="1400" dirty="0">
              <a:solidFill>
                <a:schemeClr val="tx1">
                  <a:lumMod val="65000"/>
                  <a:lumOff val="35000"/>
                </a:schemeClr>
              </a:solidFill>
              <a:latin typeface="Century Gothic" panose="020B050202020202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AD2C5BEB-4750-4A2A-98DA-9C2CBFB53048}"/>
              </a:ext>
            </a:extLst>
          </p:cNvPr>
          <p:cNvPicPr>
            <a:picLocks noChangeAspect="1"/>
          </p:cNvPicPr>
          <p:nvPr/>
        </p:nvPicPr>
        <p:blipFill>
          <a:blip r:embed="rId3"/>
          <a:stretch>
            <a:fillRect/>
          </a:stretch>
        </p:blipFill>
        <p:spPr>
          <a:xfrm>
            <a:off x="21024" y="608902"/>
            <a:ext cx="5198673" cy="5408721"/>
          </a:xfrm>
          <a:prstGeom prst="rect">
            <a:avLst/>
          </a:prstGeom>
        </p:spPr>
      </p:pic>
      <p:pic>
        <p:nvPicPr>
          <p:cNvPr id="7" name="Imagen 6">
            <a:extLst>
              <a:ext uri="{FF2B5EF4-FFF2-40B4-BE49-F238E27FC236}">
                <a16:creationId xmlns:a16="http://schemas.microsoft.com/office/drawing/2014/main" id="{63668E02-E4E1-4035-9B61-EF1B64CCE38C}"/>
              </a:ext>
            </a:extLst>
          </p:cNvPr>
          <p:cNvPicPr>
            <a:picLocks noChangeAspect="1"/>
          </p:cNvPicPr>
          <p:nvPr/>
        </p:nvPicPr>
        <p:blipFill>
          <a:blip r:embed="rId4"/>
          <a:stretch>
            <a:fillRect/>
          </a:stretch>
        </p:blipFill>
        <p:spPr>
          <a:xfrm>
            <a:off x="5534250" y="771579"/>
            <a:ext cx="3149762" cy="5083366"/>
          </a:xfrm>
          <a:prstGeom prst="rect">
            <a:avLst/>
          </a:prstGeom>
        </p:spPr>
      </p:pic>
    </p:spTree>
    <p:extLst>
      <p:ext uri="{BB962C8B-B14F-4D97-AF65-F5344CB8AC3E}">
        <p14:creationId xmlns:p14="http://schemas.microsoft.com/office/powerpoint/2010/main" val="15030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95794" y="134655"/>
            <a:ext cx="10589623" cy="269094"/>
          </a:xfrm>
          <a:prstGeom prst="rect">
            <a:avLst/>
          </a:prstGeom>
        </p:spPr>
        <p:txBody>
          <a:bodyPr anchor="t">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0258245"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LINEAL PQRS 2023 – 2024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10" name="CuadroTexto 9">
            <a:extLst>
              <a:ext uri="{FF2B5EF4-FFF2-40B4-BE49-F238E27FC236}">
                <a16:creationId xmlns:a16="http://schemas.microsoft.com/office/drawing/2014/main" id="{3FE1603E-ABA2-4C37-997F-0E6CD3970B0D}"/>
              </a:ext>
            </a:extLst>
          </p:cNvPr>
          <p:cNvSpPr txBox="1"/>
          <p:nvPr/>
        </p:nvSpPr>
        <p:spPr>
          <a:xfrm>
            <a:off x="95794" y="2495832"/>
            <a:ext cx="2157429" cy="1754326"/>
          </a:xfrm>
          <a:prstGeom prst="rect">
            <a:avLst/>
          </a:prstGeom>
          <a:noFill/>
        </p:spPr>
        <p:txBody>
          <a:bodyPr wrap="square" rtlCol="0">
            <a:spAutoFit/>
          </a:bodyPr>
          <a:lstStyle/>
          <a:p>
            <a:pPr algn="just"/>
            <a:r>
              <a:rPr lang="es-CO" sz="1200" b="1" dirty="0">
                <a:solidFill>
                  <a:schemeClr val="accent1">
                    <a:lumMod val="50000"/>
                  </a:schemeClr>
                </a:solidFill>
                <a:highlight>
                  <a:srgbClr val="00FFFF"/>
                </a:highlight>
                <a:latin typeface="Century Gothic" panose="020B0502020202020204" pitchFamily="34" charset="0"/>
                <a:cs typeface="Calibri" panose="020F0502020204030204" pitchFamily="34" charset="0"/>
              </a:rPr>
              <a:t>En estas gráficas se visualiza el comparativo de las PQRS años 2023 v/s 2024. Específicamente en las Solicitudes y en los Reclamos se evidencian un aumento importante en el mes de abril de este año</a:t>
            </a:r>
          </a:p>
        </p:txBody>
      </p:sp>
      <p:pic>
        <p:nvPicPr>
          <p:cNvPr id="8" name="Imagen 7">
            <a:extLst>
              <a:ext uri="{FF2B5EF4-FFF2-40B4-BE49-F238E27FC236}">
                <a16:creationId xmlns:a16="http://schemas.microsoft.com/office/drawing/2014/main" id="{2967EEB9-FE78-417F-A412-A5EF5694F95B}"/>
              </a:ext>
            </a:extLst>
          </p:cNvPr>
          <p:cNvPicPr>
            <a:picLocks noChangeAspect="1"/>
          </p:cNvPicPr>
          <p:nvPr/>
        </p:nvPicPr>
        <p:blipFill>
          <a:blip r:embed="rId3"/>
          <a:stretch>
            <a:fillRect/>
          </a:stretch>
        </p:blipFill>
        <p:spPr>
          <a:xfrm>
            <a:off x="2253224" y="541325"/>
            <a:ext cx="9940133" cy="5267292"/>
          </a:xfrm>
          <a:prstGeom prst="rect">
            <a:avLst/>
          </a:prstGeom>
        </p:spPr>
      </p:pic>
    </p:spTree>
    <p:extLst>
      <p:ext uri="{BB962C8B-B14F-4D97-AF65-F5344CB8AC3E}">
        <p14:creationId xmlns:p14="http://schemas.microsoft.com/office/powerpoint/2010/main" val="385289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10" name="Imagen 9">
            <a:extLst>
              <a:ext uri="{FF2B5EF4-FFF2-40B4-BE49-F238E27FC236}">
                <a16:creationId xmlns:a16="http://schemas.microsoft.com/office/drawing/2014/main" id="{39ACF396-3360-4F83-A957-317A4FAF0A7F}"/>
              </a:ext>
            </a:extLst>
          </p:cNvPr>
          <p:cNvPicPr>
            <a:picLocks noChangeAspect="1"/>
          </p:cNvPicPr>
          <p:nvPr/>
        </p:nvPicPr>
        <p:blipFill>
          <a:blip r:embed="rId3"/>
          <a:stretch>
            <a:fillRect/>
          </a:stretch>
        </p:blipFill>
        <p:spPr>
          <a:xfrm>
            <a:off x="119501" y="585314"/>
            <a:ext cx="8816446" cy="2843686"/>
          </a:xfrm>
          <a:prstGeom prst="rect">
            <a:avLst/>
          </a:prstGeom>
        </p:spPr>
      </p:pic>
      <p:pic>
        <p:nvPicPr>
          <p:cNvPr id="12" name="Imagen 11">
            <a:extLst>
              <a:ext uri="{FF2B5EF4-FFF2-40B4-BE49-F238E27FC236}">
                <a16:creationId xmlns:a16="http://schemas.microsoft.com/office/drawing/2014/main" id="{5BAD1FEB-8983-45E4-A6FC-809EE0E3CA7A}"/>
              </a:ext>
            </a:extLst>
          </p:cNvPr>
          <p:cNvPicPr>
            <a:picLocks noChangeAspect="1"/>
          </p:cNvPicPr>
          <p:nvPr/>
        </p:nvPicPr>
        <p:blipFill>
          <a:blip r:embed="rId4"/>
          <a:stretch>
            <a:fillRect/>
          </a:stretch>
        </p:blipFill>
        <p:spPr>
          <a:xfrm>
            <a:off x="4403187" y="3523219"/>
            <a:ext cx="7652237" cy="2439844"/>
          </a:xfrm>
          <a:prstGeom prst="rect">
            <a:avLst/>
          </a:prstGeom>
        </p:spPr>
      </p:pic>
    </p:spTree>
    <p:extLst>
      <p:ext uri="{BB962C8B-B14F-4D97-AF65-F5344CB8AC3E}">
        <p14:creationId xmlns:p14="http://schemas.microsoft.com/office/powerpoint/2010/main" val="64988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10" name="Imagen 9">
            <a:extLst>
              <a:ext uri="{FF2B5EF4-FFF2-40B4-BE49-F238E27FC236}">
                <a16:creationId xmlns:a16="http://schemas.microsoft.com/office/drawing/2014/main" id="{94B505B8-F34A-4A19-B57A-FBE3EDE068B2}"/>
              </a:ext>
            </a:extLst>
          </p:cNvPr>
          <p:cNvPicPr>
            <a:picLocks noChangeAspect="1"/>
          </p:cNvPicPr>
          <p:nvPr/>
        </p:nvPicPr>
        <p:blipFill>
          <a:blip r:embed="rId3"/>
          <a:stretch>
            <a:fillRect/>
          </a:stretch>
        </p:blipFill>
        <p:spPr>
          <a:xfrm>
            <a:off x="0" y="541326"/>
            <a:ext cx="7810500" cy="2990850"/>
          </a:xfrm>
          <a:prstGeom prst="rect">
            <a:avLst/>
          </a:prstGeom>
        </p:spPr>
      </p:pic>
      <p:pic>
        <p:nvPicPr>
          <p:cNvPr id="12" name="Imagen 11">
            <a:extLst>
              <a:ext uri="{FF2B5EF4-FFF2-40B4-BE49-F238E27FC236}">
                <a16:creationId xmlns:a16="http://schemas.microsoft.com/office/drawing/2014/main" id="{EC0F215F-0030-4699-A9D8-3461E3643582}"/>
              </a:ext>
            </a:extLst>
          </p:cNvPr>
          <p:cNvPicPr>
            <a:picLocks noChangeAspect="1"/>
          </p:cNvPicPr>
          <p:nvPr/>
        </p:nvPicPr>
        <p:blipFill>
          <a:blip r:embed="rId4"/>
          <a:stretch>
            <a:fillRect/>
          </a:stretch>
        </p:blipFill>
        <p:spPr>
          <a:xfrm>
            <a:off x="3905250" y="3532176"/>
            <a:ext cx="8020050" cy="2404390"/>
          </a:xfrm>
          <a:prstGeom prst="rect">
            <a:avLst/>
          </a:prstGeom>
        </p:spPr>
      </p:pic>
    </p:spTree>
    <p:extLst>
      <p:ext uri="{BB962C8B-B14F-4D97-AF65-F5344CB8AC3E}">
        <p14:creationId xmlns:p14="http://schemas.microsoft.com/office/powerpoint/2010/main" val="322228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4" name="Imagen 3">
            <a:extLst>
              <a:ext uri="{FF2B5EF4-FFF2-40B4-BE49-F238E27FC236}">
                <a16:creationId xmlns:a16="http://schemas.microsoft.com/office/drawing/2014/main" id="{A50271A3-C72E-42F3-90C6-A9F0798204B1}"/>
              </a:ext>
            </a:extLst>
          </p:cNvPr>
          <p:cNvPicPr>
            <a:picLocks noChangeAspect="1"/>
          </p:cNvPicPr>
          <p:nvPr/>
        </p:nvPicPr>
        <p:blipFill>
          <a:blip r:embed="rId3"/>
          <a:stretch>
            <a:fillRect/>
          </a:stretch>
        </p:blipFill>
        <p:spPr>
          <a:xfrm>
            <a:off x="0" y="641280"/>
            <a:ext cx="9182100" cy="2371725"/>
          </a:xfrm>
          <a:prstGeom prst="rect">
            <a:avLst/>
          </a:prstGeom>
        </p:spPr>
      </p:pic>
      <p:pic>
        <p:nvPicPr>
          <p:cNvPr id="8" name="Imagen 7">
            <a:extLst>
              <a:ext uri="{FF2B5EF4-FFF2-40B4-BE49-F238E27FC236}">
                <a16:creationId xmlns:a16="http://schemas.microsoft.com/office/drawing/2014/main" id="{4FD393D0-C70A-4D60-9A03-7DB39181F742}"/>
              </a:ext>
            </a:extLst>
          </p:cNvPr>
          <p:cNvPicPr>
            <a:picLocks noChangeAspect="1"/>
          </p:cNvPicPr>
          <p:nvPr/>
        </p:nvPicPr>
        <p:blipFill>
          <a:blip r:embed="rId4"/>
          <a:stretch>
            <a:fillRect/>
          </a:stretch>
        </p:blipFill>
        <p:spPr>
          <a:xfrm>
            <a:off x="5086350" y="3013005"/>
            <a:ext cx="7105650" cy="3000375"/>
          </a:xfrm>
          <a:prstGeom prst="rect">
            <a:avLst/>
          </a:prstGeom>
        </p:spPr>
      </p:pic>
    </p:spTree>
    <p:extLst>
      <p:ext uri="{BB962C8B-B14F-4D97-AF65-F5344CB8AC3E}">
        <p14:creationId xmlns:p14="http://schemas.microsoft.com/office/powerpoint/2010/main" val="34682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96557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DE USO CORTE ENERO - ABRIL</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4" name="Imagen 3">
            <a:extLst>
              <a:ext uri="{FF2B5EF4-FFF2-40B4-BE49-F238E27FC236}">
                <a16:creationId xmlns:a16="http://schemas.microsoft.com/office/drawing/2014/main" id="{E00DEBB3-9CF0-4694-8D91-FB3BE555DE8E}"/>
              </a:ext>
            </a:extLst>
          </p:cNvPr>
          <p:cNvPicPr>
            <a:picLocks noChangeAspect="1"/>
          </p:cNvPicPr>
          <p:nvPr/>
        </p:nvPicPr>
        <p:blipFill>
          <a:blip r:embed="rId3"/>
          <a:stretch>
            <a:fillRect/>
          </a:stretch>
        </p:blipFill>
        <p:spPr>
          <a:xfrm>
            <a:off x="187716" y="641280"/>
            <a:ext cx="7086544" cy="5309354"/>
          </a:xfrm>
          <a:prstGeom prst="rect">
            <a:avLst/>
          </a:prstGeom>
        </p:spPr>
      </p:pic>
      <p:pic>
        <p:nvPicPr>
          <p:cNvPr id="7" name="Imagen 6">
            <a:extLst>
              <a:ext uri="{FF2B5EF4-FFF2-40B4-BE49-F238E27FC236}">
                <a16:creationId xmlns:a16="http://schemas.microsoft.com/office/drawing/2014/main" id="{67ED4419-E638-4428-B59A-0C3AF1187F96}"/>
              </a:ext>
            </a:extLst>
          </p:cNvPr>
          <p:cNvPicPr>
            <a:picLocks noChangeAspect="1"/>
          </p:cNvPicPr>
          <p:nvPr/>
        </p:nvPicPr>
        <p:blipFill>
          <a:blip r:embed="rId4"/>
          <a:stretch>
            <a:fillRect/>
          </a:stretch>
        </p:blipFill>
        <p:spPr>
          <a:xfrm>
            <a:off x="8105555" y="2097891"/>
            <a:ext cx="3324225" cy="2790825"/>
          </a:xfrm>
          <a:prstGeom prst="rect">
            <a:avLst/>
          </a:prstGeom>
        </p:spPr>
      </p:pic>
    </p:spTree>
    <p:extLst>
      <p:ext uri="{BB962C8B-B14F-4D97-AF65-F5344CB8AC3E}">
        <p14:creationId xmlns:p14="http://schemas.microsoft.com/office/powerpoint/2010/main" val="48948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22827</TotalTime>
  <Words>1116</Words>
  <Application>Microsoft Office PowerPoint</Application>
  <PresentationFormat>Panorámica</PresentationFormat>
  <Paragraphs>107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Calibri</vt:lpstr>
      <vt:lpstr>Calibri Light</vt:lpstr>
      <vt:lpstr>Century Gothic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Vasquez Balanta</dc:creator>
  <cp:lastModifiedBy>Hugo Mauricio D Vivero Rodriguez</cp:lastModifiedBy>
  <cp:revision>290</cp:revision>
  <cp:lastPrinted>2024-01-15T18:50:11Z</cp:lastPrinted>
  <dcterms:created xsi:type="dcterms:W3CDTF">2020-08-10T12:19:35Z</dcterms:created>
  <dcterms:modified xsi:type="dcterms:W3CDTF">2024-05-08T16:27:43Z</dcterms:modified>
</cp:coreProperties>
</file>